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5" r:id="rId2"/>
    <p:sldId id="290" r:id="rId3"/>
    <p:sldId id="283" r:id="rId4"/>
    <p:sldId id="286" r:id="rId5"/>
    <p:sldId id="287" r:id="rId6"/>
    <p:sldId id="288" r:id="rId7"/>
    <p:sldId id="289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56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4DC"/>
    <a:srgbClr val="D6D2C4"/>
    <a:srgbClr val="A61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3817" autoAdjust="0"/>
  </p:normalViewPr>
  <p:slideViewPr>
    <p:cSldViewPr snapToGrid="0">
      <p:cViewPr>
        <p:scale>
          <a:sx n="82" d="100"/>
          <a:sy n="82" d="100"/>
        </p:scale>
        <p:origin x="268" y="-8"/>
      </p:cViewPr>
      <p:guideLst>
        <p:guide orient="horz" pos="913"/>
        <p:guide pos="56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AC062A73-2E64-49D6-ABD8-1FCFA8272204}" type="datetimeFigureOut">
              <a:rPr lang="en-AU" smtClean="0"/>
              <a:t>10/05/2019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5780AC98-8E30-490D-A639-38DF0F70C27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458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80AC98-8E30-490D-A639-38DF0F70C274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091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81429" y="181429"/>
            <a:ext cx="8783060" cy="6504214"/>
          </a:xfrm>
          <a:prstGeom prst="rect">
            <a:avLst/>
          </a:prstGeom>
          <a:solidFill>
            <a:srgbClr val="E6E4D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540000" y="2754276"/>
            <a:ext cx="4631871" cy="275580"/>
          </a:xfrm>
          <a:prstGeom prst="rect">
            <a:avLst/>
          </a:prstGeom>
          <a:ln>
            <a:noFill/>
          </a:ln>
        </p:spPr>
        <p:txBody>
          <a:bodyPr anchor="t" anchorCtr="0"/>
          <a:lstStyle>
            <a:lvl1pPr marL="0" indent="0" algn="l">
              <a:buNone/>
              <a:defRPr sz="1100" b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noProof="0" dirty="0"/>
              <a:t>DATE: 3 October 2014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540000" y="1484784"/>
            <a:ext cx="6408000" cy="648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2133600"/>
            <a:ext cx="6407150" cy="503238"/>
          </a:xfrm>
        </p:spPr>
        <p:txBody>
          <a:bodyPr/>
          <a:lstStyle>
            <a:lvl1pPr marL="0" indent="0">
              <a:buNone/>
              <a:defRPr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</a:t>
            </a:r>
          </a:p>
        </p:txBody>
      </p:sp>
      <p:pic>
        <p:nvPicPr>
          <p:cNvPr id="9" name="Picture 8" descr="MAC21_190.5x254_PowerPoint_Images_Cov v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41247"/>
            <a:ext cx="9144000" cy="39258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183" y="185515"/>
            <a:ext cx="2037600" cy="76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82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274638"/>
            <a:ext cx="6343707" cy="648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0000" y="6381330"/>
            <a:ext cx="4032448" cy="365125"/>
          </a:xfrm>
        </p:spPr>
        <p:txBody>
          <a:bodyPr/>
          <a:lstStyle>
            <a:lvl1pPr algn="l">
              <a:defRPr sz="1050"/>
            </a:lvl1pPr>
          </a:lstStyle>
          <a:p>
            <a:r>
              <a:rPr lang="en-AU" dirty="0"/>
              <a:t>OFFICE | FACULTY |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330"/>
            <a:ext cx="2133600" cy="365125"/>
          </a:xfrm>
        </p:spPr>
        <p:txBody>
          <a:bodyPr/>
          <a:lstStyle/>
          <a:p>
            <a:fld id="{D9C42BCC-44E8-4F98-A8FE-EAF16D8C1E6E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908721"/>
            <a:ext cx="6407150" cy="475151"/>
          </a:xfrm>
        </p:spPr>
        <p:txBody>
          <a:bodyPr/>
          <a:lstStyle>
            <a:lvl1pPr marL="0" indent="0">
              <a:buNone/>
              <a:defRPr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540000" y="1620000"/>
            <a:ext cx="8064000" cy="45252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251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7544" y="6309322"/>
            <a:ext cx="4104456" cy="365125"/>
          </a:xfrm>
        </p:spPr>
        <p:txBody>
          <a:bodyPr/>
          <a:lstStyle/>
          <a:p>
            <a:r>
              <a:rPr lang="en-AU" dirty="0"/>
              <a:t>OFFICE | FACULTY | DEPARTMENT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09322"/>
            <a:ext cx="2133600" cy="365125"/>
          </a:xfrm>
        </p:spPr>
        <p:txBody>
          <a:bodyPr/>
          <a:lstStyle/>
          <a:p>
            <a:fld id="{D9C42BCC-44E8-4F98-A8FE-EAF16D8C1E6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329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7500958" y="57150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81429" y="181429"/>
            <a:ext cx="8783060" cy="6504214"/>
          </a:xfrm>
          <a:prstGeom prst="rect">
            <a:avLst/>
          </a:prstGeom>
          <a:solidFill>
            <a:srgbClr val="E6E4D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540000" y="2754276"/>
            <a:ext cx="4631871" cy="275580"/>
          </a:xfrm>
          <a:prstGeom prst="rect">
            <a:avLst/>
          </a:prstGeom>
          <a:ln>
            <a:noFill/>
          </a:ln>
        </p:spPr>
        <p:txBody>
          <a:bodyPr anchor="t" anchorCtr="0"/>
          <a:lstStyle>
            <a:lvl1pPr marL="0" indent="0" algn="l">
              <a:buNone/>
              <a:defRPr sz="1100" b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noProof="0" dirty="0"/>
              <a:t>DATE: 3 October 2014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540000" y="1484784"/>
            <a:ext cx="6408000" cy="648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2133600"/>
            <a:ext cx="6407150" cy="503238"/>
          </a:xfrm>
        </p:spPr>
        <p:txBody>
          <a:bodyPr/>
          <a:lstStyle>
            <a:lvl1pPr marL="0" indent="0">
              <a:buNone/>
              <a:defRPr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035097" y="5910036"/>
            <a:ext cx="2693582" cy="65567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0">
            <a:normAutofit fontScale="77500" lnSpcReduction="20000"/>
          </a:bodyPr>
          <a:lstStyle/>
          <a:p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Note to user: Replace this image with your own.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Right click on this Placeholder box</a:t>
            </a:r>
          </a:p>
          <a:p>
            <a:pPr marL="266700" lvl="2" indent="-266700">
              <a:buFont typeface="Wingdings" panose="05000000000000000000" pitchFamily="2" charset="2"/>
              <a:buChar char="§"/>
            </a:pPr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Replace image</a:t>
            </a:r>
          </a:p>
          <a:p>
            <a:pPr marL="266700" lvl="2" indent="-266700">
              <a:buFont typeface="Wingdings" panose="05000000000000000000" pitchFamily="2" charset="2"/>
              <a:buChar char="§"/>
            </a:pPr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Select image and click ‘Resize image to fit in placeholder’)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183" y="185515"/>
            <a:ext cx="2037600" cy="76273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84772" y="3062172"/>
            <a:ext cx="3319200" cy="3633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16" name="Picture Placeholder 9" descr="Section_Image.jpg"/>
          <p:cNvPicPr>
            <a:picLocks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91" t="16516" r="100" b="1"/>
          <a:stretch/>
        </p:blipFill>
        <p:spPr>
          <a:xfrm>
            <a:off x="3502325" y="3062172"/>
            <a:ext cx="5456479" cy="36324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51" y="3445665"/>
            <a:ext cx="1943987" cy="3239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0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81429" y="181429"/>
            <a:ext cx="8783060" cy="6504214"/>
          </a:xfrm>
          <a:prstGeom prst="rect">
            <a:avLst/>
          </a:prstGeom>
          <a:solidFill>
            <a:srgbClr val="E6E4D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 noProof="0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060" y="185515"/>
            <a:ext cx="2037600" cy="762730"/>
          </a:xfrm>
          <a:prstGeom prst="rect">
            <a:avLst/>
          </a:prstGeom>
        </p:spPr>
      </p:pic>
      <p:pic>
        <p:nvPicPr>
          <p:cNvPr id="15" name="Picture Placeholder 9" descr="Section_Image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" t="506" r="956" b="905"/>
          <a:stretch/>
        </p:blipFill>
        <p:spPr>
          <a:xfrm>
            <a:off x="183762" y="1268083"/>
            <a:ext cx="8780727" cy="5415292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342482" y="5842000"/>
            <a:ext cx="3591442" cy="65567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0">
            <a:normAutofit fontScale="77500" lnSpcReduction="20000"/>
          </a:bodyPr>
          <a:lstStyle/>
          <a:p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Note to user: Replace this image with your own.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Right click on this Placeholder box</a:t>
            </a:r>
          </a:p>
          <a:p>
            <a:pPr marL="266700" lvl="2" indent="-266700">
              <a:buFont typeface="Wingdings" panose="05000000000000000000" pitchFamily="2" charset="2"/>
              <a:buChar char="§"/>
            </a:pPr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Replace image</a:t>
            </a:r>
          </a:p>
          <a:p>
            <a:pPr marL="266700" lvl="2" indent="-266700">
              <a:buFont typeface="Wingdings" panose="05000000000000000000" pitchFamily="2" charset="2"/>
              <a:buChar char="§"/>
            </a:pPr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Select image and click ‘Resize image to fit in placeholder’)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40000" y="2863020"/>
            <a:ext cx="6034314" cy="60831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3485114"/>
            <a:ext cx="4805363" cy="503238"/>
          </a:xfrm>
        </p:spPr>
        <p:txBody>
          <a:bodyPr/>
          <a:lstStyle>
            <a:lvl1pPr marL="0" indent="0"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7" y="3508553"/>
            <a:ext cx="3174822" cy="317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29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81428" y="181429"/>
            <a:ext cx="8783100" cy="6504214"/>
          </a:xfrm>
          <a:prstGeom prst="rect">
            <a:avLst/>
          </a:prstGeom>
          <a:solidFill>
            <a:srgbClr val="E6E4D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 noProof="0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4620976" y="6183276"/>
            <a:ext cx="4329501" cy="275580"/>
          </a:xfrm>
          <a:prstGeom prst="rect">
            <a:avLst/>
          </a:prstGeom>
          <a:ln>
            <a:noFill/>
          </a:ln>
        </p:spPr>
        <p:txBody>
          <a:bodyPr anchor="t" anchorCtr="0"/>
          <a:lstStyle>
            <a:lvl1pPr marL="0" indent="0" algn="l">
              <a:buNone/>
              <a:defRPr sz="1100" b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noProof="0" dirty="0"/>
              <a:t>DATE: 3 October 2014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>
          <a:xfrm>
            <a:off x="4644009" y="2708920"/>
            <a:ext cx="4248472" cy="64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4643438" y="3357564"/>
            <a:ext cx="4249737" cy="503237"/>
          </a:xfrm>
        </p:spPr>
        <p:txBody>
          <a:bodyPr/>
          <a:lstStyle>
            <a:lvl1pPr marL="0" indent="0">
              <a:buNone/>
              <a:defRPr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</a:t>
            </a:r>
          </a:p>
        </p:txBody>
      </p:sp>
      <p:pic>
        <p:nvPicPr>
          <p:cNvPr id="9" name="Picture 8" descr="MAC21_190.5x254_PowerPoint_Images_Cov v3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" r="3843"/>
          <a:stretch/>
        </p:blipFill>
        <p:spPr>
          <a:xfrm>
            <a:off x="181428" y="0"/>
            <a:ext cx="4033573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183" y="185515"/>
            <a:ext cx="2037600" cy="76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8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274638"/>
            <a:ext cx="6343707" cy="648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1620001"/>
            <a:ext cx="8100001" cy="4525963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AU" dirty="0"/>
              <a:t>Content no bullets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0000" y="6381330"/>
            <a:ext cx="3978498" cy="365125"/>
          </a:xfrm>
        </p:spPr>
        <p:txBody>
          <a:bodyPr/>
          <a:lstStyle>
            <a:lvl1pPr algn="l">
              <a:defRPr sz="1050"/>
            </a:lvl1pPr>
          </a:lstStyle>
          <a:p>
            <a:r>
              <a:rPr lang="en-AU" dirty="0"/>
              <a:t>FACULTY OF BUSINESS AND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330"/>
            <a:ext cx="2133600" cy="365125"/>
          </a:xfrm>
        </p:spPr>
        <p:txBody>
          <a:bodyPr/>
          <a:lstStyle>
            <a:lvl1pPr>
              <a:defRPr sz="1050"/>
            </a:lvl1pPr>
          </a:lstStyle>
          <a:p>
            <a:fld id="{D9C42BCC-44E8-4F98-A8FE-EAF16D8C1E6E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908720"/>
            <a:ext cx="6407150" cy="475914"/>
          </a:xfrm>
        </p:spPr>
        <p:txBody>
          <a:bodyPr/>
          <a:lstStyle>
            <a:lvl1pPr marL="0" indent="0">
              <a:buNone/>
              <a:defRPr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01744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540001" y="1620000"/>
            <a:ext cx="8082506" cy="4524375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81330"/>
            <a:ext cx="4032448" cy="365125"/>
          </a:xfrm>
        </p:spPr>
        <p:txBody>
          <a:bodyPr/>
          <a:lstStyle>
            <a:lvl1pPr algn="l">
              <a:defRPr sz="1050"/>
            </a:lvl1pPr>
          </a:lstStyle>
          <a:p>
            <a:r>
              <a:rPr lang="en-AU" dirty="0"/>
              <a:t>OFFICE | FACULTY |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381330"/>
            <a:ext cx="2069306" cy="365125"/>
          </a:xfrm>
        </p:spPr>
        <p:txBody>
          <a:bodyPr/>
          <a:lstStyle/>
          <a:p>
            <a:fld id="{D9C42BCC-44E8-4F98-A8FE-EAF16D8C1E6E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274638"/>
            <a:ext cx="6343707" cy="648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908720"/>
            <a:ext cx="6407150" cy="475914"/>
          </a:xfrm>
        </p:spPr>
        <p:txBody>
          <a:bodyPr/>
          <a:lstStyle>
            <a:lvl1pPr marL="0" indent="0">
              <a:buNone/>
              <a:defRPr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9872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274638"/>
            <a:ext cx="6343707" cy="648000"/>
          </a:xfrm>
        </p:spPr>
        <p:txBody>
          <a:bodyPr lIns="0" tIns="0" rIns="0" bIns="0"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1620001"/>
            <a:ext cx="3915000" cy="4525963"/>
          </a:xfrm>
        </p:spPr>
        <p:txBody>
          <a:bodyPr lIns="0" tIns="0" rIns="0" bIns="0" numCol="1" spcCol="144000"/>
          <a:lstStyle>
            <a:lvl1pPr marL="0" indent="0">
              <a:buNone/>
              <a:defRPr baseline="0"/>
            </a:lvl1pPr>
          </a:lstStyle>
          <a:p>
            <a:pPr lvl="0"/>
            <a:r>
              <a:rPr lang="en-AU" dirty="0"/>
              <a:t>Two Column content no bullets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0000" y="6381330"/>
            <a:ext cx="4032448" cy="365125"/>
          </a:xfrm>
        </p:spPr>
        <p:txBody>
          <a:bodyPr/>
          <a:lstStyle>
            <a:lvl1pPr algn="l">
              <a:defRPr sz="1050"/>
            </a:lvl1pPr>
          </a:lstStyle>
          <a:p>
            <a:r>
              <a:rPr lang="en-AU" dirty="0"/>
              <a:t>OFFICE | FACULTY |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330"/>
            <a:ext cx="2133600" cy="365125"/>
          </a:xfrm>
        </p:spPr>
        <p:txBody>
          <a:bodyPr/>
          <a:lstStyle/>
          <a:p>
            <a:fld id="{D9C42BCC-44E8-4F98-A8FE-EAF16D8C1E6E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908720"/>
            <a:ext cx="6407150" cy="425430"/>
          </a:xfrm>
        </p:spPr>
        <p:txBody>
          <a:bodyPr lIns="0" tIns="0" rIns="0" bIns="0"/>
          <a:lstStyle>
            <a:lvl1pPr marL="0" indent="0">
              <a:buNone/>
              <a:defRPr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686300" y="1620001"/>
            <a:ext cx="3915000" cy="4525963"/>
          </a:xfrm>
        </p:spPr>
        <p:txBody>
          <a:bodyPr lIns="0" tIns="0" rIns="0" bIns="0" numCol="1" spcCol="144000"/>
          <a:lstStyle>
            <a:lvl1pPr marL="0" indent="0">
              <a:buNone/>
              <a:defRPr baseline="0"/>
            </a:lvl1pPr>
          </a:lstStyle>
          <a:p>
            <a:pPr lvl="0"/>
            <a:r>
              <a:rPr lang="en-AU" dirty="0"/>
              <a:t>Two Column content no bullets</a:t>
            </a:r>
          </a:p>
        </p:txBody>
      </p:sp>
    </p:spTree>
    <p:extLst>
      <p:ext uri="{BB962C8B-B14F-4D97-AF65-F5344CB8AC3E}">
        <p14:creationId xmlns:p14="http://schemas.microsoft.com/office/powerpoint/2010/main" val="24045403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4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274638"/>
            <a:ext cx="6343707" cy="648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0000" y="6381330"/>
            <a:ext cx="4032448" cy="365125"/>
          </a:xfrm>
        </p:spPr>
        <p:txBody>
          <a:bodyPr/>
          <a:lstStyle>
            <a:lvl1pPr algn="l">
              <a:defRPr sz="1050"/>
            </a:lvl1pPr>
          </a:lstStyle>
          <a:p>
            <a:r>
              <a:rPr lang="en-AU" dirty="0"/>
              <a:t>OFFICE | FACULTY |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330"/>
            <a:ext cx="2133600" cy="365125"/>
          </a:xfrm>
        </p:spPr>
        <p:txBody>
          <a:bodyPr/>
          <a:lstStyle>
            <a:lvl1pPr>
              <a:defRPr sz="1050"/>
            </a:lvl1pPr>
          </a:lstStyle>
          <a:p>
            <a:fld id="{D9C42BCC-44E8-4F98-A8FE-EAF16D8C1E6E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908720"/>
            <a:ext cx="6407150" cy="443830"/>
          </a:xfrm>
        </p:spPr>
        <p:txBody>
          <a:bodyPr/>
          <a:lstStyle>
            <a:lvl1pPr marL="0" indent="0">
              <a:buNone/>
              <a:defRPr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40000" y="1620000"/>
            <a:ext cx="3915000" cy="45291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771800" y="1620000"/>
            <a:ext cx="3915000" cy="45291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726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274638"/>
            <a:ext cx="6343707" cy="648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0000" y="6381330"/>
            <a:ext cx="4032448" cy="365125"/>
          </a:xfrm>
        </p:spPr>
        <p:txBody>
          <a:bodyPr/>
          <a:lstStyle>
            <a:lvl1pPr algn="l">
              <a:defRPr sz="1050"/>
            </a:lvl1pPr>
          </a:lstStyle>
          <a:p>
            <a:r>
              <a:rPr lang="en-AU" dirty="0"/>
              <a:t>OFFICE | FACULTY |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330"/>
            <a:ext cx="2133600" cy="365125"/>
          </a:xfrm>
        </p:spPr>
        <p:txBody>
          <a:bodyPr/>
          <a:lstStyle/>
          <a:p>
            <a:fld id="{D9C42BCC-44E8-4F98-A8FE-EAF16D8C1E6E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908720"/>
            <a:ext cx="6407150" cy="443830"/>
          </a:xfrm>
        </p:spPr>
        <p:txBody>
          <a:bodyPr/>
          <a:lstStyle>
            <a:lvl1pPr marL="0" indent="0">
              <a:buNone/>
              <a:defRPr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80870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274638"/>
            <a:ext cx="6343707" cy="648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620001"/>
            <a:ext cx="8100001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0001" y="6309322"/>
            <a:ext cx="405050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dirty="0"/>
              <a:t>OFFICE | FACULTY | DEPARTMENT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8906" y="6309322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42BCC-44E8-4F98-A8FE-EAF16D8C1E6E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026" name="Picture 2"/>
          <p:cNvPicPr preferRelativeResize="0"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1368001"/>
            <a:ext cx="8100000" cy="1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513" y="219383"/>
            <a:ext cx="2037600" cy="76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6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7" r:id="rId3"/>
    <p:sldLayoutId id="2147483651" r:id="rId4"/>
    <p:sldLayoutId id="2147483650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55" r:id="rId11"/>
    <p:sldLayoutId id="2147483665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spcBef>
          <a:spcPct val="20000"/>
        </a:spcBef>
        <a:buFont typeface="Georgia" panose="02040502050405020303" pitchFamily="18" charset="0"/>
        <a:buChar char="―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Georgia" panose="02040502050405020303" pitchFamily="18" charset="0"/>
        <a:buChar char="―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A2F2721-EEA3-4865-8694-1AC5E6E5EFB7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40000" y="2616486"/>
            <a:ext cx="4631871" cy="275580"/>
          </a:xfrm>
        </p:spPr>
        <p:txBody>
          <a:bodyPr>
            <a:normAutofit/>
          </a:bodyPr>
          <a:lstStyle/>
          <a:p>
            <a:r>
              <a:rPr lang="en-US" sz="1600" dirty="0"/>
              <a:t>Macquarie Business School</a:t>
            </a:r>
            <a:endParaRPr lang="en-AU" sz="160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69DBB7E-9789-4DCA-ABE2-E99612CF0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50" y="1296489"/>
            <a:ext cx="6408000" cy="648000"/>
          </a:xfrm>
        </p:spPr>
        <p:txBody>
          <a:bodyPr>
            <a:normAutofit fontScale="90000"/>
          </a:bodyPr>
          <a:lstStyle/>
          <a:p>
            <a:r>
              <a:rPr lang="en-AU" sz="2700" dirty="0"/>
              <a:t>Meaning and Development of Consumer-Brand Loyalty for Health Service Brands</a:t>
            </a:r>
            <a:br>
              <a:rPr lang="en-AU" dirty="0"/>
            </a:br>
            <a:endParaRPr lang="en-AU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40A9F92-EFE7-44B7-8E91-DCAE27E323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0000" y="2251038"/>
            <a:ext cx="6407150" cy="503238"/>
          </a:xfrm>
        </p:spPr>
        <p:txBody>
          <a:bodyPr/>
          <a:lstStyle/>
          <a:p>
            <a:r>
              <a:rPr lang="en-AU" dirty="0"/>
              <a:t>Cynthia Webster  &amp; Helen </a:t>
            </a:r>
            <a:r>
              <a:rPr lang="en-AU" dirty="0" err="1"/>
              <a:t>Siuki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49702-3B3A-4084-8F30-3D690DF02AB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365125"/>
          </a:xfrm>
        </p:spPr>
        <p:txBody>
          <a:bodyPr/>
          <a:lstStyle/>
          <a:p>
            <a:fld id="{D9C42BCC-44E8-4F98-A8FE-EAF16D8C1E6E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589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7"/>
          <p:cNvSpPr txBox="1">
            <a:spLocks/>
          </p:cNvSpPr>
          <p:nvPr/>
        </p:nvSpPr>
        <p:spPr>
          <a:xfrm>
            <a:off x="540000" y="1652334"/>
            <a:ext cx="8107193" cy="4728995"/>
          </a:xfrm>
          <a:prstGeom prst="rect">
            <a:avLst/>
          </a:prstGeom>
          <a:solidFill>
            <a:srgbClr val="E6E4D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3" indent="0">
              <a:buNone/>
            </a:pPr>
            <a:endParaRPr lang="en-AU" dirty="0"/>
          </a:p>
        </p:txBody>
      </p:sp>
      <p:sp>
        <p:nvSpPr>
          <p:cNvPr id="23" name="Rectangle 22"/>
          <p:cNvSpPr/>
          <p:nvPr/>
        </p:nvSpPr>
        <p:spPr>
          <a:xfrm>
            <a:off x="680442" y="1701867"/>
            <a:ext cx="7783116" cy="4439051"/>
          </a:xfrm>
          <a:prstGeom prst="rect">
            <a:avLst/>
          </a:prstGeom>
          <a:solidFill>
            <a:schemeClr val="bg1"/>
          </a:solidFill>
          <a:ln w="12700">
            <a:solidFill>
              <a:srgbClr val="D6D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Background &amp; Motivation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2BCC-44E8-4F98-A8FE-EAF16D8C1E6E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40000" y="908720"/>
            <a:ext cx="7063957" cy="443830"/>
          </a:xfrm>
        </p:spPr>
        <p:txBody>
          <a:bodyPr>
            <a:normAutofit/>
          </a:bodyPr>
          <a:lstStyle/>
          <a:p>
            <a:r>
              <a:rPr lang="en-AU" dirty="0"/>
              <a:t>What influences loyalty for health Service brands?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88" y="1779285"/>
            <a:ext cx="792296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Customer loyalty: </a:t>
            </a:r>
            <a:r>
              <a:rPr lang="en-AU" sz="2000" dirty="0"/>
              <a:t>foundational concept in marketing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reduces acquisition costs, creates lifetime financial value (Hurley 2004)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 dirty="0"/>
              <a:t>added spending, accelerated purchase frequency, up-selling, cross-selling, increase in share-of-wallet, share of visits (</a:t>
            </a:r>
            <a:r>
              <a:rPr lang="en-AU" sz="1600" dirty="0" err="1"/>
              <a:t>Evanschitzky</a:t>
            </a:r>
            <a:r>
              <a:rPr lang="en-AU" sz="1600" dirty="0"/>
              <a:t> et al. 2011).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 dirty="0"/>
              <a:t>forgive failures, accept changes, decrease price sensitivity (Morgan &amp; Hunt 1994)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extol brand virtues and encourage others to purchase (Fullerton 2003)</a:t>
            </a:r>
            <a:endParaRPr lang="en-AU" sz="1600" dirty="0"/>
          </a:p>
          <a:p>
            <a:endParaRPr lang="en-AU" sz="800" b="1" dirty="0"/>
          </a:p>
          <a:p>
            <a:r>
              <a:rPr lang="en-AU" sz="2400" b="1" dirty="0"/>
              <a:t>Consumer-brand relationships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tool for building loyalty, even functional non-status brands (</a:t>
            </a:r>
            <a:r>
              <a:rPr lang="en-AU" sz="1600" dirty="0" err="1"/>
              <a:t>Khamitov</a:t>
            </a:r>
            <a:r>
              <a:rPr lang="en-AU" sz="1600" dirty="0"/>
              <a:t> et al. 2019)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emotional bonds more effective w/process first based on trust and reliability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positive effect of brand r/s on loyalty is stronger for recent years and publicly consumed brands, and weaker for status brands</a:t>
            </a:r>
          </a:p>
          <a:p>
            <a:endParaRPr lang="en-AU" sz="800" b="1" dirty="0"/>
          </a:p>
          <a:p>
            <a:r>
              <a:rPr lang="en-AU" sz="2400" b="1" dirty="0"/>
              <a:t>Research to date: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mainly consumer goods (e.g., automobiles, electronics, retail…)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some services (e.g., financial, airlines, telecommunications, beauty…)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very little healthcare (e.g., hospitals)</a:t>
            </a:r>
          </a:p>
        </p:txBody>
      </p:sp>
    </p:spTree>
    <p:extLst>
      <p:ext uri="{BB962C8B-B14F-4D97-AF65-F5344CB8AC3E}">
        <p14:creationId xmlns:p14="http://schemas.microsoft.com/office/powerpoint/2010/main" val="2000472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7"/>
          <p:cNvSpPr txBox="1">
            <a:spLocks/>
          </p:cNvSpPr>
          <p:nvPr/>
        </p:nvSpPr>
        <p:spPr>
          <a:xfrm>
            <a:off x="540000" y="1652334"/>
            <a:ext cx="8107193" cy="4728995"/>
          </a:xfrm>
          <a:prstGeom prst="rect">
            <a:avLst/>
          </a:prstGeom>
          <a:solidFill>
            <a:srgbClr val="E6E4D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3" indent="0">
              <a:buNone/>
            </a:pPr>
            <a:endParaRPr lang="en-AU" dirty="0"/>
          </a:p>
        </p:txBody>
      </p:sp>
      <p:sp>
        <p:nvSpPr>
          <p:cNvPr id="23" name="Rectangle 22"/>
          <p:cNvSpPr/>
          <p:nvPr/>
        </p:nvSpPr>
        <p:spPr>
          <a:xfrm>
            <a:off x="681376" y="1758978"/>
            <a:ext cx="7783116" cy="4372315"/>
          </a:xfrm>
          <a:prstGeom prst="rect">
            <a:avLst/>
          </a:prstGeom>
          <a:solidFill>
            <a:schemeClr val="bg1"/>
          </a:solidFill>
          <a:ln w="12700">
            <a:solidFill>
              <a:srgbClr val="D6D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Background &amp; Motivation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2BCC-44E8-4F98-A8FE-EAF16D8C1E6E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40001" y="908720"/>
            <a:ext cx="6977330" cy="443830"/>
          </a:xfrm>
        </p:spPr>
        <p:txBody>
          <a:bodyPr>
            <a:normAutofit/>
          </a:bodyPr>
          <a:lstStyle/>
          <a:p>
            <a:r>
              <a:rPr lang="en-AU" dirty="0"/>
              <a:t>What influences loyalty for health Service brands?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4841" y="1766158"/>
            <a:ext cx="792296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 dirty="0"/>
              <a:t>intangible, experiential, difficult to assess quality (Berry, 2000; 2010)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r>
              <a:rPr lang="en-AU" sz="2400" b="1" dirty="0"/>
              <a:t>Health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 dirty="0"/>
              <a:t>directly impacts consumers’ quality of life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 dirty="0"/>
              <a:t>highly intimate, personal, critical service experience (Kemp et al. 2014)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 dirty="0"/>
              <a:t>vulnerable consumers surrender to the provider (Berry &amp; </a:t>
            </a:r>
            <a:r>
              <a:rPr lang="en-AU" sz="1600" dirty="0" err="1"/>
              <a:t>Bendapudi</a:t>
            </a:r>
            <a:r>
              <a:rPr lang="en-AU" sz="1600" dirty="0"/>
              <a:t>, 2007)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 dirty="0"/>
              <a:t>characterized as an avoidance service, unsought product (Zainuddin et al. 2013)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1600" dirty="0"/>
              <a:t>may expect or prefer to be passive to reduce anxiety and effort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/>
          </a:p>
          <a:p>
            <a:r>
              <a:rPr lang="en-AU" sz="2400" b="1" dirty="0"/>
              <a:t>Health insurance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/>
              <a:t>Similarities and differences to other types of insurance (e.g., car, house, life)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600" dirty="0"/>
              <a:t>seen as necessary evil, sunken cost, safety measure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600" dirty="0"/>
              <a:t>routine check-ups, claims discouraged </a:t>
            </a:r>
          </a:p>
        </p:txBody>
      </p:sp>
    </p:spTree>
    <p:extLst>
      <p:ext uri="{BB962C8B-B14F-4D97-AF65-F5344CB8AC3E}">
        <p14:creationId xmlns:p14="http://schemas.microsoft.com/office/powerpoint/2010/main" val="126774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7"/>
          <p:cNvSpPr txBox="1">
            <a:spLocks/>
          </p:cNvSpPr>
          <p:nvPr/>
        </p:nvSpPr>
        <p:spPr>
          <a:xfrm>
            <a:off x="540000" y="1652335"/>
            <a:ext cx="8107193" cy="4510340"/>
          </a:xfrm>
          <a:prstGeom prst="rect">
            <a:avLst/>
          </a:prstGeom>
          <a:solidFill>
            <a:srgbClr val="E6E4D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3" indent="0">
              <a:buNone/>
            </a:pPr>
            <a:endParaRPr lang="en-AU" dirty="0"/>
          </a:p>
        </p:txBody>
      </p:sp>
      <p:sp>
        <p:nvSpPr>
          <p:cNvPr id="23" name="Rectangle 22"/>
          <p:cNvSpPr/>
          <p:nvPr/>
        </p:nvSpPr>
        <p:spPr>
          <a:xfrm>
            <a:off x="681376" y="1758978"/>
            <a:ext cx="7783116" cy="4190302"/>
          </a:xfrm>
          <a:prstGeom prst="rect">
            <a:avLst/>
          </a:prstGeom>
          <a:solidFill>
            <a:schemeClr val="bg1"/>
          </a:solidFill>
          <a:ln w="12700">
            <a:solidFill>
              <a:srgbClr val="D6D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2BCC-44E8-4F98-A8FE-EAF16D8C1E6E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AU" dirty="0"/>
              <a:t>Exploratory, qualitative research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2401" y="1884581"/>
            <a:ext cx="742238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Focus group discussions:</a:t>
            </a:r>
          </a:p>
          <a:p>
            <a:endParaRPr lang="en-AU" sz="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All participants were current members of a health insurance brand.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64 participants: 40 females and 24 males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9 focus groups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3 groups w/ continuing members who had been with the insurance brand for more than two years,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3 groups w/ new members who were still in the “on-boarding” stage having joined within the previous six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3 w/ members at risk of lapsing.  </a:t>
            </a:r>
          </a:p>
          <a:p>
            <a:endParaRPr lang="en-AU" dirty="0"/>
          </a:p>
          <a:p>
            <a:r>
              <a:rPr lang="en-AU" sz="2400" b="1" dirty="0"/>
              <a:t>Data analysis </a:t>
            </a:r>
            <a:r>
              <a:rPr lang="en-AU" dirty="0"/>
              <a:t>(</a:t>
            </a:r>
            <a:r>
              <a:rPr lang="en-AU" dirty="0" err="1"/>
              <a:t>Spiggle</a:t>
            </a:r>
            <a:r>
              <a:rPr lang="en-AU" dirty="0"/>
              <a:t>, 1994) analytic method </a:t>
            </a:r>
          </a:p>
          <a:p>
            <a:endParaRPr lang="en-AU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categorization, abstraction, </a:t>
            </a:r>
            <a:r>
              <a:rPr lang="en-AU" dirty="0" err="1"/>
              <a:t>dimensionalization</a:t>
            </a:r>
            <a:r>
              <a:rPr lang="en-AU" dirty="0"/>
              <a:t> and comparison. </a:t>
            </a:r>
          </a:p>
          <a:p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27614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7"/>
          <p:cNvSpPr txBox="1">
            <a:spLocks/>
          </p:cNvSpPr>
          <p:nvPr/>
        </p:nvSpPr>
        <p:spPr>
          <a:xfrm>
            <a:off x="540000" y="1652335"/>
            <a:ext cx="8107193" cy="4970082"/>
          </a:xfrm>
          <a:prstGeom prst="rect">
            <a:avLst/>
          </a:prstGeom>
          <a:solidFill>
            <a:srgbClr val="E6E4D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3" indent="0">
              <a:buNone/>
            </a:pPr>
            <a:endParaRPr lang="en-AU" dirty="0"/>
          </a:p>
        </p:txBody>
      </p:sp>
      <p:sp>
        <p:nvSpPr>
          <p:cNvPr id="23" name="Rectangle 22"/>
          <p:cNvSpPr/>
          <p:nvPr/>
        </p:nvSpPr>
        <p:spPr>
          <a:xfrm>
            <a:off x="681376" y="1758978"/>
            <a:ext cx="7783116" cy="4718022"/>
          </a:xfrm>
          <a:prstGeom prst="rect">
            <a:avLst/>
          </a:prstGeom>
          <a:solidFill>
            <a:schemeClr val="bg1"/>
          </a:solidFill>
          <a:ln w="12700">
            <a:solidFill>
              <a:srgbClr val="D6D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81000"/>
            <a:ext cx="6343707" cy="648000"/>
          </a:xfrm>
        </p:spPr>
        <p:txBody>
          <a:bodyPr/>
          <a:lstStyle/>
          <a:p>
            <a:r>
              <a:rPr lang="en-AU" dirty="0"/>
              <a:t>Findings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2BCC-44E8-4F98-A8FE-EAF16D8C1E6E}" type="slidenum">
              <a:rPr lang="en-AU" smtClean="0"/>
              <a:pPr/>
              <a:t>5</a:t>
            </a:fld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40001" y="1016004"/>
            <a:ext cx="7838733" cy="443830"/>
          </a:xfrm>
        </p:spPr>
        <p:txBody>
          <a:bodyPr>
            <a:normAutofit fontScale="92500"/>
          </a:bodyPr>
          <a:lstStyle/>
          <a:p>
            <a:r>
              <a:rPr lang="en-AU" dirty="0"/>
              <a:t>What does loyalty mean? Relational &amp; emotional dimensions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0575" y="1913436"/>
            <a:ext cx="758815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1. Caring relationship</a:t>
            </a:r>
            <a:r>
              <a:rPr lang="en-AU" sz="24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Two-way, reciprocal connection involving ongoing mutual exchange experiences</a:t>
            </a:r>
            <a:endParaRPr lang="en-AU" sz="12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AU" dirty="0"/>
              <a:t>Recognition and acknowledgement are essential</a:t>
            </a:r>
            <a:endParaRPr lang="en-AU" sz="12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AU" dirty="0"/>
              <a:t>Both sides need to give and receive equivalent benefits</a:t>
            </a:r>
            <a:endParaRPr lang="en-AU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Empathetic attachment and emotional investment</a:t>
            </a:r>
            <a:endParaRPr lang="en-AU" sz="12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AU" dirty="0"/>
              <a:t>Brands need to put themselves in consumers’ shoes </a:t>
            </a:r>
            <a:endParaRPr lang="en-AU" sz="12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AU" dirty="0"/>
              <a:t>Consumers want to feel the brand really cares and will look after them</a:t>
            </a:r>
            <a:endParaRPr lang="en-AU" sz="1200" dirty="0"/>
          </a:p>
          <a:p>
            <a:r>
              <a:rPr lang="en-AU" dirty="0"/>
              <a:t> </a:t>
            </a:r>
            <a:endParaRPr lang="en-AU" sz="1600" dirty="0"/>
          </a:p>
          <a:p>
            <a:r>
              <a:rPr lang="en-AU" sz="2400" b="1" dirty="0"/>
              <a:t>2. Trust, commitment and security</a:t>
            </a:r>
            <a:endParaRPr lang="en-AU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Believing in the brand and knowing the brand will follow through</a:t>
            </a:r>
            <a:endParaRPr lang="en-AU" sz="12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AU" dirty="0"/>
              <a:t>Brand must be genuine and willing to take responsibility </a:t>
            </a:r>
            <a:endParaRPr lang="en-AU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Feeling safe and not worrying about being taken advantage of </a:t>
            </a:r>
            <a:endParaRPr lang="en-AU" sz="12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AU" dirty="0"/>
              <a:t>Are there any hidden costs to rip you off?</a:t>
            </a:r>
            <a:endParaRPr lang="en-AU" sz="1200" dirty="0"/>
          </a:p>
          <a:p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55052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7"/>
          <p:cNvSpPr txBox="1">
            <a:spLocks/>
          </p:cNvSpPr>
          <p:nvPr/>
        </p:nvSpPr>
        <p:spPr>
          <a:xfrm>
            <a:off x="540000" y="1652335"/>
            <a:ext cx="8107193" cy="4910390"/>
          </a:xfrm>
          <a:prstGeom prst="rect">
            <a:avLst/>
          </a:prstGeom>
          <a:solidFill>
            <a:srgbClr val="E6E4D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3" indent="0">
              <a:buNone/>
            </a:pPr>
            <a:endParaRPr lang="en-AU" dirty="0"/>
          </a:p>
        </p:txBody>
      </p:sp>
      <p:sp>
        <p:nvSpPr>
          <p:cNvPr id="23" name="Rectangle 22"/>
          <p:cNvSpPr/>
          <p:nvPr/>
        </p:nvSpPr>
        <p:spPr>
          <a:xfrm>
            <a:off x="680442" y="1758978"/>
            <a:ext cx="7783116" cy="4622352"/>
          </a:xfrm>
          <a:prstGeom prst="rect">
            <a:avLst/>
          </a:prstGeom>
          <a:solidFill>
            <a:schemeClr val="bg1"/>
          </a:solidFill>
          <a:ln w="12700">
            <a:solidFill>
              <a:srgbClr val="D6D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72391"/>
            <a:ext cx="6343707" cy="648000"/>
          </a:xfrm>
        </p:spPr>
        <p:txBody>
          <a:bodyPr/>
          <a:lstStyle/>
          <a:p>
            <a:r>
              <a:rPr lang="en-AU" dirty="0"/>
              <a:t>Findings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2BCC-44E8-4F98-A8FE-EAF16D8C1E6E}" type="slidenum">
              <a:rPr lang="en-AU" smtClean="0"/>
              <a:pPr/>
              <a:t>6</a:t>
            </a:fld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40000" y="1002808"/>
            <a:ext cx="7499099" cy="443830"/>
          </a:xfrm>
        </p:spPr>
        <p:txBody>
          <a:bodyPr>
            <a:normAutofit fontScale="92500"/>
          </a:bodyPr>
          <a:lstStyle/>
          <a:p>
            <a:r>
              <a:rPr lang="en-AU" dirty="0"/>
              <a:t>What can health insurance brands do to create loyalty?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C5699A6-47E2-409E-A88D-0DC5E2297C48}"/>
              </a:ext>
            </a:extLst>
          </p:cNvPr>
          <p:cNvGrpSpPr/>
          <p:nvPr/>
        </p:nvGrpSpPr>
        <p:grpSpPr>
          <a:xfrm>
            <a:off x="838200" y="1923731"/>
            <a:ext cx="7505700" cy="4251901"/>
            <a:chOff x="0" y="0"/>
            <a:chExt cx="5726092" cy="3010945"/>
          </a:xfrm>
        </p:grpSpPr>
        <p:sp>
          <p:nvSpPr>
            <p:cNvPr id="10" name="Flowchart: Alternate Process 9">
              <a:extLst>
                <a:ext uri="{FF2B5EF4-FFF2-40B4-BE49-F238E27FC236}">
                  <a16:creationId xmlns:a16="http://schemas.microsoft.com/office/drawing/2014/main" id="{3F93D2C3-AB2C-41DD-A5C9-42D48C298CFB}"/>
                </a:ext>
              </a:extLst>
            </p:cNvPr>
            <p:cNvSpPr/>
            <p:nvPr/>
          </p:nvSpPr>
          <p:spPr>
            <a:xfrm>
              <a:off x="0" y="0"/>
              <a:ext cx="2876550" cy="1339850"/>
            </a:xfrm>
            <a:prstGeom prst="flowChartAlternateProcess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Communication &amp; Transparency</a:t>
              </a:r>
              <a:endParaRPr lang="en-A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lvl="0" indent="-1714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honestly communicate service changes</a:t>
              </a:r>
              <a:endParaRPr lang="en-AU" sz="1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  - provide reasons for decisions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171450" lvl="0" indent="-1714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make the offering clearer, simpler</a:t>
              </a:r>
              <a:endParaRPr lang="en-AU" sz="1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  - reduce complexity and state limitations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Flowchart: Alternate Process 10">
              <a:extLst>
                <a:ext uri="{FF2B5EF4-FFF2-40B4-BE49-F238E27FC236}">
                  <a16:creationId xmlns:a16="http://schemas.microsoft.com/office/drawing/2014/main" id="{3EED1FAA-A684-4832-9D54-A7E75AC1C5F0}"/>
                </a:ext>
              </a:extLst>
            </p:cNvPr>
            <p:cNvSpPr/>
            <p:nvPr/>
          </p:nvSpPr>
          <p:spPr>
            <a:xfrm>
              <a:off x="344514" y="1556795"/>
              <a:ext cx="5096115" cy="1454150"/>
            </a:xfrm>
            <a:prstGeom prst="flowChartAlternateProcess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Go to Consumers &amp; Give Back</a:t>
              </a:r>
              <a:endParaRPr lang="en-A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lvl="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assist consumers to get maximum usage by providing usage summaries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228600" indent="-228600">
                <a:spcAft>
                  <a:spcPts val="0"/>
                </a:spcAft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   - send reminders to use services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228600" indent="-228600">
                <a:spcAft>
                  <a:spcPts val="0"/>
                </a:spcAft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   - encourage customer feedback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285750" lvl="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acknowledge and reward long-term loyalty so consumers feel important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lvl="0">
                <a:spcAft>
                  <a:spcPts val="0"/>
                </a:spcAft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   - increase benefits for loyal consumers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lvl="0">
                <a:spcAft>
                  <a:spcPts val="0"/>
                </a:spcAft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   - offer discounts and incentives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28600">
                <a:spcAft>
                  <a:spcPts val="0"/>
                </a:spcAft>
              </a:pPr>
              <a:r>
                <a:rPr lang="en-AU" sz="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AU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Flowchart: Alternate Process 11">
              <a:extLst>
                <a:ext uri="{FF2B5EF4-FFF2-40B4-BE49-F238E27FC236}">
                  <a16:creationId xmlns:a16="http://schemas.microsoft.com/office/drawing/2014/main" id="{4A330947-6ACD-4188-AB0D-1790F3F80F99}"/>
                </a:ext>
              </a:extLst>
            </p:cNvPr>
            <p:cNvSpPr/>
            <p:nvPr/>
          </p:nvSpPr>
          <p:spPr>
            <a:xfrm>
              <a:off x="3020992" y="0"/>
              <a:ext cx="2705100" cy="1301750"/>
            </a:xfrm>
            <a:prstGeom prst="flowChartAlternateProcess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Customization &amp; Flexibility</a:t>
              </a:r>
              <a:endParaRPr lang="en-A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lvl="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personalize service offering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228600" indent="-228600">
                <a:spcAft>
                  <a:spcPts val="0"/>
                </a:spcAft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    - consumers choose what to</a:t>
              </a:r>
            </a:p>
            <a:p>
              <a:pPr marL="228600" indent="-228600">
                <a:spcAft>
                  <a:spcPts val="0"/>
                </a:spcAft>
              </a:pPr>
              <a:r>
                <a:rPr lang="en-AU" sz="1400" dirty="0">
                  <a:latin typeface="Arial" panose="020B0604020202020204" pitchFamily="34" charset="0"/>
                  <a:ea typeface="Times New Roman" panose="02020603050405020304" pitchFamily="18" charset="0"/>
                </a:rPr>
                <a:t>     </a:t>
              </a: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  include and exclude 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28575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ability to shift service coverage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lvl="0">
                <a:spcAft>
                  <a:spcPts val="0"/>
                </a:spcAft>
              </a:pPr>
              <a:r>
                <a:rPr lang="en-AU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      - from unused services to needed </a:t>
              </a:r>
              <a:endParaRPr lang="en-A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928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7"/>
          <p:cNvSpPr txBox="1">
            <a:spLocks/>
          </p:cNvSpPr>
          <p:nvPr/>
        </p:nvSpPr>
        <p:spPr>
          <a:xfrm>
            <a:off x="540000" y="1652335"/>
            <a:ext cx="8107193" cy="4052180"/>
          </a:xfrm>
          <a:prstGeom prst="rect">
            <a:avLst/>
          </a:prstGeom>
          <a:solidFill>
            <a:srgbClr val="E6E4D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Georgia" panose="02040502050405020303" pitchFamily="18" charset="0"/>
              <a:buChar char="―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3" indent="0">
              <a:buNone/>
            </a:pPr>
            <a:endParaRPr lang="en-AU" dirty="0"/>
          </a:p>
        </p:txBody>
      </p:sp>
      <p:sp>
        <p:nvSpPr>
          <p:cNvPr id="23" name="Rectangle 22"/>
          <p:cNvSpPr/>
          <p:nvPr/>
        </p:nvSpPr>
        <p:spPr>
          <a:xfrm>
            <a:off x="681376" y="1758978"/>
            <a:ext cx="7783116" cy="3786145"/>
          </a:xfrm>
          <a:prstGeom prst="rect">
            <a:avLst/>
          </a:prstGeom>
          <a:solidFill>
            <a:schemeClr val="bg1"/>
          </a:solidFill>
          <a:ln w="12700">
            <a:solidFill>
              <a:srgbClr val="D6D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Conclusion &amp; Implications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2BCC-44E8-4F98-A8FE-EAF16D8C1E6E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AU" dirty="0"/>
              <a:t>Health insurance brands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56345" y="1913436"/>
            <a:ext cx="742238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AU" sz="2000" dirty="0"/>
          </a:p>
          <a:p>
            <a:r>
              <a:rPr lang="en-AU" sz="2600" b="1" dirty="0"/>
              <a:t>Position brand as empathetic health enabler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1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Trust &amp; care-giving must coexist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/>
              <a:t>high-quality, reliable functional services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AU" sz="2000" dirty="0"/>
              <a:t>attentive, practical, positive assistance</a:t>
            </a:r>
          </a:p>
          <a:p>
            <a:endParaRPr lang="en-AU" dirty="0"/>
          </a:p>
          <a:p>
            <a:r>
              <a:rPr lang="en-AU" sz="2600" b="1" dirty="0"/>
              <a:t>Ample future research opportunities</a:t>
            </a:r>
          </a:p>
          <a:p>
            <a:endParaRPr lang="en-AU" sz="10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000" dirty="0"/>
              <a:t>Healthcare services are undergoing significant changes </a:t>
            </a:r>
          </a:p>
        </p:txBody>
      </p:sp>
    </p:spTree>
    <p:extLst>
      <p:ext uri="{BB962C8B-B14F-4D97-AF65-F5344CB8AC3E}">
        <p14:creationId xmlns:p14="http://schemas.microsoft.com/office/powerpoint/2010/main" val="192977563"/>
      </p:ext>
    </p:extLst>
  </p:cSld>
  <p:clrMapOvr>
    <a:masterClrMapping/>
  </p:clrMapOvr>
</p:sld>
</file>

<file path=ppt/theme/theme1.xml><?xml version="1.0" encoding="utf-8"?>
<a:theme xmlns:a="http://schemas.openxmlformats.org/drawingml/2006/main" name="MAC UNI BASIC_Round 1 Draft for feedback">
  <a:themeElements>
    <a:clrScheme name="MQU Colours">
      <a:dk1>
        <a:sysClr val="windowText" lastClr="000000"/>
      </a:dk1>
      <a:lt1>
        <a:sysClr val="window" lastClr="FFFFFF"/>
      </a:lt1>
      <a:dk2>
        <a:srgbClr val="D6D2C4"/>
      </a:dk2>
      <a:lt2>
        <a:srgbClr val="E6E4DC"/>
      </a:lt2>
      <a:accent1>
        <a:srgbClr val="A6192E"/>
      </a:accent1>
      <a:accent2>
        <a:srgbClr val="76232F"/>
      </a:accent2>
      <a:accent3>
        <a:srgbClr val="D6001C"/>
      </a:accent3>
      <a:accent4>
        <a:srgbClr val="C6007E"/>
      </a:accent4>
      <a:accent5>
        <a:srgbClr val="80225F"/>
      </a:accent5>
      <a:accent6>
        <a:srgbClr val="373A36"/>
      </a:accent6>
      <a:hlink>
        <a:srgbClr val="A6192E"/>
      </a:hlink>
      <a:folHlink>
        <a:srgbClr val="954F72"/>
      </a:folHlink>
    </a:clrScheme>
    <a:fontScheme name="MQ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B45EEF91-26FD-CA44-9583-99394BD1B689}" vid="{C451036C-3283-1245-A879-929600E354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 4x3 Template_2016</Template>
  <TotalTime>2403</TotalTime>
  <Words>648</Words>
  <Application>Microsoft Office PowerPoint</Application>
  <PresentationFormat>On-screen Show (4:3)</PresentationFormat>
  <Paragraphs>109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Georgia</vt:lpstr>
      <vt:lpstr>Times New Roman</vt:lpstr>
      <vt:lpstr>Wingdings</vt:lpstr>
      <vt:lpstr>MAC UNI BASIC_Round 1 Draft for feedback</vt:lpstr>
      <vt:lpstr>Meaning and Development of Consumer-Brand Loyalty for Health Service Brands </vt:lpstr>
      <vt:lpstr>Background &amp; Motivation</vt:lpstr>
      <vt:lpstr>Background &amp; Motivation</vt:lpstr>
      <vt:lpstr>Method</vt:lpstr>
      <vt:lpstr>Findings</vt:lpstr>
      <vt:lpstr>Findings</vt:lpstr>
      <vt:lpstr>Conclusion &amp; Implications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Ms Charlotte Doud</dc:creator>
  <cp:lastModifiedBy>Cynthia Webster</cp:lastModifiedBy>
  <cp:revision>78</cp:revision>
  <cp:lastPrinted>2019-01-29T05:57:33Z</cp:lastPrinted>
  <dcterms:created xsi:type="dcterms:W3CDTF">2019-01-27T22:04:23Z</dcterms:created>
  <dcterms:modified xsi:type="dcterms:W3CDTF">2019-05-11T04:10:38Z</dcterms:modified>
</cp:coreProperties>
</file>