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439" r:id="rId6"/>
    <p:sldId id="2434" r:id="rId7"/>
    <p:sldId id="2445" r:id="rId8"/>
    <p:sldId id="2440" r:id="rId9"/>
    <p:sldId id="2446" r:id="rId10"/>
    <p:sldId id="24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DBF2F5"/>
    <a:srgbClr val="0432FF"/>
    <a:srgbClr val="DFE7F6"/>
    <a:srgbClr val="C9F2F1"/>
    <a:srgbClr val="E8F7F8"/>
    <a:srgbClr val="C0F400"/>
    <a:srgbClr val="05EE55"/>
    <a:srgbClr val="038B3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1" autoAdjust="0"/>
    <p:restoredTop sz="84959" autoAdjust="0"/>
  </p:normalViewPr>
  <p:slideViewPr>
    <p:cSldViewPr snapToGrid="0">
      <p:cViewPr varScale="1">
        <p:scale>
          <a:sx n="78" d="100"/>
          <a:sy n="78" d="100"/>
        </p:scale>
        <p:origin x="4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5/11/19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189038"/>
            <a:ext cx="11002962" cy="4987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6E0AC-4834-46AF-A953-9EE372259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F2F3C-7D16-40A3-A7C1-77AE127D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6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9" r:id="rId9"/>
    <p:sldLayoutId id="2147483661" r:id="rId10"/>
    <p:sldLayoutId id="2147483666" r:id="rId11"/>
    <p:sldLayoutId id="2147483670" r:id="rId12"/>
    <p:sldLayoutId id="2147483667" r:id="rId13"/>
    <p:sldLayoutId id="2147483668" r:id="rId14"/>
    <p:sldLayoutId id="2147483665" r:id="rId15"/>
    <p:sldLayoutId id="2147483671" r:id="rId16"/>
    <p:sldLayoutId id="2147483655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10900" y="463903"/>
            <a:ext cx="9274629" cy="4951292"/>
            <a:chOff x="-954895" y="-2021629"/>
            <a:chExt cx="9274629" cy="92688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4" y="-1074046"/>
              <a:ext cx="7340020" cy="8321247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954895" y="-2021629"/>
              <a:ext cx="8052380" cy="7855751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474" y="1431423"/>
            <a:ext cx="6609256" cy="1508126"/>
          </a:xfrm>
        </p:spPr>
        <p:txBody>
          <a:bodyPr>
            <a:noAutofit/>
          </a:bodyPr>
          <a:lstStyle/>
          <a:p>
            <a:r>
              <a:rPr lang="en-US" sz="3600" b="0" dirty="0"/>
              <a:t>Consumer Engagement with Chatbots for Consumer-Brand Relationship</a:t>
            </a:r>
            <a:endParaRPr lang="en-US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332" y="3532751"/>
            <a:ext cx="7534013" cy="45050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9300"/>
                </a:solidFill>
              </a:rPr>
              <a:t>Sunny Tsai, Yu Liu, &amp; Ching-Hua </a:t>
            </a:r>
            <a:r>
              <a:rPr lang="en-US" sz="3000" dirty="0" err="1">
                <a:solidFill>
                  <a:srgbClr val="FF9300"/>
                </a:solidFill>
              </a:rPr>
              <a:t>Chuan</a:t>
            </a:r>
            <a:endParaRPr lang="en-US" sz="3000" dirty="0">
              <a:solidFill>
                <a:srgbClr val="FF93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3A416-D5C4-A140-A8A2-E23EE8AF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30" y="5478798"/>
            <a:ext cx="5689600" cy="1369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2D42C-90D3-7943-8C21-471A67964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7"/>
          <a:stretch/>
        </p:blipFill>
        <p:spPr>
          <a:xfrm>
            <a:off x="5548215" y="5478800"/>
            <a:ext cx="6604000" cy="13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782" y="605763"/>
            <a:ext cx="10889486" cy="5755533"/>
          </a:xfrm>
          <a:prstGeom prst="rect">
            <a:avLst/>
          </a:prstGeom>
          <a:solidFill>
            <a:srgbClr val="DB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+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B1D728-4ED5-A14A-A5A7-F80F4DAA8326}"/>
              </a:ext>
            </a:extLst>
          </p:cNvPr>
          <p:cNvSpPr txBox="1">
            <a:spLocks/>
          </p:cNvSpPr>
          <p:nvPr/>
        </p:nvSpPr>
        <p:spPr>
          <a:xfrm>
            <a:off x="3762635" y="815153"/>
            <a:ext cx="7786633" cy="4888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CHATBOTS</a:t>
            </a:r>
          </a:p>
          <a:p>
            <a:r>
              <a:rPr lang="en-US" dirty="0">
                <a:solidFill>
                  <a:schemeClr val="tx1"/>
                </a:solidFill>
              </a:rPr>
              <a:t>Chatbots will handle 85 percent of customer-service interactions in the next 5 years </a:t>
            </a:r>
            <a:r>
              <a:rPr lang="en-US" sz="2400" dirty="0">
                <a:solidFill>
                  <a:schemeClr val="tx1"/>
                </a:solidFill>
              </a:rPr>
              <a:t>(Press, 2017)</a:t>
            </a:r>
          </a:p>
          <a:p>
            <a:r>
              <a:rPr lang="en-US" dirty="0">
                <a:solidFill>
                  <a:schemeClr val="tx1"/>
                </a:solidFill>
              </a:rPr>
              <a:t>Chatbots boost perceived website interactivity and improve consumer satisfaction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Heo</a:t>
            </a:r>
            <a:r>
              <a:rPr lang="en-US" sz="2400" dirty="0">
                <a:solidFill>
                  <a:schemeClr val="tx1"/>
                </a:solidFill>
              </a:rPr>
              <a:t> &amp; Lee, 2018; </a:t>
            </a:r>
            <a:r>
              <a:rPr lang="en-US" sz="2400" dirty="0" err="1">
                <a:solidFill>
                  <a:schemeClr val="tx1"/>
                </a:solidFill>
              </a:rPr>
              <a:t>Sundar</a:t>
            </a:r>
            <a:r>
              <a:rPr lang="en-US" sz="2400" dirty="0">
                <a:solidFill>
                  <a:schemeClr val="tx1"/>
                </a:solidFill>
              </a:rPr>
              <a:t> et al., 2016)</a:t>
            </a:r>
          </a:p>
          <a:p>
            <a:r>
              <a:rPr lang="en-US" dirty="0">
                <a:solidFill>
                  <a:schemeClr val="tx1"/>
                </a:solidFill>
              </a:rPr>
              <a:t>Experiential vs. utilitarian motives impact chatbot effectiveness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Sivaramakrishnan</a:t>
            </a:r>
            <a:r>
              <a:rPr lang="en-US" sz="2400" dirty="0">
                <a:solidFill>
                  <a:schemeClr val="tx1"/>
                </a:solidFill>
              </a:rPr>
              <a:t> et al., 2007) </a:t>
            </a:r>
          </a:p>
          <a:p>
            <a:r>
              <a:rPr lang="en-US" dirty="0">
                <a:solidFill>
                  <a:schemeClr val="tx1"/>
                </a:solidFill>
              </a:rPr>
              <a:t>How about chatbots for </a:t>
            </a:r>
            <a:r>
              <a:rPr lang="en-US" b="1" dirty="0">
                <a:solidFill>
                  <a:schemeClr val="tx1"/>
                </a:solidFill>
              </a:rPr>
              <a:t>CBR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</a:rPr>
              <a:t>How about chatbot </a:t>
            </a:r>
            <a:r>
              <a:rPr lang="en-US" b="1" dirty="0">
                <a:solidFill>
                  <a:schemeClr val="tx1"/>
                </a:solidFill>
              </a:rPr>
              <a:t>design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communication strategies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F7559C-5FB0-AB46-99CF-C58C7C46D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967" y="0"/>
            <a:ext cx="347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94052" y="245327"/>
            <a:ext cx="10687228" cy="6568223"/>
            <a:chOff x="609600" y="391887"/>
            <a:chExt cx="7075714" cy="6215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518782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92895" y="655468"/>
              <a:ext cx="6456509" cy="5566242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84" y="754285"/>
            <a:ext cx="6117771" cy="573989"/>
          </a:xfrm>
        </p:spPr>
        <p:txBody>
          <a:bodyPr/>
          <a:lstStyle/>
          <a:p>
            <a:pPr algn="l"/>
            <a:r>
              <a:rPr lang="en-US" sz="3400" dirty="0"/>
              <a:t>Social presence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987" y="1431643"/>
            <a:ext cx="9447443" cy="3676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The ability of communicators to project themselves socially and emotionally, as ‘real’ people (i.e., their full personality) in mediated communications </a:t>
            </a:r>
            <a:r>
              <a:rPr lang="en-US" sz="2400" dirty="0"/>
              <a:t>(Garrison et al., 2000).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Drives </a:t>
            </a:r>
            <a:r>
              <a:rPr lang="en-US" sz="2600" u="sng" dirty="0"/>
              <a:t>interpersonal</a:t>
            </a:r>
            <a:r>
              <a:rPr lang="en-US" sz="2600" dirty="0"/>
              <a:t> effects in computer-mediated communication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Computers as social actors (CASA) </a:t>
            </a:r>
            <a:r>
              <a:rPr lang="en-US" sz="2600" u="sng" dirty="0"/>
              <a:t> 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In HCI:  “Being with an intelligent being”</a:t>
            </a:r>
            <a:r>
              <a:rPr lang="en-US" sz="2800" dirty="0"/>
              <a:t> </a:t>
            </a:r>
            <a:r>
              <a:rPr lang="en-US" sz="2400" dirty="0"/>
              <a:t>(Kim &amp; </a:t>
            </a:r>
            <a:r>
              <a:rPr lang="en-US" sz="2400" dirty="0" err="1"/>
              <a:t>Sundar</a:t>
            </a:r>
            <a:r>
              <a:rPr lang="en-US" sz="2400" dirty="0"/>
              <a:t>, 2012) 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Rourke el al.’s (1999) communicative strategies: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Affective: emoticons, humor, self-disclosure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Interactive: recognizing interaction partners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Cohesive: salutations, vocatives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49450" y="252562"/>
            <a:ext cx="11099815" cy="6560987"/>
            <a:chOff x="252032" y="391887"/>
            <a:chExt cx="7433282" cy="6215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518782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2" y="655467"/>
              <a:ext cx="699737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84" y="889090"/>
            <a:ext cx="6117771" cy="573989"/>
          </a:xfrm>
        </p:spPr>
        <p:txBody>
          <a:bodyPr/>
          <a:lstStyle/>
          <a:p>
            <a:pPr algn="l"/>
            <a:r>
              <a:rPr lang="en-US" sz="3400" dirty="0"/>
              <a:t>anthropomorphism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653" y="1741299"/>
            <a:ext cx="7467474" cy="3676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Anthropomorphism of brands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Computers as social actors (CASA) </a:t>
            </a:r>
            <a:r>
              <a:rPr lang="en-US" sz="2800" u="sng" dirty="0"/>
              <a:t> 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Human-like attributes (human name, gender, gendered voice, humor, personality)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Website interface with anthropomorphic cues were perceived as “personal, sociable, and likeable”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9906A-9CB3-9F4F-B056-771130E0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31" y="252562"/>
            <a:ext cx="2540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6547"/>
            <a:ext cx="12263015" cy="685800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88409" y="254181"/>
            <a:ext cx="11160859" cy="6363370"/>
            <a:chOff x="1042916" y="857674"/>
            <a:chExt cx="5118237" cy="55742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08217" y="857674"/>
              <a:ext cx="4352936" cy="5319289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2916" y="1214910"/>
              <a:ext cx="4900479" cy="5217051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06D48435-C37F-D741-A2AF-40E8B2EC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72" y="3884135"/>
            <a:ext cx="6707004" cy="5739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dialogue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0B4CD6CD-1181-6646-B2B8-34125F8C5672}"/>
              </a:ext>
            </a:extLst>
          </p:cNvPr>
          <p:cNvSpPr txBox="1">
            <a:spLocks/>
          </p:cNvSpPr>
          <p:nvPr/>
        </p:nvSpPr>
        <p:spPr>
          <a:xfrm>
            <a:off x="2323171" y="2050484"/>
            <a:ext cx="8573429" cy="573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Parasocial interaction (PSI)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47452442-5234-4E40-A27F-C8BF210A11E6}"/>
              </a:ext>
            </a:extLst>
          </p:cNvPr>
          <p:cNvSpPr txBox="1">
            <a:spLocks/>
          </p:cNvSpPr>
          <p:nvPr/>
        </p:nvSpPr>
        <p:spPr>
          <a:xfrm>
            <a:off x="1504013" y="894672"/>
            <a:ext cx="6707004" cy="573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Chatbots for </a:t>
            </a:r>
            <a:r>
              <a:rPr lang="en-US" dirty="0" err="1"/>
              <a:t>cbr</a:t>
            </a:r>
            <a:endParaRPr lang="en-US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7CE651B5-08BE-3E4F-9B0D-64A59CBC18E2}"/>
              </a:ext>
            </a:extLst>
          </p:cNvPr>
          <p:cNvSpPr txBox="1">
            <a:spLocks/>
          </p:cNvSpPr>
          <p:nvPr/>
        </p:nvSpPr>
        <p:spPr>
          <a:xfrm>
            <a:off x="3005860" y="2667534"/>
            <a:ext cx="7354917" cy="1477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Perceived interpersonal involvement in one-on-one interactive chats 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8B67E26-1A90-BB43-AC24-5599C0D1EC8E}"/>
              </a:ext>
            </a:extLst>
          </p:cNvPr>
          <p:cNvSpPr txBox="1">
            <a:spLocks/>
          </p:cNvSpPr>
          <p:nvPr/>
        </p:nvSpPr>
        <p:spPr>
          <a:xfrm>
            <a:off x="3029668" y="4634454"/>
            <a:ext cx="7354917" cy="1477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Message contingency: back-and-forth, synchronous, interconnected conversation thread </a:t>
            </a:r>
            <a:r>
              <a:rPr lang="en-US" sz="2600" dirty="0"/>
              <a:t>(</a:t>
            </a:r>
            <a:r>
              <a:rPr lang="en-US" sz="2600" dirty="0" err="1"/>
              <a:t>Sundar</a:t>
            </a:r>
            <a:r>
              <a:rPr lang="en-US" sz="2600" dirty="0"/>
              <a:t> and Kim, 2005)</a:t>
            </a:r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53999" y="252563"/>
            <a:ext cx="11295265" cy="6493350"/>
            <a:chOff x="252032" y="391887"/>
            <a:chExt cx="7433282" cy="6215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518782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52032" y="655467"/>
              <a:ext cx="699737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84" y="770559"/>
            <a:ext cx="6117771" cy="573989"/>
          </a:xfrm>
        </p:spPr>
        <p:txBody>
          <a:bodyPr/>
          <a:lstStyle/>
          <a:p>
            <a:pPr algn="l"/>
            <a:r>
              <a:rPr lang="en-US" sz="3600" dirty="0"/>
              <a:t>methods</a:t>
            </a:r>
            <a:endParaRPr lang="en-US" sz="3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653" y="1378414"/>
            <a:ext cx="10084612" cy="485074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2600" dirty="0"/>
              <a:t>A 2 (high vs. low social presence) by 2 (anthropomorphic vs. non-anthropomorphic bot) between-subject design </a:t>
            </a:r>
          </a:p>
          <a:p>
            <a:pPr marL="285750" indent="-285750">
              <a:lnSpc>
                <a:spcPct val="100000"/>
              </a:lnSpc>
            </a:pPr>
            <a:r>
              <a:rPr lang="en-US" sz="2600" dirty="0"/>
              <a:t>An AI-powered chatbot for Red Bull was programmed using JavaScript and </a:t>
            </a:r>
            <a:r>
              <a:rPr lang="en-US" sz="2600" dirty="0" err="1"/>
              <a:t>Dialogflow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Main study: 155 respondents recruited via </a:t>
            </a:r>
            <a:r>
              <a:rPr lang="en-US" sz="2600" dirty="0" err="1"/>
              <a:t>Mturk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Outcome variables: user engagement, interaction satisfaction, and    </a:t>
            </a:r>
            <a:r>
              <a:rPr lang="en-US" sz="2600" dirty="0">
                <a:solidFill>
                  <a:srgbClr val="FF9300"/>
                </a:solidFill>
              </a:rPr>
              <a:t>organization-public relationship (Hon &amp; </a:t>
            </a:r>
            <a:r>
              <a:rPr lang="en-US" sz="2600" dirty="0" err="1">
                <a:solidFill>
                  <a:srgbClr val="FF9300"/>
                </a:solidFill>
              </a:rPr>
              <a:t>Grunig</a:t>
            </a:r>
            <a:r>
              <a:rPr lang="en-US" sz="2600" dirty="0">
                <a:solidFill>
                  <a:srgbClr val="FF9300"/>
                </a:solidFill>
              </a:rPr>
              <a:t>, 1999) </a:t>
            </a:r>
          </a:p>
          <a:p>
            <a:pPr marL="285750" indent="-285750"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903275-370F-4347-A866-42A254021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24" y="4615580"/>
            <a:ext cx="5035426" cy="21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8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7B4C68-C77C-441E-92FB-B16A0472C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94518" y="1091142"/>
            <a:ext cx="11026363" cy="5557307"/>
          </a:xfrm>
          <a:prstGeom prst="rect">
            <a:avLst/>
          </a:prstGeom>
          <a:solidFill>
            <a:srgbClr val="DB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F05E3-FE3F-45C6-A2C5-9F5408F4F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7564EED-D9D9-D246-A027-E31B30DF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B6D8C210-10CB-2247-9E6A-A57FAA8E0EB6}"/>
              </a:ext>
            </a:extLst>
          </p:cNvPr>
          <p:cNvSpPr txBox="1">
            <a:spLocks/>
          </p:cNvSpPr>
          <p:nvPr/>
        </p:nvSpPr>
        <p:spPr>
          <a:xfrm>
            <a:off x="768350" y="1338053"/>
            <a:ext cx="10475383" cy="35951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chemeClr val="tx1"/>
                </a:solidFill>
              </a:rPr>
              <a:t>Social presence significantly affected PSI and dialogue.</a:t>
            </a:r>
          </a:p>
          <a:p>
            <a:r>
              <a:rPr lang="en-US" sz="2700" dirty="0">
                <a:solidFill>
                  <a:schemeClr val="tx1"/>
                </a:solidFill>
              </a:rPr>
              <a:t>Anthropomorphic cues did NOT affect PSI and dialogue.</a:t>
            </a:r>
          </a:p>
          <a:p>
            <a:r>
              <a:rPr lang="en-US" sz="2700" dirty="0">
                <a:solidFill>
                  <a:schemeClr val="tx1"/>
                </a:solidFill>
              </a:rPr>
              <a:t>No interaction effects. The post-hoc analyses revealed when the chatbot had an anthropomorphic profile, high social presence communication boosted PSI, but not perceived dialogue.</a:t>
            </a:r>
          </a:p>
          <a:p>
            <a:r>
              <a:rPr lang="en-US" sz="2700" dirty="0">
                <a:solidFill>
                  <a:schemeClr val="tx1"/>
                </a:solidFill>
              </a:rPr>
              <a:t>Anthropomorphism moderated the indirect effects of social presence on outcomes via PSI and dialogue. Only with anthropomorphic bots, social presence and dialogue indirectly influenced outcomes through PSI.  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A745B0-4477-7849-BFF3-6544C277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49" y="5098348"/>
            <a:ext cx="10604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AAS_v3" id="{120EC718-2276-440D-8FC1-55320A662921}" vid="{ED0184CC-B5C7-4F34-B511-447B58B7C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B18BB-C24E-408B-9A12-8848DDD7A30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65F1FAD-176C-4A03-BD9A-1520119C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61ED8-85A0-453F-805C-6D9AF4A72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419</Words>
  <Application>Microsoft Macintosh PowerPoint</Application>
  <PresentationFormat>Widescreen</PresentationFormat>
  <Paragraphs>649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Consumer Engagement with Chatbots for Consumer-Brand Relationship</vt:lpstr>
      <vt:lpstr>PowerPoint Presentation</vt:lpstr>
      <vt:lpstr>Social presence</vt:lpstr>
      <vt:lpstr>anthropomorphism</vt:lpstr>
      <vt:lpstr>dialogue</vt:lpstr>
      <vt:lpstr>methods</vt:lpstr>
      <vt:lpstr>Results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2019-05-11T19:56:06Z</dcterms:created>
  <dcterms:modified xsi:type="dcterms:W3CDTF">2019-05-12T01:22:37Z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