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77" r:id="rId3"/>
    <p:sldId id="288" r:id="rId4"/>
    <p:sldId id="294" r:id="rId5"/>
    <p:sldId id="289" r:id="rId6"/>
    <p:sldId id="292" r:id="rId7"/>
    <p:sldId id="295" r:id="rId8"/>
    <p:sldId id="293" r:id="rId9"/>
    <p:sldId id="287" r:id="rId1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Stäbler" initials="SS" lastIdx="3" clrIdx="0">
    <p:extLst>
      <p:ext uri="{19B8F6BF-5375-455C-9EA6-DF929625EA0E}">
        <p15:presenceInfo xmlns:p15="http://schemas.microsoft.com/office/powerpoint/2012/main" userId="Samuel Stäb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B033-01CA-492B-B38E-2DF500A153C0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DDFD-DF37-487C-852A-822CFD44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9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123" indent="-276970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881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1034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4187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7338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0491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3645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6797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44CCC-9A92-5142-AA46-A51F42A060CC}" type="slidenum">
              <a:rPr lang="de-DE" sz="1400">
                <a:latin typeface="Times New Roman" charset="0"/>
              </a:rPr>
              <a:pPr/>
              <a:t>5</a:t>
            </a:fld>
            <a:endParaRPr lang="de-DE" sz="140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b="1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7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123" indent="-276970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881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1034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4187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7338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0491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3645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6797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44CCC-9A92-5142-AA46-A51F42A060CC}" type="slidenum">
              <a:rPr lang="de-DE" sz="1400">
                <a:latin typeface="Times New Roman" charset="0"/>
              </a:rPr>
              <a:pPr/>
              <a:t>6</a:t>
            </a:fld>
            <a:endParaRPr lang="de-DE" sz="140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b="1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123" indent="-276970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881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1034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4187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7338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0491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3645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6797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44CCC-9A92-5142-AA46-A51F42A060CC}" type="slidenum">
              <a:rPr lang="de-DE" sz="1400">
                <a:latin typeface="Times New Roman" charset="0"/>
              </a:rPr>
              <a:pPr/>
              <a:t>7</a:t>
            </a:fld>
            <a:endParaRPr lang="de-DE" sz="140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b="1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123" indent="-276970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881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1034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4187" indent="-221576" defTabSz="935544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7338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0491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3645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6797" indent="-221576" defTabSz="935544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44CCC-9A92-5142-AA46-A51F42A060CC}" type="slidenum">
              <a:rPr lang="de-DE" sz="1400">
                <a:latin typeface="Times New Roman" charset="0"/>
              </a:rPr>
              <a:pPr/>
              <a:t>8</a:t>
            </a:fld>
            <a:endParaRPr lang="de-DE" sz="140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b="1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F7F3-52D8-461D-BA9B-6F89A6C13500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660" y="6184669"/>
            <a:ext cx="1943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96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EC1-F8F6-4B04-AF2D-69D2F0696CC7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5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A0-70A3-4F61-AA94-997D47BD088A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A4F-A20B-4830-B3C9-1E1B9235F5D8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8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46BE-B46C-45B4-AA54-66A8B6BCDCDF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2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FDE-780E-4E32-B7F8-06CF3E17CD64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6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64E3-E173-4BD0-8E4D-13AC19FCD369}" type="datetime1">
              <a:rPr lang="en-GB" smtClean="0"/>
              <a:t>12/05/2019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3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6D9-D44C-44D4-826A-F3FAD5A1A571}" type="datetime1">
              <a:rPr lang="en-GB" smtClean="0"/>
              <a:t>12/05/2019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9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2DE9-A6E2-4349-8778-2BD4286746F8}" type="datetime1">
              <a:rPr lang="en-GB" smtClean="0"/>
              <a:t>12/05/2019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2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66C2-A036-4F97-A208-76AB27367B53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F32-B193-450A-85B5-6CE7F86EFE55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1B42-1F8F-4C18-A082-C1AB6DC45370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2E02-F916-491A-841C-77EB73A59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eb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cK Confidential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46484" y="1601943"/>
            <a:ext cx="105717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33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3200" b="1" dirty="0" smtClean="0">
                <a:latin typeface="+mn-lt"/>
                <a:cs typeface="Arial" pitchFamily="34" charset="0"/>
              </a:rPr>
              <a:t>Which Corporate Social Responsibility Activity has the Greatest Impact on Consumers and Investors? </a:t>
            </a:r>
            <a:br>
              <a:rPr lang="en-GB" sz="3200" b="1" dirty="0" smtClean="0">
                <a:latin typeface="+mn-lt"/>
                <a:cs typeface="Arial" pitchFamily="34" charset="0"/>
              </a:rPr>
            </a:br>
            <a:r>
              <a:rPr lang="en-GB" sz="3200" b="1" dirty="0" smtClean="0">
                <a:latin typeface="+mn-lt"/>
                <a:cs typeface="Arial" pitchFamily="34" charset="0"/>
              </a:rPr>
              <a:t>An Event Study Approach</a:t>
            </a:r>
            <a:endParaRPr lang="en-GB" sz="3200" b="1" dirty="0">
              <a:latin typeface="+mn-lt"/>
              <a:cs typeface="Arial" pitchFamily="34" charset="0"/>
            </a:endParaRPr>
          </a:p>
        </p:txBody>
      </p:sp>
      <p:sp>
        <p:nvSpPr>
          <p:cNvPr id="10" name="Subtitle 9"/>
          <p:cNvSpPr>
            <a:spLocks noGrp="1" noChangeArrowheads="1"/>
          </p:cNvSpPr>
          <p:nvPr>
            <p:ph type="subTitle" idx="4294967295"/>
          </p:nvPr>
        </p:nvSpPr>
        <p:spPr bwMode="gray">
          <a:xfrm>
            <a:off x="4464875" y="3817935"/>
            <a:ext cx="3620346" cy="9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1800" b="1" dirty="0" smtClean="0">
                <a:solidFill>
                  <a:srgbClr val="000000"/>
                </a:solidFill>
                <a:cs typeface="Arial" pitchFamily="34" charset="0"/>
              </a:rPr>
              <a:t>Samuel Stäbler</a:t>
            </a: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Assistant Professor of Marketing</a:t>
            </a:r>
            <a:b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Tilburg University</a:t>
            </a:r>
            <a:endParaRPr lang="en-GB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1611" y="6019618"/>
            <a:ext cx="243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cs typeface="Arial" pitchFamily="34" charset="0"/>
              </a:rPr>
              <a:t>International Consumer </a:t>
            </a:r>
            <a:br>
              <a:rPr lang="en-GB" sz="14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1400" dirty="0" smtClean="0">
                <a:solidFill>
                  <a:srgbClr val="000000"/>
                </a:solidFill>
                <a:cs typeface="Arial" pitchFamily="34" charset="0"/>
              </a:rPr>
              <a:t>Brand Relationship Conference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4"/>
          <p:cNvSpPr>
            <a:spLocks noChangeArrowheads="1"/>
          </p:cNvSpPr>
          <p:nvPr/>
        </p:nvSpPr>
        <p:spPr bwMode="gray">
          <a:xfrm>
            <a:off x="395732" y="1399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cs typeface="Arial" panose="020B0604020202020204" pitchFamily="34" charset="0"/>
              </a:rPr>
              <a:t>COMPANIES CAN BE INVOLVED IN A WIDE RANGE OF VERY DIFFERENT CSR ACTIVITIES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sp>
        <p:nvSpPr>
          <p:cNvPr id="9" name="Abgerundetes Rechteck 30"/>
          <p:cNvSpPr/>
          <p:nvPr/>
        </p:nvSpPr>
        <p:spPr bwMode="gray">
          <a:xfrm>
            <a:off x="1106902" y="1010653"/>
            <a:ext cx="4732421" cy="3047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hteck 3"/>
          <p:cNvSpPr/>
          <p:nvPr/>
        </p:nvSpPr>
        <p:spPr>
          <a:xfrm>
            <a:off x="3437339" y="2165282"/>
            <a:ext cx="864108" cy="304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7910" r="41203" b="57074"/>
          <a:stretch/>
        </p:blipFill>
        <p:spPr bwMode="auto">
          <a:xfrm rot="21350039">
            <a:off x="1330597" y="1294549"/>
            <a:ext cx="3521858" cy="10468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36648" r="45489" b="41360"/>
          <a:stretch/>
        </p:blipFill>
        <p:spPr bwMode="auto">
          <a:xfrm rot="21189250">
            <a:off x="3530398" y="2504381"/>
            <a:ext cx="2126478" cy="12072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48412" r="45834" b="32000"/>
          <a:stretch/>
        </p:blipFill>
        <p:spPr bwMode="auto">
          <a:xfrm rot="318336">
            <a:off x="1323403" y="2670254"/>
            <a:ext cx="1944108" cy="100972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70830" y="4348123"/>
            <a:ext cx="3214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Environment-related activity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               </a:t>
            </a:r>
            <a:r>
              <a:rPr lang="en-US" sz="1600" b="1" dirty="0" smtClean="0">
                <a:cs typeface="Arial" panose="020B0604020202020204" pitchFamily="34" charset="0"/>
              </a:rPr>
              <a:t>or</a:t>
            </a:r>
            <a:r>
              <a:rPr lang="en-US" sz="1600" dirty="0" smtClean="0">
                <a:cs typeface="Arial" panose="020B0604020202020204" pitchFamily="34" charset="0"/>
              </a:rPr>
              <a:t/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Employee-related activity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               </a:t>
            </a:r>
            <a:r>
              <a:rPr lang="en-US" sz="1600" b="1" dirty="0" smtClean="0">
                <a:cs typeface="Arial" panose="020B0604020202020204" pitchFamily="34" charset="0"/>
              </a:rPr>
              <a:t>or</a:t>
            </a:r>
            <a:endParaRPr lang="en-US" sz="1600" dirty="0" smtClean="0">
              <a:cs typeface="Arial" panose="020B0604020202020204" pitchFamily="34" charset="0"/>
            </a:endParaRPr>
          </a:p>
          <a:p>
            <a:r>
              <a:rPr lang="en-US" sz="1600" dirty="0" smtClean="0">
                <a:cs typeface="Arial" panose="020B0604020202020204" pitchFamily="34" charset="0"/>
              </a:rPr>
              <a:t>Society-related activity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59" y="1139020"/>
            <a:ext cx="1197645" cy="89823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980690" y="1234858"/>
            <a:ext cx="28178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Short-term activity    </a:t>
            </a:r>
          </a:p>
          <a:p>
            <a:r>
              <a:rPr lang="en-US" sz="1600" b="1" dirty="0" smtClean="0">
                <a:cs typeface="Arial" panose="020B0604020202020204" pitchFamily="34" charset="0"/>
              </a:rPr>
              <a:t>          or</a:t>
            </a:r>
            <a:r>
              <a:rPr lang="en-US" sz="1600" dirty="0" smtClean="0">
                <a:cs typeface="Arial" panose="020B0604020202020204" pitchFamily="34" charset="0"/>
              </a:rPr>
              <a:t> 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Long-term activity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15633"/>
          <a:stretch/>
        </p:blipFill>
        <p:spPr>
          <a:xfrm>
            <a:off x="6634016" y="2231009"/>
            <a:ext cx="1153849" cy="886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7980689" y="2249805"/>
            <a:ext cx="28178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Reactive activity</a:t>
            </a:r>
          </a:p>
          <a:p>
            <a:r>
              <a:rPr lang="en-US" sz="1600" b="1" dirty="0" smtClean="0">
                <a:cs typeface="Arial" panose="020B0604020202020204" pitchFamily="34" charset="0"/>
              </a:rPr>
              <a:t>          or</a:t>
            </a:r>
            <a:r>
              <a:rPr lang="en-US" sz="1600" dirty="0" smtClean="0">
                <a:cs typeface="Arial" panose="020B0604020202020204" pitchFamily="34" charset="0"/>
              </a:rPr>
              <a:t> 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Proactive activity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8048" r="22715" b="7540"/>
          <a:stretch/>
        </p:blipFill>
        <p:spPr>
          <a:xfrm>
            <a:off x="6672686" y="3341009"/>
            <a:ext cx="1115179" cy="74373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980689" y="3341009"/>
            <a:ext cx="281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Home country activity</a:t>
            </a:r>
          </a:p>
          <a:p>
            <a:r>
              <a:rPr lang="en-US" sz="1600" b="1" dirty="0" smtClean="0">
                <a:cs typeface="Arial" panose="020B0604020202020204" pitchFamily="34" charset="0"/>
              </a:rPr>
              <a:t>              or</a:t>
            </a:r>
            <a:r>
              <a:rPr lang="en-US" sz="1600" dirty="0" smtClean="0">
                <a:cs typeface="Arial" panose="020B0604020202020204" pitchFamily="34" charset="0"/>
              </a:rPr>
              <a:t> 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Foreign country activity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47" name="Picture 18" descr="http://uopa.esngreece.gr/sites/uopa.esngreece.gr/files/events/images/plant-a-tree-1024x8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2" b="18276"/>
          <a:stretch/>
        </p:blipFill>
        <p:spPr bwMode="auto">
          <a:xfrm>
            <a:off x="6672686" y="4479265"/>
            <a:ext cx="1150018" cy="5628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1" descr="http://genesishrsolutions.com/wpr/wp-content/uploads/2015/01/satisfied-employe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b="25614"/>
          <a:stretch/>
        </p:blipFill>
        <p:spPr bwMode="auto">
          <a:xfrm>
            <a:off x="6672687" y="5042075"/>
            <a:ext cx="1150018" cy="512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 flipH="1">
            <a:off x="6393434" y="2105417"/>
            <a:ext cx="4212000" cy="2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393434" y="3172711"/>
            <a:ext cx="4212000" cy="2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586588" y="4311387"/>
            <a:ext cx="4212000" cy="2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35256" y="4583329"/>
            <a:ext cx="4079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Question: </a:t>
            </a:r>
            <a:r>
              <a:rPr lang="en-US" sz="2000" dirty="0" smtClean="0"/>
              <a:t>Which CSR activity has the greatest impact on consumers and investors? </a:t>
            </a:r>
            <a:endParaRPr lang="en-US" sz="2000" dirty="0"/>
          </a:p>
        </p:txBody>
      </p:sp>
      <p:sp>
        <p:nvSpPr>
          <p:cNvPr id="57" name="Rechteck 7"/>
          <p:cNvSpPr/>
          <p:nvPr/>
        </p:nvSpPr>
        <p:spPr bwMode="gray">
          <a:xfrm>
            <a:off x="1106902" y="4489020"/>
            <a:ext cx="4732421" cy="12133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2"/>
          <p:cNvSpPr/>
          <p:nvPr/>
        </p:nvSpPr>
        <p:spPr bwMode="gray">
          <a:xfrm rot="5400000">
            <a:off x="626187" y="4969735"/>
            <a:ext cx="1213322" cy="25189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4"/>
          <p:cNvSpPr>
            <a:spLocks noChangeArrowheads="1"/>
          </p:cNvSpPr>
          <p:nvPr/>
        </p:nvSpPr>
        <p:spPr bwMode="gray">
          <a:xfrm>
            <a:off x="395732" y="1399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EXEMPLARY RESEARCH ON THE CONSEQUENCES OF CSR ACTIVITIES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68678"/>
              </p:ext>
            </p:extLst>
          </p:nvPr>
        </p:nvGraphicFramePr>
        <p:xfrm>
          <a:off x="1681761" y="1071965"/>
          <a:ext cx="9002282" cy="4879659"/>
        </p:xfrm>
        <a:graphic>
          <a:graphicData uri="http://schemas.openxmlformats.org/drawingml/2006/table">
            <a:tbl>
              <a:tblPr/>
              <a:tblGrid>
                <a:gridCol w="2452796">
                  <a:extLst>
                    <a:ext uri="{9D8B030D-6E8A-4147-A177-3AD203B41FA5}">
                      <a16:colId xmlns:a16="http://schemas.microsoft.com/office/drawing/2014/main" val="589638375"/>
                    </a:ext>
                  </a:extLst>
                </a:gridCol>
                <a:gridCol w="1591708">
                  <a:extLst>
                    <a:ext uri="{9D8B030D-6E8A-4147-A177-3AD203B41FA5}">
                      <a16:colId xmlns:a16="http://schemas.microsoft.com/office/drawing/2014/main" val="3632072261"/>
                    </a:ext>
                  </a:extLst>
                </a:gridCol>
                <a:gridCol w="1843945">
                  <a:extLst>
                    <a:ext uri="{9D8B030D-6E8A-4147-A177-3AD203B41FA5}">
                      <a16:colId xmlns:a16="http://schemas.microsoft.com/office/drawing/2014/main" val="1714988523"/>
                    </a:ext>
                  </a:extLst>
                </a:gridCol>
                <a:gridCol w="1843945">
                  <a:extLst>
                    <a:ext uri="{9D8B030D-6E8A-4147-A177-3AD203B41FA5}">
                      <a16:colId xmlns:a16="http://schemas.microsoft.com/office/drawing/2014/main" val="98785056"/>
                    </a:ext>
                  </a:extLst>
                </a:gridCol>
                <a:gridCol w="1269888">
                  <a:extLst>
                    <a:ext uri="{9D8B030D-6E8A-4147-A177-3AD203B41FA5}">
                      <a16:colId xmlns:a16="http://schemas.microsoft.com/office/drawing/2014/main" val="3094754941"/>
                    </a:ext>
                  </a:extLst>
                </a:gridCol>
              </a:tblGrid>
              <a:tr h="305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Author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Outcome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variables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Focal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moderation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Empirical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design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02258"/>
                  </a:ext>
                </a:extLst>
              </a:tr>
              <a:tr h="602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Consumer-related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(e.g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., attitude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Finance-related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(e.g., stock return)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Types of CSR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52818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Brown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Dacin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1997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Experimental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41804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Kennedy, Ferrell, 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LeClair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2001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Experimental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00592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Sen &amp; Bhattacharya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Experimental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3748832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Madrigal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Boush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2008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Experimental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078350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Olsen,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Slotegraaf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Chandukala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1826328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Hildebrand,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Demotta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Sen,</a:t>
                      </a:r>
                      <a:b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&amp; Valenzuela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Experimental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84908"/>
                  </a:ext>
                </a:extLst>
              </a:tr>
              <a:tr h="491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Wright, Ferris,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Hiller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Kroll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1995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834793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Muller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Kräussl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2011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60679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Groening 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Kanuri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2013 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858148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Flammer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2013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976989"/>
                  </a:ext>
                </a:extLst>
              </a:tr>
              <a:tr h="39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This study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Observational</a:t>
                      </a:r>
                    </a:p>
                  </a:txBody>
                  <a:tcPr marL="7829" marR="7829" marT="7829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89752"/>
                  </a:ext>
                </a:extLst>
              </a:tr>
            </a:tbl>
          </a:graphicData>
        </a:graphic>
      </p:graphicFrame>
      <p:sp>
        <p:nvSpPr>
          <p:cNvPr id="20" name="Abgerundetes Rechteck 8"/>
          <p:cNvSpPr/>
          <p:nvPr/>
        </p:nvSpPr>
        <p:spPr>
          <a:xfrm>
            <a:off x="1681761" y="1989221"/>
            <a:ext cx="9002282" cy="22779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bgerundetes Rechteck 8"/>
          <p:cNvSpPr/>
          <p:nvPr/>
        </p:nvSpPr>
        <p:spPr>
          <a:xfrm>
            <a:off x="1681761" y="4267200"/>
            <a:ext cx="9002282" cy="1299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bgerundetes Rechteck 8"/>
          <p:cNvSpPr/>
          <p:nvPr/>
        </p:nvSpPr>
        <p:spPr>
          <a:xfrm>
            <a:off x="1681761" y="5494425"/>
            <a:ext cx="9002282" cy="4571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united airlines logo"/>
          <p:cNvSpPr>
            <a:spLocks noChangeAspect="1" noChangeArrowheads="1"/>
          </p:cNvSpPr>
          <p:nvPr/>
        </p:nvSpPr>
        <p:spPr bwMode="auto">
          <a:xfrm>
            <a:off x="155575" y="-563563"/>
            <a:ext cx="64008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gray">
          <a:xfrm>
            <a:off x="395732" y="1399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cs typeface="Arial" panose="020B0604020202020204" pitchFamily="34" charset="0"/>
              </a:rPr>
              <a:t>CONCEPTUAL FRAMEWORK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sp>
        <p:nvSpPr>
          <p:cNvPr id="25" name="Abgerundetes Rechteck 3"/>
          <p:cNvSpPr>
            <a:spLocks noChangeArrowheads="1"/>
          </p:cNvSpPr>
          <p:nvPr/>
        </p:nvSpPr>
        <p:spPr bwMode="auto">
          <a:xfrm>
            <a:off x="553515" y="3534307"/>
            <a:ext cx="1437251" cy="7825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cs typeface="Times New Roman" panose="02020603050405020304" pitchFamily="18" charset="0"/>
              </a:rPr>
              <a:t>CSR</a:t>
            </a:r>
            <a:br>
              <a:rPr lang="en-US" sz="2400" b="1" dirty="0">
                <a:cs typeface="Times New Roman" panose="02020603050405020304" pitchFamily="18" charset="0"/>
              </a:rPr>
            </a:br>
            <a:r>
              <a:rPr lang="en-US" sz="2400" b="1" dirty="0">
                <a:cs typeface="Times New Roman" panose="02020603050405020304" pitchFamily="18" charset="0"/>
              </a:rPr>
              <a:t>activities</a:t>
            </a:r>
          </a:p>
        </p:txBody>
      </p:sp>
      <p:sp>
        <p:nvSpPr>
          <p:cNvPr id="26" name="Abgerundetes Rechteck 42"/>
          <p:cNvSpPr/>
          <p:nvPr/>
        </p:nvSpPr>
        <p:spPr>
          <a:xfrm>
            <a:off x="1990766" y="1100258"/>
            <a:ext cx="3030411" cy="1803671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 CSR characteristics</a:t>
            </a:r>
            <a:endParaRPr lang="en-US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CSR type I:  Time horizon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CSR type II: Target groups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CSR type III: Action type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CSR type IV: Region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Media presence</a:t>
            </a:r>
            <a:r>
              <a:rPr lang="en-US" sz="1600" kern="1200" dirty="0" smtClean="0"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ea typeface="MS Mincho"/>
              <a:cs typeface="Arial" panose="020B0604020202020204" pitchFamily="34" charset="0"/>
            </a:endParaRPr>
          </a:p>
        </p:txBody>
      </p:sp>
      <p:sp>
        <p:nvSpPr>
          <p:cNvPr id="27" name="Abgerundetes Rechteck 37"/>
          <p:cNvSpPr>
            <a:spLocks noChangeArrowheads="1"/>
          </p:cNvSpPr>
          <p:nvPr/>
        </p:nvSpPr>
        <p:spPr bwMode="auto">
          <a:xfrm>
            <a:off x="9482870" y="2709052"/>
            <a:ext cx="2249661" cy="24347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   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Controls variables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MS Mincho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Prior brand reputation 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Product type 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Operating margins </a:t>
            </a:r>
            <a:endParaRPr lang="en-US" sz="28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Financial leverage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Market value of equity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28" name="Gerade Verbindung mit Pfeil 8"/>
          <p:cNvCxnSpPr>
            <a:stCxn id="25" idx="3"/>
            <a:endCxn id="30" idx="1"/>
          </p:cNvCxnSpPr>
          <p:nvPr/>
        </p:nvCxnSpPr>
        <p:spPr>
          <a:xfrm>
            <a:off x="1990766" y="3925568"/>
            <a:ext cx="3520591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5511357" y="2172232"/>
            <a:ext cx="3397563" cy="3506674"/>
            <a:chOff x="6297420" y="2169023"/>
            <a:chExt cx="3397563" cy="2171028"/>
          </a:xfrm>
        </p:grpSpPr>
        <p:sp>
          <p:nvSpPr>
            <p:cNvPr id="30" name="Abgerundetes Rechteck 3"/>
            <p:cNvSpPr>
              <a:spLocks noChangeArrowheads="1"/>
            </p:cNvSpPr>
            <p:nvPr/>
          </p:nvSpPr>
          <p:spPr bwMode="auto">
            <a:xfrm>
              <a:off x="6297420" y="2169023"/>
              <a:ext cx="3397563" cy="21710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514663" y="2294055"/>
              <a:ext cx="2963076" cy="1820006"/>
              <a:chOff x="6514664" y="2092557"/>
              <a:chExt cx="2963076" cy="1820006"/>
            </a:xfrm>
          </p:grpSpPr>
          <p:sp>
            <p:nvSpPr>
              <p:cNvPr id="32" name="Abgerundetes Rechteck 42"/>
              <p:cNvSpPr/>
              <p:nvPr/>
            </p:nvSpPr>
            <p:spPr>
              <a:xfrm>
                <a:off x="6514664" y="2092557"/>
                <a:ext cx="2963076" cy="833989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  <p:txBody>
              <a:bodyPr wrap="square" rtlCol="0" anchor="t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ea typeface="MS Mincho"/>
                    <a:cs typeface="Arial" panose="020B0604020202020204" pitchFamily="34" charset="0"/>
                  </a:rPr>
                  <a:t>Consumer Brand Perception</a:t>
                </a:r>
              </a:p>
            </p:txBody>
          </p:sp>
          <p:sp>
            <p:nvSpPr>
              <p:cNvPr id="33" name="Abgerundetes Rechteck 42"/>
              <p:cNvSpPr/>
              <p:nvPr/>
            </p:nvSpPr>
            <p:spPr>
              <a:xfrm>
                <a:off x="6514664" y="3324940"/>
                <a:ext cx="2963076" cy="587623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Dot"/>
              </a:ln>
              <a:effectLst/>
            </p:spPr>
            <p:txBody>
              <a:bodyPr wrap="square" rtlCol="0" anchor="t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effectLst/>
                    <a:ea typeface="MS Mincho"/>
                    <a:cs typeface="Arial" panose="020B0604020202020204" pitchFamily="34" charset="0"/>
                  </a:rPr>
                  <a:t>Shareholder Perception </a:t>
                </a:r>
              </a:p>
              <a:p>
                <a:pPr algn="ctr"/>
                <a:endParaRPr lang="en-US" sz="1600" dirty="0" smtClean="0"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dirty="0" smtClean="0">
                    <a:cs typeface="Arial" panose="020B0604020202020204" pitchFamily="34" charset="0"/>
                  </a:rPr>
                  <a:t>Stock Return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ea typeface="MS Mincho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Gerade Verbindung mit Pfeil 8"/>
              <p:cNvCxnSpPr>
                <a:stCxn id="32" idx="2"/>
                <a:endCxn id="33" idx="0"/>
              </p:cNvCxnSpPr>
              <p:nvPr/>
            </p:nvCxnSpPr>
            <p:spPr>
              <a:xfrm>
                <a:off x="7996202" y="2926546"/>
                <a:ext cx="0" cy="39839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</p:grpSp>
      <p:cxnSp>
        <p:nvCxnSpPr>
          <p:cNvPr id="36" name="Gerade Verbindung mit Pfeil 45"/>
          <p:cNvCxnSpPr/>
          <p:nvPr/>
        </p:nvCxnSpPr>
        <p:spPr>
          <a:xfrm flipH="1">
            <a:off x="3476625" y="2921230"/>
            <a:ext cx="2445" cy="83266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7" name="Gerade Verbindung mit Pfeil 45"/>
          <p:cNvCxnSpPr>
            <a:stCxn id="27" idx="1"/>
            <a:endCxn id="30" idx="3"/>
          </p:cNvCxnSpPr>
          <p:nvPr/>
        </p:nvCxnSpPr>
        <p:spPr>
          <a:xfrm flipH="1" flipV="1">
            <a:off x="8908920" y="3925569"/>
            <a:ext cx="573950" cy="85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" name="Rechteck 28"/>
          <p:cNvSpPr/>
          <p:nvPr/>
        </p:nvSpPr>
        <p:spPr>
          <a:xfrm>
            <a:off x="5647178" y="1769730"/>
            <a:ext cx="3125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 smtClean="0"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Performance measures</a:t>
            </a:r>
            <a:endParaRPr lang="en-US" sz="2400" dirty="0">
              <a:effectLst/>
              <a:ea typeface="MS Mincho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2298" y="26969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Impression</a:t>
            </a:r>
            <a:endParaRPr lang="en-US" sz="16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Quality</a:t>
            </a:r>
            <a:endParaRPr lang="en-US" sz="1600" dirty="0" smtClean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Value</a:t>
            </a:r>
            <a:endParaRPr lang="en-US" sz="16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53464" y="27142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Reputation</a:t>
            </a:r>
            <a:endParaRPr lang="en-US" sz="1600" dirty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Satisfaction</a:t>
            </a:r>
            <a:endParaRPr lang="en-US" sz="1600" dirty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Recommend</a:t>
            </a:r>
            <a:endParaRPr lang="en-US" sz="1600" dirty="0">
              <a:effectLst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57490"/>
              </p:ext>
            </p:extLst>
          </p:nvPr>
        </p:nvGraphicFramePr>
        <p:xfrm>
          <a:off x="962526" y="1395499"/>
          <a:ext cx="4221933" cy="1282959"/>
        </p:xfrm>
        <a:graphic>
          <a:graphicData uri="http://schemas.openxmlformats.org/drawingml/2006/table">
            <a:tbl>
              <a:tblPr/>
              <a:tblGrid>
                <a:gridCol w="260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5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CSR</a:t>
                      </a:r>
                      <a:r>
                        <a:rPr lang="de-DE" sz="15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activities identified through media analysis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Time Frame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01.2008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03.2015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Brands analyzed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Newspapers</a:t>
                      </a:r>
                      <a:r>
                        <a:rPr lang="en-US" sz="15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analyzed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Country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Germany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18735"/>
              </p:ext>
            </p:extLst>
          </p:nvPr>
        </p:nvGraphicFramePr>
        <p:xfrm>
          <a:off x="962526" y="2951798"/>
          <a:ext cx="4221933" cy="1521460"/>
        </p:xfrm>
        <a:graphic>
          <a:graphicData uri="http://schemas.openxmlformats.org/drawingml/2006/table">
            <a:tbl>
              <a:tblPr/>
              <a:tblGrid>
                <a:gridCol w="261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5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Number</a:t>
                      </a:r>
                      <a:r>
                        <a:rPr lang="en-US" sz="15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of CSR events in </a:t>
                      </a:r>
                      <a:r>
                        <a:rPr lang="de-DE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sample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Total CSR events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Confounding </a:t>
                      </a:r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events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Industries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Final events in dataset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Final </a:t>
                      </a:r>
                      <a:r>
                        <a:rPr lang="de-DE" sz="15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brands</a:t>
                      </a:r>
                      <a:r>
                        <a:rPr lang="de-DE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in </a:t>
                      </a:r>
                      <a:r>
                        <a:rPr lang="de-DE" sz="15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dataset</a:t>
                      </a:r>
                      <a:endParaRPr lang="en-US" sz="15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34"/>
          <p:cNvSpPr>
            <a:spLocks noChangeArrowheads="1"/>
          </p:cNvSpPr>
          <p:nvPr/>
        </p:nvSpPr>
        <p:spPr bwMode="gray">
          <a:xfrm>
            <a:off x="395732" y="1399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gray">
          <a:xfrm>
            <a:off x="548132" y="2923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cs typeface="Arial" panose="020B0604020202020204" pitchFamily="34" charset="0"/>
              </a:rPr>
              <a:t>DATA AND METHODOLOGY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08448"/>
              </p:ext>
            </p:extLst>
          </p:nvPr>
        </p:nvGraphicFramePr>
        <p:xfrm>
          <a:off x="1001800" y="4706476"/>
          <a:ext cx="4143383" cy="1657350"/>
        </p:xfrm>
        <a:graphic>
          <a:graphicData uri="http://schemas.openxmlformats.org/drawingml/2006/table">
            <a:tbl>
              <a:tblPr/>
              <a:tblGrid>
                <a:gridCol w="4143383">
                  <a:extLst>
                    <a:ext uri="{9D8B030D-6E8A-4147-A177-3AD203B41FA5}">
                      <a16:colId xmlns:a16="http://schemas.microsoft.com/office/drawing/2014/main" val="855607215"/>
                    </a:ext>
                  </a:extLst>
                </a:gridCol>
              </a:tblGrid>
              <a:tr h="1163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perception data received from </a:t>
                      </a:r>
                      <a:r>
                        <a:rPr lang="en-US" sz="15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YouGov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885642"/>
                  </a:ext>
                </a:extLst>
              </a:tr>
              <a:tr h="116327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Weekly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based on 600 respondents per brand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2803"/>
                  </a:ext>
                </a:extLst>
              </a:tr>
              <a:tr h="1163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- Ranges from 100 (negative) to 300 (positive)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38324"/>
                  </a:ext>
                </a:extLst>
              </a:tr>
              <a:tr h="1584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- Data from pos/neg responses to 6 questions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927646"/>
                  </a:ext>
                </a:extLst>
              </a:tr>
              <a:tr h="228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- Overall brand perception combines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variables </a:t>
                      </a:r>
                      <a:b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(e.g., impression, quality perception, etc.)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26439"/>
                  </a:ext>
                </a:extLst>
              </a:tr>
              <a:tr h="140709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34418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807241" y="1126260"/>
            <a:ext cx="0" cy="5291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01800" y="6417609"/>
            <a:ext cx="4143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1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18" y="1440219"/>
            <a:ext cx="4068598" cy="20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4"/>
          <p:cNvSpPr txBox="1"/>
          <p:nvPr/>
        </p:nvSpPr>
        <p:spPr bwMode="gray">
          <a:xfrm>
            <a:off x="7283116" y="1911420"/>
            <a:ext cx="963724" cy="2676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CSR Activity</a:t>
            </a:r>
            <a:endParaRPr lang="en-US" sz="1200" dirty="0"/>
          </a:p>
        </p:txBody>
      </p:sp>
      <p:cxnSp>
        <p:nvCxnSpPr>
          <p:cNvPr id="38" name="Gerade Verbindung mit Pfeil 30"/>
          <p:cNvCxnSpPr/>
          <p:nvPr/>
        </p:nvCxnSpPr>
        <p:spPr bwMode="gray">
          <a:xfrm>
            <a:off x="8424619" y="1974264"/>
            <a:ext cx="353995" cy="106101"/>
          </a:xfrm>
          <a:prstGeom prst="straightConnector1">
            <a:avLst/>
          </a:prstGeom>
          <a:ln w="19050">
            <a:solidFill>
              <a:sysClr val="windowText" lastClr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13"/>
          <p:cNvSpPr/>
          <p:nvPr/>
        </p:nvSpPr>
        <p:spPr bwMode="gray">
          <a:xfrm>
            <a:off x="6567318" y="3695687"/>
            <a:ext cx="4068598" cy="1321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hteck 20"/>
          <p:cNvSpPr/>
          <p:nvPr/>
        </p:nvSpPr>
        <p:spPr bwMode="gray">
          <a:xfrm>
            <a:off x="6567318" y="5219695"/>
            <a:ext cx="4068598" cy="1197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hteck 17"/>
          <p:cNvSpPr/>
          <p:nvPr/>
        </p:nvSpPr>
        <p:spPr bwMode="gray">
          <a:xfrm>
            <a:off x="6567318" y="3695688"/>
            <a:ext cx="5472684" cy="157735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1400" b="1" dirty="0" smtClean="0"/>
              <a:t>Brand Perception (weekly)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Estimation window:	 20 weeks 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Event window:	   1 week   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Constant-mean-return model (Stationarity: </a:t>
            </a:r>
            <a:br>
              <a:rPr lang="en-US" sz="1400" dirty="0" smtClean="0"/>
            </a:br>
            <a:r>
              <a:rPr lang="en-US" sz="1400" dirty="0" smtClean="0"/>
              <a:t>Dickey Fuller test statistic = 14.823)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866582" y="1541939"/>
            <a:ext cx="3470067" cy="218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Brand Perception or Stock 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5574" y="959159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2000" b="1" u="sng" dirty="0" smtClean="0"/>
              <a:t>Event study methodology</a:t>
            </a:r>
            <a:endParaRPr lang="en-US" sz="2000" b="1" u="sng" dirty="0"/>
          </a:p>
        </p:txBody>
      </p:sp>
      <p:sp>
        <p:nvSpPr>
          <p:cNvPr id="45" name="Rectangle 44"/>
          <p:cNvSpPr/>
          <p:nvPr/>
        </p:nvSpPr>
        <p:spPr>
          <a:xfrm>
            <a:off x="1835118" y="922104"/>
            <a:ext cx="2427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2000" b="1" u="sng" dirty="0" smtClean="0"/>
              <a:t>Overview of the data</a:t>
            </a:r>
            <a:endParaRPr lang="en-US" sz="2000" b="1" u="sng" dirty="0"/>
          </a:p>
        </p:txBody>
      </p:sp>
      <p:sp>
        <p:nvSpPr>
          <p:cNvPr id="46" name="Rechteck 17"/>
          <p:cNvSpPr/>
          <p:nvPr/>
        </p:nvSpPr>
        <p:spPr bwMode="gray">
          <a:xfrm>
            <a:off x="6567318" y="5226495"/>
            <a:ext cx="5472684" cy="157735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1400" b="1" dirty="0" smtClean="0"/>
              <a:t>Stock Price Data (daily)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Estimation window:	 200 days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Event window:	  max 3 days   </a:t>
            </a:r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r>
              <a:rPr lang="en-US" sz="1400" dirty="0" smtClean="0"/>
              <a:t>Market-model</a:t>
            </a:r>
          </a:p>
          <a:p>
            <a:pPr>
              <a:spcBef>
                <a:spcPts val="300"/>
              </a:spcBef>
              <a:tabLst>
                <a:tab pos="1617663" algn="l"/>
              </a:tabLst>
              <a:defRPr/>
            </a:pPr>
            <a:endParaRPr lang="en-US" sz="1400" dirty="0" smtClean="0"/>
          </a:p>
          <a:p>
            <a:pPr marL="177800" indent="-17780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617663" algn="l"/>
              </a:tabLs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0346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4"/>
          <p:cNvSpPr>
            <a:spLocks noChangeArrowheads="1"/>
          </p:cNvSpPr>
          <p:nvPr/>
        </p:nvSpPr>
        <p:spPr bwMode="gray">
          <a:xfrm>
            <a:off x="219270" y="139920"/>
            <a:ext cx="1179626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cs typeface="Arial" panose="020B0604020202020204" pitchFamily="34" charset="0"/>
              </a:rPr>
              <a:t>MAIN IMPACT OF CSR ACTIVITIES ON BRAN PERCEPTION AND STOCK RETURN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42244"/>
                  </p:ext>
                </p:extLst>
              </p:nvPr>
            </p:nvGraphicFramePr>
            <p:xfrm>
              <a:off x="873039" y="1828040"/>
              <a:ext cx="4379497" cy="268979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888">
                      <a:extLst>
                        <a:ext uri="{9D8B030D-6E8A-4147-A177-3AD203B41FA5}">
                          <a16:colId xmlns:a16="http://schemas.microsoft.com/office/drawing/2014/main" val="4114009371"/>
                        </a:ext>
                      </a:extLst>
                    </a:gridCol>
                    <a:gridCol w="1327061">
                      <a:extLst>
                        <a:ext uri="{9D8B030D-6E8A-4147-A177-3AD203B41FA5}">
                          <a16:colId xmlns:a16="http://schemas.microsoft.com/office/drawing/2014/main" val="465997600"/>
                        </a:ext>
                      </a:extLst>
                    </a:gridCol>
                    <a:gridCol w="903110">
                      <a:extLst>
                        <a:ext uri="{9D8B030D-6E8A-4147-A177-3AD203B41FA5}">
                          <a16:colId xmlns:a16="http://schemas.microsoft.com/office/drawing/2014/main" val="3309931393"/>
                        </a:ext>
                      </a:extLst>
                    </a:gridCol>
                    <a:gridCol w="78873">
                      <a:extLst>
                        <a:ext uri="{9D8B030D-6E8A-4147-A177-3AD203B41FA5}">
                          <a16:colId xmlns:a16="http://schemas.microsoft.com/office/drawing/2014/main" val="1184337370"/>
                        </a:ext>
                      </a:extLst>
                    </a:gridCol>
                    <a:gridCol w="767054">
                      <a:extLst>
                        <a:ext uri="{9D8B030D-6E8A-4147-A177-3AD203B41FA5}">
                          <a16:colId xmlns:a16="http://schemas.microsoft.com/office/drawing/2014/main" val="2158471446"/>
                        </a:ext>
                      </a:extLst>
                    </a:gridCol>
                    <a:gridCol w="1155511">
                      <a:extLst>
                        <a:ext uri="{9D8B030D-6E8A-4147-A177-3AD203B41FA5}">
                          <a16:colId xmlns:a16="http://schemas.microsoft.com/office/drawing/2014/main" val="1571079558"/>
                        </a:ext>
                      </a:extLst>
                    </a:gridCol>
                  </a:tblGrid>
                  <a:tr h="5943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DV: Abnormal 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brand 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perception </a:t>
                          </a:r>
                          <a:b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returns</a:t>
                          </a:r>
                          <a:r>
                            <a:rPr lang="en-US" sz="1600" b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percentage</a:t>
                          </a:r>
                          <a:endParaRPr lang="en-US" sz="16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48819"/>
                      </a:ext>
                    </a:extLst>
                  </a:tr>
                  <a:tr h="2678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480820"/>
                      </a:ext>
                    </a:extLst>
                  </a:tr>
                  <a:tr h="267816">
                    <a:tc gridSpan="2">
                      <a:txBody>
                        <a:bodyPr/>
                        <a:lstStyle/>
                        <a:p>
                          <a:pPr indent="-901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(weeks)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AAR</m:t>
                                  </m:r>
                                </m:e>
                                <m:sub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sz="1600" i="1" kern="1200" baseline="30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𝐵𝐼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(SE)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254827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-.18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(.10)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0726155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.21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(.10)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9817760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(.09)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9278702"/>
                      </a:ext>
                    </a:extLst>
                  </a:tr>
                  <a:tr h="645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Notes: 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r>
                            <a:rPr lang="en-US" sz="140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.05, *** </a:t>
                          </a:r>
                          <a:r>
                            <a:rPr lang="en-US" sz="140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 (one-sided); OLS(t-test); Standard errors in parentheses in percentage; </a:t>
                          </a:r>
                          <a: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N(events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= 183. 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4747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342244"/>
                  </p:ext>
                </p:extLst>
              </p:nvPr>
            </p:nvGraphicFramePr>
            <p:xfrm>
              <a:off x="873039" y="1828040"/>
              <a:ext cx="4379497" cy="268979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888">
                      <a:extLst>
                        <a:ext uri="{9D8B030D-6E8A-4147-A177-3AD203B41FA5}">
                          <a16:colId xmlns:a16="http://schemas.microsoft.com/office/drawing/2014/main" val="4114009371"/>
                        </a:ext>
                      </a:extLst>
                    </a:gridCol>
                    <a:gridCol w="1327061">
                      <a:extLst>
                        <a:ext uri="{9D8B030D-6E8A-4147-A177-3AD203B41FA5}">
                          <a16:colId xmlns:a16="http://schemas.microsoft.com/office/drawing/2014/main" val="465997600"/>
                        </a:ext>
                      </a:extLst>
                    </a:gridCol>
                    <a:gridCol w="903110">
                      <a:extLst>
                        <a:ext uri="{9D8B030D-6E8A-4147-A177-3AD203B41FA5}">
                          <a16:colId xmlns:a16="http://schemas.microsoft.com/office/drawing/2014/main" val="3309931393"/>
                        </a:ext>
                      </a:extLst>
                    </a:gridCol>
                    <a:gridCol w="78873">
                      <a:extLst>
                        <a:ext uri="{9D8B030D-6E8A-4147-A177-3AD203B41FA5}">
                          <a16:colId xmlns:a16="http://schemas.microsoft.com/office/drawing/2014/main" val="1184337370"/>
                        </a:ext>
                      </a:extLst>
                    </a:gridCol>
                    <a:gridCol w="767054">
                      <a:extLst>
                        <a:ext uri="{9D8B030D-6E8A-4147-A177-3AD203B41FA5}">
                          <a16:colId xmlns:a16="http://schemas.microsoft.com/office/drawing/2014/main" val="2158471446"/>
                        </a:ext>
                      </a:extLst>
                    </a:gridCol>
                    <a:gridCol w="1155511">
                      <a:extLst>
                        <a:ext uri="{9D8B030D-6E8A-4147-A177-3AD203B41FA5}">
                          <a16:colId xmlns:a16="http://schemas.microsoft.com/office/drawing/2014/main" val="1571079558"/>
                        </a:ext>
                      </a:extLst>
                    </a:gridCol>
                  </a:tblGrid>
                  <a:tr h="5943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 b="1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DV: Abnormal </a:t>
                          </a:r>
                          <a:r>
                            <a:rPr lang="en-US" sz="16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brand 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perception </a:t>
                          </a:r>
                          <a:b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returns</a:t>
                          </a:r>
                          <a:r>
                            <a:rPr lang="en-US" sz="1600" b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percentage</a:t>
                          </a:r>
                          <a:endParaRPr lang="en-US" sz="16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48819"/>
                      </a:ext>
                    </a:extLst>
                  </a:tr>
                  <a:tr h="2678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480820"/>
                      </a:ext>
                    </a:extLst>
                  </a:tr>
                  <a:tr h="267816">
                    <a:tc gridSpan="2">
                      <a:txBody>
                        <a:bodyPr/>
                        <a:lstStyle/>
                        <a:p>
                          <a:pPr indent="-901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(weeks)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34" t="-329545" r="-419" b="-6204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254827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-.18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(.10)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0726155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.21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(.10)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9817760"/>
                      </a:ext>
                    </a:extLst>
                  </a:tr>
                  <a:tr h="291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(.09)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9278702"/>
                      </a:ext>
                    </a:extLst>
                  </a:tr>
                  <a:tr h="6848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Notes: 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r>
                            <a:rPr lang="en-US" sz="140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.05, *** </a:t>
                          </a:r>
                          <a:r>
                            <a:rPr lang="en-US" sz="140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 (one-sided); OLS(t-test); Standard errors in parentheses in percentage; </a:t>
                          </a:r>
                          <a: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4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N(events</a:t>
                          </a: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= 183. 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28575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4747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830231"/>
                  </p:ext>
                </p:extLst>
              </p:nvPr>
            </p:nvGraphicFramePr>
            <p:xfrm>
              <a:off x="6361947" y="1828040"/>
              <a:ext cx="4033338" cy="4027327"/>
            </p:xfrm>
            <a:graphic>
              <a:graphicData uri="http://schemas.openxmlformats.org/drawingml/2006/table">
                <a:tbl>
                  <a:tblPr/>
                  <a:tblGrid>
                    <a:gridCol w="929055">
                      <a:extLst>
                        <a:ext uri="{9D8B030D-6E8A-4147-A177-3AD203B41FA5}">
                          <a16:colId xmlns:a16="http://schemas.microsoft.com/office/drawing/2014/main" val="2778148008"/>
                        </a:ext>
                      </a:extLst>
                    </a:gridCol>
                    <a:gridCol w="792793">
                      <a:extLst>
                        <a:ext uri="{9D8B030D-6E8A-4147-A177-3AD203B41FA5}">
                          <a16:colId xmlns:a16="http://schemas.microsoft.com/office/drawing/2014/main" val="736811174"/>
                        </a:ext>
                      </a:extLst>
                    </a:gridCol>
                    <a:gridCol w="765542">
                      <a:extLst>
                        <a:ext uri="{9D8B030D-6E8A-4147-A177-3AD203B41FA5}">
                          <a16:colId xmlns:a16="http://schemas.microsoft.com/office/drawing/2014/main" val="2408475543"/>
                        </a:ext>
                      </a:extLst>
                    </a:gridCol>
                    <a:gridCol w="640429">
                      <a:extLst>
                        <a:ext uri="{9D8B030D-6E8A-4147-A177-3AD203B41FA5}">
                          <a16:colId xmlns:a16="http://schemas.microsoft.com/office/drawing/2014/main" val="290799606"/>
                        </a:ext>
                      </a:extLst>
                    </a:gridCol>
                    <a:gridCol w="905519">
                      <a:extLst>
                        <a:ext uri="{9D8B030D-6E8A-4147-A177-3AD203B41FA5}">
                          <a16:colId xmlns:a16="http://schemas.microsoft.com/office/drawing/2014/main" val="479180569"/>
                        </a:ext>
                      </a:extLst>
                    </a:gridCol>
                  </a:tblGrid>
                  <a:tr h="580544">
                    <a:tc gridSpan="5"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DV: Abnormal stock price returns in percentage 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8074747"/>
                      </a:ext>
                    </a:extLst>
                  </a:tr>
                  <a:tr h="600011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 </a:t>
                          </a:r>
                          <a:b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(days)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AAR</m:t>
                                  </m:r>
                                </m:e>
                                <m:sub>
                                  <m:r>
                                    <a:rPr lang="en-US" sz="16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1600" i="1" kern="1200" baseline="30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𝑆𝑀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CAAR</a:t>
                          </a:r>
                          <a:r>
                            <a:rPr lang="en-US" sz="1600" i="1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</a:t>
                          </a: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[-3,3]  (SE)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59184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5631172"/>
                      </a:ext>
                    </a:extLst>
                  </a:tr>
                  <a:tr h="314917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2401153"/>
                      </a:ext>
                    </a:extLst>
                  </a:tr>
                  <a:tr h="314917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.06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.37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7889953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.50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.87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1102699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.29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429187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-.15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784426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-.29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.71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0242376"/>
                      </a:ext>
                    </a:extLst>
                  </a:tr>
                  <a:tr h="804213">
                    <a:tc gridSpan="5"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Notes: 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</a:t>
                          </a: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.05, *** </a:t>
                          </a: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 (one-sided); OLS(t-test); standard errors in parentheses in percentage; N(events) = 36. 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9987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830231"/>
                  </p:ext>
                </p:extLst>
              </p:nvPr>
            </p:nvGraphicFramePr>
            <p:xfrm>
              <a:off x="6361947" y="1828040"/>
              <a:ext cx="4033338" cy="4027327"/>
            </p:xfrm>
            <a:graphic>
              <a:graphicData uri="http://schemas.openxmlformats.org/drawingml/2006/table">
                <a:tbl>
                  <a:tblPr/>
                  <a:tblGrid>
                    <a:gridCol w="929055">
                      <a:extLst>
                        <a:ext uri="{9D8B030D-6E8A-4147-A177-3AD203B41FA5}">
                          <a16:colId xmlns:a16="http://schemas.microsoft.com/office/drawing/2014/main" val="2778148008"/>
                        </a:ext>
                      </a:extLst>
                    </a:gridCol>
                    <a:gridCol w="792793">
                      <a:extLst>
                        <a:ext uri="{9D8B030D-6E8A-4147-A177-3AD203B41FA5}">
                          <a16:colId xmlns:a16="http://schemas.microsoft.com/office/drawing/2014/main" val="736811174"/>
                        </a:ext>
                      </a:extLst>
                    </a:gridCol>
                    <a:gridCol w="765542">
                      <a:extLst>
                        <a:ext uri="{9D8B030D-6E8A-4147-A177-3AD203B41FA5}">
                          <a16:colId xmlns:a16="http://schemas.microsoft.com/office/drawing/2014/main" val="2408475543"/>
                        </a:ext>
                      </a:extLst>
                    </a:gridCol>
                    <a:gridCol w="640429">
                      <a:extLst>
                        <a:ext uri="{9D8B030D-6E8A-4147-A177-3AD203B41FA5}">
                          <a16:colId xmlns:a16="http://schemas.microsoft.com/office/drawing/2014/main" val="290799606"/>
                        </a:ext>
                      </a:extLst>
                    </a:gridCol>
                    <a:gridCol w="905519">
                      <a:extLst>
                        <a:ext uri="{9D8B030D-6E8A-4147-A177-3AD203B41FA5}">
                          <a16:colId xmlns:a16="http://schemas.microsoft.com/office/drawing/2014/main" val="479180569"/>
                        </a:ext>
                      </a:extLst>
                    </a:gridCol>
                  </a:tblGrid>
                  <a:tr h="580544">
                    <a:tc gridSpan="5"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DV: Abnormal stock price returns in percentage 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8074747"/>
                      </a:ext>
                    </a:extLst>
                  </a:tr>
                  <a:tr h="600011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 </a:t>
                          </a:r>
                          <a:br>
                            <a:rPr lang="en-US" sz="1600" i="1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(days)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17692" t="-96970" r="-293077" b="-48484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CAAR</a:t>
                          </a:r>
                          <a:r>
                            <a:rPr lang="en-US" sz="1600" i="1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</a:t>
                          </a: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[-3,3]  (SE)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59184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5631172"/>
                      </a:ext>
                    </a:extLst>
                  </a:tr>
                  <a:tr h="314917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2401153"/>
                      </a:ext>
                    </a:extLst>
                  </a:tr>
                  <a:tr h="314917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.06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.37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(.37)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7889953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.50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.87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1102699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.29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429187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-.15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784426"/>
                      </a:ext>
                    </a:extLst>
                  </a:tr>
                  <a:tr h="282545"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-.29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.71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(.38)</a:t>
                          </a:r>
                          <a:endParaRPr lang="en-US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0242376"/>
                      </a:ext>
                    </a:extLst>
                  </a:tr>
                  <a:tr h="804213">
                    <a:tc gridSpan="5">
                      <a:txBody>
                        <a:bodyPr/>
                        <a:lstStyle/>
                        <a:p>
                          <a:pPr fontAlgn="b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Notes: 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</a:t>
                          </a: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.05, *** </a:t>
                          </a:r>
                          <a:r>
                            <a:rPr lang="en-US" sz="1400" i="1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4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 (one-sided); OLS(t-test); standard errors in parentheses in percentage; N(events) = 36. 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99873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7" name="Straight Connector 26"/>
          <p:cNvCxnSpPr/>
          <p:nvPr/>
        </p:nvCxnSpPr>
        <p:spPr>
          <a:xfrm>
            <a:off x="5807241" y="1410946"/>
            <a:ext cx="0" cy="45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99762" y="1267509"/>
            <a:ext cx="446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2000" b="1" u="sng" dirty="0" smtClean="0"/>
              <a:t>Positive impact on consumer perception</a:t>
            </a:r>
            <a:endParaRPr lang="en-US" sz="2000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6499009" y="1267509"/>
            <a:ext cx="3483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tabLst>
                <a:tab pos="1617663" algn="l"/>
              </a:tabLst>
              <a:defRPr/>
            </a:pPr>
            <a:r>
              <a:rPr lang="en-US" sz="2000" b="1" u="sng" dirty="0" smtClean="0"/>
              <a:t>Positive impact on stock return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42315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4"/>
          <p:cNvSpPr>
            <a:spLocks noChangeArrowheads="1"/>
          </p:cNvSpPr>
          <p:nvPr/>
        </p:nvSpPr>
        <p:spPr bwMode="gray">
          <a:xfrm>
            <a:off x="219270" y="139920"/>
            <a:ext cx="1179626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DRIVERS OF THE POSITIVE IMPACT ON BRAND PERCEPTION METRICS AND STOCK RETURN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2481"/>
              </p:ext>
            </p:extLst>
          </p:nvPr>
        </p:nvGraphicFramePr>
        <p:xfrm>
          <a:off x="1048101" y="656683"/>
          <a:ext cx="10138606" cy="6267615"/>
        </p:xfrm>
        <a:graphic>
          <a:graphicData uri="http://schemas.openxmlformats.org/drawingml/2006/table">
            <a:tbl>
              <a:tblPr/>
              <a:tblGrid>
                <a:gridCol w="830931">
                  <a:extLst>
                    <a:ext uri="{9D8B030D-6E8A-4147-A177-3AD203B41FA5}">
                      <a16:colId xmlns:a16="http://schemas.microsoft.com/office/drawing/2014/main" val="1095440805"/>
                    </a:ext>
                  </a:extLst>
                </a:gridCol>
                <a:gridCol w="1055130">
                  <a:extLst>
                    <a:ext uri="{9D8B030D-6E8A-4147-A177-3AD203B41FA5}">
                      <a16:colId xmlns:a16="http://schemas.microsoft.com/office/drawing/2014/main" val="631160441"/>
                    </a:ext>
                  </a:extLst>
                </a:gridCol>
                <a:gridCol w="2454972">
                  <a:extLst>
                    <a:ext uri="{9D8B030D-6E8A-4147-A177-3AD203B41FA5}">
                      <a16:colId xmlns:a16="http://schemas.microsoft.com/office/drawing/2014/main" val="1102876695"/>
                    </a:ext>
                  </a:extLst>
                </a:gridCol>
                <a:gridCol w="723278">
                  <a:extLst>
                    <a:ext uri="{9D8B030D-6E8A-4147-A177-3AD203B41FA5}">
                      <a16:colId xmlns:a16="http://schemas.microsoft.com/office/drawing/2014/main" val="2255877082"/>
                    </a:ext>
                  </a:extLst>
                </a:gridCol>
                <a:gridCol w="218678">
                  <a:extLst>
                    <a:ext uri="{9D8B030D-6E8A-4147-A177-3AD203B41FA5}">
                      <a16:colId xmlns:a16="http://schemas.microsoft.com/office/drawing/2014/main" val="3546427932"/>
                    </a:ext>
                  </a:extLst>
                </a:gridCol>
                <a:gridCol w="840597">
                  <a:extLst>
                    <a:ext uri="{9D8B030D-6E8A-4147-A177-3AD203B41FA5}">
                      <a16:colId xmlns:a16="http://schemas.microsoft.com/office/drawing/2014/main" val="1217050875"/>
                    </a:ext>
                  </a:extLst>
                </a:gridCol>
                <a:gridCol w="204584">
                  <a:extLst>
                    <a:ext uri="{9D8B030D-6E8A-4147-A177-3AD203B41FA5}">
                      <a16:colId xmlns:a16="http://schemas.microsoft.com/office/drawing/2014/main" val="3985730326"/>
                    </a:ext>
                  </a:extLst>
                </a:gridCol>
                <a:gridCol w="719140">
                  <a:extLst>
                    <a:ext uri="{9D8B030D-6E8A-4147-A177-3AD203B41FA5}">
                      <a16:colId xmlns:a16="http://schemas.microsoft.com/office/drawing/2014/main" val="371722390"/>
                    </a:ext>
                  </a:extLst>
                </a:gridCol>
                <a:gridCol w="218678">
                  <a:extLst>
                    <a:ext uri="{9D8B030D-6E8A-4147-A177-3AD203B41FA5}">
                      <a16:colId xmlns:a16="http://schemas.microsoft.com/office/drawing/2014/main" val="1604977356"/>
                    </a:ext>
                  </a:extLst>
                </a:gridCol>
                <a:gridCol w="218678">
                  <a:extLst>
                    <a:ext uri="{9D8B030D-6E8A-4147-A177-3AD203B41FA5}">
                      <a16:colId xmlns:a16="http://schemas.microsoft.com/office/drawing/2014/main" val="228790978"/>
                    </a:ext>
                  </a:extLst>
                </a:gridCol>
                <a:gridCol w="218678">
                  <a:extLst>
                    <a:ext uri="{9D8B030D-6E8A-4147-A177-3AD203B41FA5}">
                      <a16:colId xmlns:a16="http://schemas.microsoft.com/office/drawing/2014/main" val="1018557795"/>
                    </a:ext>
                  </a:extLst>
                </a:gridCol>
                <a:gridCol w="218678">
                  <a:extLst>
                    <a:ext uri="{9D8B030D-6E8A-4147-A177-3AD203B41FA5}">
                      <a16:colId xmlns:a16="http://schemas.microsoft.com/office/drawing/2014/main" val="2846753715"/>
                    </a:ext>
                  </a:extLst>
                </a:gridCol>
                <a:gridCol w="392808">
                  <a:extLst>
                    <a:ext uri="{9D8B030D-6E8A-4147-A177-3AD203B41FA5}">
                      <a16:colId xmlns:a16="http://schemas.microsoft.com/office/drawing/2014/main" val="3407737319"/>
                    </a:ext>
                  </a:extLst>
                </a:gridCol>
                <a:gridCol w="489508">
                  <a:extLst>
                    <a:ext uri="{9D8B030D-6E8A-4147-A177-3AD203B41FA5}">
                      <a16:colId xmlns:a16="http://schemas.microsoft.com/office/drawing/2014/main" val="3460947276"/>
                    </a:ext>
                  </a:extLst>
                </a:gridCol>
                <a:gridCol w="585686">
                  <a:extLst>
                    <a:ext uri="{9D8B030D-6E8A-4147-A177-3AD203B41FA5}">
                      <a16:colId xmlns:a16="http://schemas.microsoft.com/office/drawing/2014/main" val="1708230118"/>
                    </a:ext>
                  </a:extLst>
                </a:gridCol>
                <a:gridCol w="663036">
                  <a:extLst>
                    <a:ext uri="{9D8B030D-6E8A-4147-A177-3AD203B41FA5}">
                      <a16:colId xmlns:a16="http://schemas.microsoft.com/office/drawing/2014/main" val="1997359472"/>
                    </a:ext>
                  </a:extLst>
                </a:gridCol>
                <a:gridCol w="85546">
                  <a:extLst>
                    <a:ext uri="{9D8B030D-6E8A-4147-A177-3AD203B41FA5}">
                      <a16:colId xmlns:a16="http://schemas.microsoft.com/office/drawing/2014/main" val="1824726910"/>
                    </a:ext>
                  </a:extLst>
                </a:gridCol>
              </a:tblGrid>
              <a:tr h="95627">
                <a:tc gridSpan="6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 1: </a:t>
                      </a: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brand perception returns in event week </a:t>
                      </a: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b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 2: Cumulative abnormal average stock returns day -3 to day 1 </a:t>
                      </a:r>
                      <a:r>
                        <a:rPr lang="en-US" sz="13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b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(Brand Perception)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b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(Stock Return)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02340"/>
                  </a:ext>
                </a:extLst>
              </a:tr>
              <a:tr h="295620">
                <a:tc gridSpan="3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Scale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sign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Estimated</a:t>
                      </a:r>
                      <a:b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Estimated   </a:t>
                      </a:r>
                      <a:b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(SE)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23460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Intercept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-.028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(.006)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-.059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(.084)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17370"/>
                  </a:ext>
                </a:extLst>
              </a:tr>
              <a:tr h="148514">
                <a:tc gridSpan="3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u="sng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characteristics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50679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type I: 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 activity (</a:t>
                      </a:r>
                      <a:r>
                        <a:rPr lang="en-US" sz="13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47764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(Time horizon)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activity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.005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(.002)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-.029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(.020)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72865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type II:          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Employees (</a:t>
                      </a:r>
                      <a:r>
                        <a:rPr lang="en-US" sz="1300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67784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(Target group)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/ -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(.005)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-.014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(.048)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07219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Consumers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/ -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(.006)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-.023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(.054)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42072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Society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/ -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(.005)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-.057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(.048)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60460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type III:          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Reactive activity (</a:t>
                      </a:r>
                      <a:r>
                        <a:rPr lang="en-US" sz="13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3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79715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(Action type)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Proactive activity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.008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.037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(.037)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624074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type IV: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specific region mentioned (</a:t>
                      </a:r>
                      <a:r>
                        <a:rPr lang="en-US" sz="1300" i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3363"/>
                  </a:ext>
                </a:extLst>
              </a:tr>
              <a:tr h="166788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(Region)         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-.014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(.023)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8626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industrialized country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/ -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(.005)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-.006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(.048)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01821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developing country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(.004)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-.062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(.056)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63181"/>
                  </a:ext>
                </a:extLst>
              </a:tr>
              <a:tr h="32399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presence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[metric]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.004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(.001)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.005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(.007)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16279"/>
                  </a:ext>
                </a:extLst>
              </a:tr>
              <a:tr h="265666">
                <a:tc gridSpan="6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Abnormal Consumer Brand</a:t>
                      </a:r>
                      <a:r>
                        <a:rPr lang="en-US" sz="1300" b="1" u="sng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US" sz="13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erception Returns</a:t>
                      </a:r>
                      <a:r>
                        <a:rPr lang="en-US" sz="13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[metric]                    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.223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(.566)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2896"/>
                  </a:ext>
                </a:extLst>
              </a:tr>
              <a:tr h="148514">
                <a:tc gridSpan="3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u="sng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Controls: brand characteristics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80455"/>
                  </a:ext>
                </a:extLst>
              </a:tr>
              <a:tr h="148514">
                <a:tc gridSpan="3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brand reputation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[metric]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de-DE" sz="13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-.</a:t>
                      </a: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de-DE" sz="13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de-D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(.7x10</a:t>
                      </a:r>
                      <a:r>
                        <a:rPr lang="de-DE" sz="13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.002** (.001)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61971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dummies and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Services (</a:t>
                      </a:r>
                      <a:r>
                        <a:rPr lang="en-US" sz="13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61858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Durables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(.003)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.048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(.034)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275518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Retailer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(.004)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.060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(.048)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12104"/>
                  </a:ext>
                </a:extLst>
              </a:tr>
              <a:tr h="148514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Non-durables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[dummy]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(.003)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.103*** (.029)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43655"/>
                  </a:ext>
                </a:extLst>
              </a:tr>
              <a:tr h="148514">
                <a:tc gridSpan="6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  <a:r>
                        <a:rPr lang="de-DE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-related controls included: MvE, financial leverage, Operating Margins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4649"/>
                  </a:ext>
                </a:extLst>
              </a:tr>
              <a:tr h="62369"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" marR="1750" marT="17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04468"/>
                  </a:ext>
                </a:extLst>
              </a:tr>
              <a:tr h="147106">
                <a:tc gridSpan="14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I: N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(events):183;  N (brands): 77  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Adj. R²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=.121; Model II:     N (events):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36;  N (brands): 16    Adj. R² =.347                                                                      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68636"/>
                  </a:ext>
                </a:extLst>
              </a:tr>
              <a:tr h="441319">
                <a:tc gridSpan="17"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Notes: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.1, ** </a:t>
                      </a: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.05, *** </a:t>
                      </a:r>
                      <a:r>
                        <a:rPr lang="en-US" sz="10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.01 (two-sided t-test); OLS (t-test); Standard errors in parentheses; Note, most of the analyzed brands are not traded on stock markets. Thus, further finance-related control variables are not included in 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en-US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868846"/>
                  </a:ext>
                </a:extLst>
              </a:tr>
            </a:tbl>
          </a:graphicData>
        </a:graphic>
      </p:graphicFrame>
      <p:sp>
        <p:nvSpPr>
          <p:cNvPr id="7" name="Abgerundetes Rechteck 8"/>
          <p:cNvSpPr/>
          <p:nvPr/>
        </p:nvSpPr>
        <p:spPr>
          <a:xfrm>
            <a:off x="1048101" y="1820579"/>
            <a:ext cx="8300436" cy="453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bgerundetes Rechteck 8"/>
          <p:cNvSpPr/>
          <p:nvPr/>
        </p:nvSpPr>
        <p:spPr>
          <a:xfrm>
            <a:off x="1048101" y="2273968"/>
            <a:ext cx="8300436" cy="7820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1048101" y="3054581"/>
            <a:ext cx="8300436" cy="430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bgerundetes Rechteck 8"/>
          <p:cNvSpPr/>
          <p:nvPr/>
        </p:nvSpPr>
        <p:spPr>
          <a:xfrm>
            <a:off x="1048101" y="3404938"/>
            <a:ext cx="8300436" cy="8730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bgerundetes Rechteck 8"/>
          <p:cNvSpPr/>
          <p:nvPr/>
        </p:nvSpPr>
        <p:spPr>
          <a:xfrm>
            <a:off x="1035379" y="4234011"/>
            <a:ext cx="8300436" cy="270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bgerundetes Rechteck 8"/>
          <p:cNvSpPr/>
          <p:nvPr/>
        </p:nvSpPr>
        <p:spPr>
          <a:xfrm>
            <a:off x="1044088" y="4404441"/>
            <a:ext cx="10046367" cy="2910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bgerundetes Rechteck 8"/>
          <p:cNvSpPr/>
          <p:nvPr/>
        </p:nvSpPr>
        <p:spPr>
          <a:xfrm>
            <a:off x="1044087" y="4865910"/>
            <a:ext cx="10046367" cy="2910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1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4"/>
          <p:cNvSpPr>
            <a:spLocks noChangeArrowheads="1"/>
          </p:cNvSpPr>
          <p:nvPr/>
        </p:nvSpPr>
        <p:spPr bwMode="gray">
          <a:xfrm>
            <a:off x="395732" y="139920"/>
            <a:ext cx="1117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DISCUSSION: IMPLICATIONS AND LIMITATIONS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0291"/>
          <a:stretch/>
        </p:blipFill>
        <p:spPr>
          <a:xfrm>
            <a:off x="545431" y="1072815"/>
            <a:ext cx="2727158" cy="3416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9262" y="1072815"/>
            <a:ext cx="8037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MS Mincho"/>
              </a:rPr>
              <a:t>Companies should understand that by implementing CSR they can not only</a:t>
            </a:r>
            <a:br>
              <a:rPr lang="en-US" dirty="0" smtClean="0">
                <a:ea typeface="MS Mincho"/>
              </a:rPr>
            </a:br>
            <a:r>
              <a:rPr lang="en-US" b="1" dirty="0" smtClean="0">
                <a:ea typeface="MS Mincho"/>
              </a:rPr>
              <a:t>enhance </a:t>
            </a:r>
            <a:r>
              <a:rPr lang="en-US" dirty="0" smtClean="0">
                <a:ea typeface="MS Mincho"/>
              </a:rPr>
              <a:t>consumer </a:t>
            </a:r>
            <a:r>
              <a:rPr lang="en-US" b="1" dirty="0" smtClean="0">
                <a:ea typeface="MS Mincho"/>
              </a:rPr>
              <a:t>brand perception </a:t>
            </a:r>
            <a:r>
              <a:rPr lang="en-US" dirty="0" smtClean="0">
                <a:ea typeface="MS Mincho"/>
              </a:rPr>
              <a:t>but also </a:t>
            </a:r>
            <a:r>
              <a:rPr lang="en-US" b="1" dirty="0" smtClean="0">
                <a:ea typeface="MS Mincho"/>
              </a:rPr>
              <a:t>financial measures</a:t>
            </a:r>
            <a:r>
              <a:rPr lang="en-US" dirty="0" smtClean="0">
                <a:ea typeface="MS Mincho"/>
              </a:rPr>
              <a:t>. </a:t>
            </a:r>
          </a:p>
          <a:p>
            <a:endParaRPr lang="en-US" dirty="0" smtClean="0">
              <a:ea typeface="MS Minch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Companies should bring their </a:t>
            </a:r>
            <a:r>
              <a:rPr lang="en-US" b="1" dirty="0" smtClean="0"/>
              <a:t>CSR activities to the news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CSR activities should have a </a:t>
            </a:r>
            <a:r>
              <a:rPr lang="en-US" b="1" dirty="0" smtClean="0"/>
              <a:t>long-term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Companies should highly concentrate on </a:t>
            </a:r>
            <a:r>
              <a:rPr lang="en-US" b="1" dirty="0" smtClean="0"/>
              <a:t>activities concerning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Companies should communicate where their CSR activities take place: </a:t>
            </a:r>
            <a:br>
              <a:rPr lang="en-US" dirty="0" smtClean="0"/>
            </a:br>
            <a:r>
              <a:rPr lang="en-US" dirty="0" smtClean="0"/>
              <a:t>CSR activities that take place in the </a:t>
            </a:r>
            <a:r>
              <a:rPr lang="en-US" b="1" dirty="0" smtClean="0"/>
              <a:t>home country </a:t>
            </a:r>
            <a:r>
              <a:rPr lang="en-US" dirty="0" smtClean="0"/>
              <a:t>or </a:t>
            </a:r>
            <a:r>
              <a:rPr lang="en-US" b="1" dirty="0" smtClean="0"/>
              <a:t>foreign developing </a:t>
            </a:r>
            <a:r>
              <a:rPr lang="en-US" dirty="0" smtClean="0"/>
              <a:t>country have the strongest positive impacts.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" y="4973053"/>
            <a:ext cx="2727158" cy="1475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9262" y="5249324"/>
            <a:ext cx="7844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is </a:t>
            </a:r>
            <a:r>
              <a:rPr lang="en-US" b="1" dirty="0" smtClean="0"/>
              <a:t>limited </a:t>
            </a:r>
            <a:r>
              <a:rPr lang="en-US" dirty="0" smtClean="0"/>
              <a:t>to consumers in developed countries (here, 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is </a:t>
            </a:r>
            <a:r>
              <a:rPr lang="en-US" b="1" dirty="0" smtClean="0"/>
              <a:t>limited</a:t>
            </a:r>
            <a:r>
              <a:rPr lang="en-US" dirty="0" smtClean="0"/>
              <a:t> to a small number of brands that are listed on the stock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5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"/>
          <p:cNvSpPr>
            <a:spLocks noChangeArrowheads="1"/>
          </p:cNvSpPr>
          <p:nvPr/>
        </p:nvSpPr>
        <p:spPr bwMode="auto">
          <a:xfrm>
            <a:off x="6627691" y="4286738"/>
            <a:ext cx="48609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 dirty="0" smtClean="0"/>
          </a:p>
          <a:p>
            <a:r>
              <a:rPr lang="de-DE" b="1" dirty="0" err="1" smtClean="0"/>
              <a:t>Contact</a:t>
            </a:r>
            <a:r>
              <a:rPr lang="de-DE" b="1" dirty="0" smtClean="0"/>
              <a:t>:</a:t>
            </a:r>
            <a:endParaRPr lang="en-US" b="1" dirty="0"/>
          </a:p>
          <a:p>
            <a:r>
              <a:rPr lang="en-US" sz="1600" dirty="0" smtClean="0"/>
              <a:t>Dr. Samuel Stäbler</a:t>
            </a:r>
            <a:br>
              <a:rPr lang="en-US" sz="1600" dirty="0" smtClean="0"/>
            </a:br>
            <a:r>
              <a:rPr lang="en-US" sz="1600" dirty="0" smtClean="0"/>
              <a:t>Assistant Professor of Marketing</a:t>
            </a:r>
            <a:br>
              <a:rPr lang="en-US" sz="1600" dirty="0" smtClean="0"/>
            </a:br>
            <a:r>
              <a:rPr lang="en-US" sz="1600" dirty="0" smtClean="0"/>
              <a:t>School of Economics and Management Tilburg</a:t>
            </a:r>
          </a:p>
          <a:p>
            <a:r>
              <a:rPr lang="de-DE" sz="1600" dirty="0" smtClean="0"/>
              <a:t>s.staebler@tilburgunviersity.edu</a:t>
            </a:r>
            <a:endParaRPr lang="en-US" sz="1600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03" y="1119381"/>
            <a:ext cx="4752594" cy="46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4"/>
          <p:cNvSpPr>
            <a:spLocks noChangeArrowheads="1"/>
          </p:cNvSpPr>
          <p:nvPr/>
        </p:nvSpPr>
        <p:spPr bwMode="gray">
          <a:xfrm>
            <a:off x="135067" y="139920"/>
            <a:ext cx="936059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VERY MUCH FOR YOUR ATTENTION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1093</Words>
  <Application>Microsoft Office PowerPoint</Application>
  <PresentationFormat>Widescreen</PresentationFormat>
  <Paragraphs>427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Cambria Math</vt:lpstr>
      <vt:lpstr>MS Mincho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 Ideas</dc:title>
  <dc:creator>Samuel Stäbler</dc:creator>
  <cp:lastModifiedBy>Samuel Stäbler</cp:lastModifiedBy>
  <cp:revision>248</cp:revision>
  <cp:lastPrinted>2019-04-12T13:10:20Z</cp:lastPrinted>
  <dcterms:created xsi:type="dcterms:W3CDTF">2019-02-20T14:58:27Z</dcterms:created>
  <dcterms:modified xsi:type="dcterms:W3CDTF">2019-05-12T17:12:26Z</dcterms:modified>
</cp:coreProperties>
</file>