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36813"/>
  </p:normalViewPr>
  <p:slideViewPr>
    <p:cSldViewPr snapToGrid="0">
      <p:cViewPr varScale="1">
        <p:scale>
          <a:sx n="42" d="100"/>
          <a:sy n="42" d="100"/>
        </p:scale>
        <p:origin x="3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A6E3C-751C-4F53-8993-821711C1245C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0F76C-A6BE-4E01-97F5-2B1D42C9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F76C-A6BE-4E01-97F5-2B1D42C98E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F76C-A6BE-4E01-97F5-2B1D42C98E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F76C-A6BE-4E01-97F5-2B1D42C98E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F76C-A6BE-4E01-97F5-2B1D42C98E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F76C-A6BE-4E01-97F5-2B1D42C98E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F76C-A6BE-4E01-97F5-2B1D42C98E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0F76C-A6BE-4E01-97F5-2B1D42C98E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70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1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65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32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80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30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9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2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7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08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9D6A-55A4-4800-9AEC-1BFA4DA39513}" type="datetimeFigureOut">
              <a:rPr lang="en-US" smtClean="0"/>
              <a:t>5/20/19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9283952-3EB5-4499-82CB-57875936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6E183-D8B9-4C82-AE56-A6CC2C4AB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36" y="1041400"/>
            <a:ext cx="10800521" cy="2387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Luxury Brand Celebrity Endorsements: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Pairs of Personality Congruence and Consumer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864608-81E9-4DD6-BB08-A30BE2885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04" y="3973099"/>
            <a:ext cx="10986053" cy="165576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Sanga Song, Indiana University East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Claire Whang, Cal Poly Pomona</a:t>
            </a:r>
          </a:p>
        </p:txBody>
      </p:sp>
    </p:spTree>
    <p:extLst>
      <p:ext uri="{BB962C8B-B14F-4D97-AF65-F5344CB8AC3E}">
        <p14:creationId xmlns:p14="http://schemas.microsoft.com/office/powerpoint/2010/main" val="2295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CA828D-1FEA-407A-AFC7-853194B7B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880419"/>
            <a:ext cx="6832044" cy="329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Luxury brands increasingly use celebrity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endorsements in both traditional &amp; digital media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(Park and Yang, 2010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more </a:t>
            </a:r>
            <a:r>
              <a:rPr lang="en-US" sz="28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relevant and congruent celebrity and brand pair produces more positive marketing </a:t>
            </a:r>
            <a:r>
              <a:rPr lang="en-US" sz="28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outcomes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(Fleck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2012). </a:t>
            </a:r>
            <a:endParaRPr lang="en-US" sz="18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00000"/>
              </a:lnSpc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A6DC08-7E66-49B4-A8C4-CB26FCC51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268" y="815830"/>
            <a:ext cx="3720732" cy="2711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17E239-A135-490F-B92D-DF41E5C25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268" y="3527707"/>
            <a:ext cx="3727682" cy="2711877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9DD1D0A-4810-436C-89B0-40DD0FE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17952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CA828D-1FEA-407A-AFC7-853194B7B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02123"/>
            <a:ext cx="7417382" cy="329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ocial media allows consumers to express their identity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Escalas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Bettman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2017). 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celebrity endorsements on social media influence consumer engagement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pairs of personality congruence (celebrity-brand,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brand-self, &amp;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celebrity-self)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0881FD-CF33-45A7-87D0-BFBF7A86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652" y="2002559"/>
            <a:ext cx="2867025" cy="25336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364E6B3-7C04-4B60-AFBB-66EEAE9D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59DAB-2317-4B9C-B175-98D14C1A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E4A5E-FDD1-4F96-9D54-A633FEBD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Match-up Hypothesis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Self-congruity theory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1986)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transfer model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(McCracken,1989) </a:t>
            </a:r>
          </a:p>
        </p:txBody>
      </p:sp>
    </p:spTree>
    <p:extLst>
      <p:ext uri="{BB962C8B-B14F-4D97-AF65-F5344CB8AC3E}">
        <p14:creationId xmlns:p14="http://schemas.microsoft.com/office/powerpoint/2010/main" val="40811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E512FCA4-7B9F-4141-B3EF-79F5F1376B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0270" y="1602123"/>
                <a:ext cx="9096942" cy="329457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series of pretests to choose a focal brand/celebrities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378 female millennials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(18-35 years old)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MTurk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entity’s personality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(i.e., celebrity, brand and self)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 measured by Malhotra’s scale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(Malhotra, 1981)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Personality Congruences were calculated by the distance squared model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(e.g., BP-CP congruence: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i</m:t>
                        </m:r>
                        <m:r>
                          <a:rPr lang="en-US" sz="180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n</m:t>
                        </m:r>
                      </m:sup>
                      <m:e>
                        <m:d>
                          <m:d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charset="0"/>
                              </a:rPr>
                              <m:t>B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ij</m:t>
                                </m:r>
                              </m:sub>
                            </m:sSub>
                            <m:r>
                              <a:rPr lang="en-US" sz="1800" i="1">
                                <a:latin typeface="Cambria Math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ij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12FCA4-7B9F-4141-B3EF-79F5F1376B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0270" y="1602123"/>
                <a:ext cx="9096942" cy="3294576"/>
              </a:xfrm>
              <a:blipFill rotWithShape="0">
                <a:blip r:embed="rId3"/>
                <a:stretch>
                  <a:fillRect l="-1206" t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xmlns="" id="{6C773E11-6E74-47B3-8498-FE660641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-2575" r="35541" b="2575"/>
          <a:stretch/>
        </p:blipFill>
        <p:spPr bwMode="auto">
          <a:xfrm>
            <a:off x="9791531" y="3614675"/>
            <a:ext cx="1884028" cy="2113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4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:a16="http://schemas.microsoft.com/office/drawing/2014/main" xmlns="" id="{00D213C9-33E7-4B74-83C2-5947206D864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58455" y="1550522"/>
            <a:ext cx="9160565" cy="2992986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91D0D6-945A-4FDC-AD86-3DA06467C157}"/>
              </a:ext>
            </a:extLst>
          </p:cNvPr>
          <p:cNvSpPr/>
          <p:nvPr/>
        </p:nvSpPr>
        <p:spPr>
          <a:xfrm>
            <a:off x="4788591" y="5543461"/>
            <a:ext cx="3690113" cy="385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 1. Hypothesis testing results </a:t>
            </a:r>
            <a:endParaRPr lang="en-US" sz="16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CA1705-5EA0-47B7-AC6A-163171FD4694}"/>
              </a:ext>
            </a:extLst>
          </p:cNvPr>
          <p:cNvSpPr txBox="1"/>
          <p:nvPr/>
        </p:nvSpPr>
        <p:spPr>
          <a:xfrm>
            <a:off x="884584" y="4728174"/>
            <a:ext cx="10924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</a:p>
          <a:p>
            <a:pPr lvl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BP-CP: the congruence between brand and celebrity, BP-SP: the congruence between brand and self, CP-SP: the congruence between celebrity and self, </a:t>
            </a:r>
          </a:p>
          <a:p>
            <a:pPr lvl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AA: ad attitudes, BA: brand attitudes, and CE: consumer engagement intentions </a:t>
            </a:r>
          </a:p>
          <a:p>
            <a:pPr lvl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dotted lines indicate insignificant paths.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01CB01C-BB9A-4DC5-B26B-0B22DE4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325F87-4510-469F-A02D-6484AD7EB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645" y="0"/>
            <a:ext cx="7102456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553C1C-739E-463C-9027-5B62C7CC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9"/>
            <a:ext cx="10558147" cy="32945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is brand-self congruence, not brand-celebrity 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model incorporating three pairs of personality congruence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 for luxury brands to make the best use of celebrity endorsements on social media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62AED62-1AA4-4481-BDE6-E2248E48E4C9}"/>
              </a:ext>
            </a:extLst>
          </p:cNvPr>
          <p:cNvSpPr txBox="1">
            <a:spLocks/>
          </p:cNvSpPr>
          <p:nvPr/>
        </p:nvSpPr>
        <p:spPr>
          <a:xfrm>
            <a:off x="1282670" y="11057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&amp; Conclusion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718</TotalTime>
  <Words>302</Words>
  <Application>Microsoft Macintosh PowerPoint</Application>
  <PresentationFormat>Widescreen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Cambria Math</vt:lpstr>
      <vt:lpstr>Century Gothic</vt:lpstr>
      <vt:lpstr>Times New Roman</vt:lpstr>
      <vt:lpstr>Arial</vt:lpstr>
      <vt:lpstr>Gallery</vt:lpstr>
      <vt:lpstr>Luxury Brand Celebrity Endorsements:  Three Pairs of Personality Congruence and Consumer Engagement</vt:lpstr>
      <vt:lpstr>Introduction </vt:lpstr>
      <vt:lpstr>Introduction  </vt:lpstr>
      <vt:lpstr>Literature Review </vt:lpstr>
      <vt:lpstr>Methodology</vt:lpstr>
      <vt:lpstr>Findings 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Luxury Brand Celebrity Endorsements: Three Pairs of Personality Congruence and Consumer Engagement</dc:title>
  <dc:creator>user</dc:creator>
  <cp:lastModifiedBy>Song, Sanga</cp:lastModifiedBy>
  <cp:revision>73</cp:revision>
  <dcterms:created xsi:type="dcterms:W3CDTF">2019-05-12T22:27:30Z</dcterms:created>
  <dcterms:modified xsi:type="dcterms:W3CDTF">2019-05-21T11:57:14Z</dcterms:modified>
</cp:coreProperties>
</file>