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605" r:id="rId3"/>
    <p:sldId id="607" r:id="rId4"/>
    <p:sldId id="437" r:id="rId5"/>
    <p:sldId id="604" r:id="rId6"/>
    <p:sldId id="272" r:id="rId7"/>
    <p:sldId id="257" r:id="rId8"/>
    <p:sldId id="258" r:id="rId9"/>
    <p:sldId id="259" r:id="rId10"/>
    <p:sldId id="263" r:id="rId11"/>
    <p:sldId id="264" r:id="rId12"/>
    <p:sldId id="267" r:id="rId13"/>
    <p:sldId id="271" r:id="rId14"/>
    <p:sldId id="273" r:id="rId15"/>
    <p:sldId id="6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A7894-08C6-4B85-940A-D0141E10E78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AU"/>
        </a:p>
      </dgm:t>
    </dgm:pt>
    <dgm:pt modelId="{DFE6CFF9-6E69-47F9-A3D8-665B21F76D5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Human-like Characteristics </a:t>
          </a:r>
          <a:endParaRPr lang="en-AU" dirty="0"/>
        </a:p>
      </dgm:t>
    </dgm:pt>
    <dgm:pt modelId="{F6C5D9FF-1110-4113-B104-7A934361118F}" type="parTrans" cxnId="{3FD445DC-C70E-458C-A8B7-1459A3A1770A}">
      <dgm:prSet/>
      <dgm:spPr/>
      <dgm:t>
        <a:bodyPr/>
        <a:lstStyle/>
        <a:p>
          <a:endParaRPr lang="en-AU"/>
        </a:p>
      </dgm:t>
    </dgm:pt>
    <dgm:pt modelId="{0DFBDC8B-38B1-4D11-961F-D38F594BE8B3}" type="sibTrans" cxnId="{3FD445DC-C70E-458C-A8B7-1459A3A1770A}">
      <dgm:prSet/>
      <dgm:spPr/>
      <dgm:t>
        <a:bodyPr/>
        <a:lstStyle/>
        <a:p>
          <a:endParaRPr lang="en-AU"/>
        </a:p>
      </dgm:t>
    </dgm:pt>
    <dgm:pt modelId="{D26F5326-5B59-4405-B802-F86AE70F9EB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Tangible Features</a:t>
          </a:r>
          <a:endParaRPr lang="en-AU" dirty="0"/>
        </a:p>
      </dgm:t>
    </dgm:pt>
    <dgm:pt modelId="{AAB16433-D86D-44AA-BFE9-9F43AE225F0E}" type="parTrans" cxnId="{293E65EE-9BD5-458D-851C-F5608F173EF7}">
      <dgm:prSet/>
      <dgm:spPr/>
      <dgm:t>
        <a:bodyPr/>
        <a:lstStyle/>
        <a:p>
          <a:endParaRPr lang="en-AU"/>
        </a:p>
      </dgm:t>
    </dgm:pt>
    <dgm:pt modelId="{772D250B-413E-49A5-BAEA-1894262B4DE5}" type="sibTrans" cxnId="{293E65EE-9BD5-458D-851C-F5608F173EF7}">
      <dgm:prSet/>
      <dgm:spPr/>
      <dgm:t>
        <a:bodyPr/>
        <a:lstStyle/>
        <a:p>
          <a:endParaRPr lang="en-AU"/>
        </a:p>
      </dgm:t>
    </dgm:pt>
    <dgm:pt modelId="{C42802C9-E8F1-491B-91A2-5FE9CB2AF6F2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Consumer</a:t>
          </a:r>
          <a:r>
            <a:rPr lang="en-US" dirty="0">
              <a:latin typeface="Calibri" panose="020F0502020204030204"/>
              <a:ea typeface="+mn-ea"/>
              <a:cs typeface="+mn-cs"/>
            </a:rPr>
            <a:t>–</a:t>
          </a:r>
          <a:r>
            <a:rPr lang="en-US" dirty="0"/>
            <a:t>Brand Congruity</a:t>
          </a:r>
          <a:endParaRPr lang="en-AU" dirty="0"/>
        </a:p>
      </dgm:t>
    </dgm:pt>
    <dgm:pt modelId="{5DF999B5-C476-44BF-AF27-07824299A740}" type="parTrans" cxnId="{0F1CD226-A7F8-4200-8E52-055BB6C0F0A9}">
      <dgm:prSet/>
      <dgm:spPr/>
      <dgm:t>
        <a:bodyPr/>
        <a:lstStyle/>
        <a:p>
          <a:endParaRPr lang="en-AU"/>
        </a:p>
      </dgm:t>
    </dgm:pt>
    <dgm:pt modelId="{D96416F6-D829-48D8-AAEE-5E438534EBC1}" type="sibTrans" cxnId="{0F1CD226-A7F8-4200-8E52-055BB6C0F0A9}">
      <dgm:prSet/>
      <dgm:spPr/>
      <dgm:t>
        <a:bodyPr/>
        <a:lstStyle/>
        <a:p>
          <a:endParaRPr lang="en-AU"/>
        </a:p>
      </dgm:t>
    </dgm:pt>
    <dgm:pt modelId="{30C77B82-46DD-44F8-AC5E-B4DE86F4843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Self-brand Connection</a:t>
          </a:r>
          <a:endParaRPr lang="en-AU" dirty="0"/>
        </a:p>
      </dgm:t>
    </dgm:pt>
    <dgm:pt modelId="{5F907497-8CE9-4F89-89FB-A04AA16D7187}" type="parTrans" cxnId="{24120540-8AAA-49D4-8531-50DC8BF9FA19}">
      <dgm:prSet/>
      <dgm:spPr/>
      <dgm:t>
        <a:bodyPr/>
        <a:lstStyle/>
        <a:p>
          <a:endParaRPr lang="en-AU"/>
        </a:p>
      </dgm:t>
    </dgm:pt>
    <dgm:pt modelId="{8576688C-B21D-407C-BDEA-CDFCD6685B60}" type="sibTrans" cxnId="{24120540-8AAA-49D4-8531-50DC8BF9FA19}">
      <dgm:prSet/>
      <dgm:spPr/>
      <dgm:t>
        <a:bodyPr/>
        <a:lstStyle/>
        <a:p>
          <a:endParaRPr lang="en-AU"/>
        </a:p>
      </dgm:t>
    </dgm:pt>
    <dgm:pt modelId="{8E4D10FB-B9D1-4337-A144-941483CFDA5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Brands Like Me</a:t>
          </a:r>
          <a:endParaRPr lang="en-AU" dirty="0"/>
        </a:p>
      </dgm:t>
    </dgm:pt>
    <dgm:pt modelId="{F9BA30F3-ABBE-4A81-A08C-4BCC5812E822}" type="parTrans" cxnId="{81DA611C-63A7-4C84-A660-4A6DBFA5A6A1}">
      <dgm:prSet/>
      <dgm:spPr/>
      <dgm:t>
        <a:bodyPr/>
        <a:lstStyle/>
        <a:p>
          <a:endParaRPr lang="en-AU"/>
        </a:p>
      </dgm:t>
    </dgm:pt>
    <dgm:pt modelId="{4BD842AD-D4F6-4BB0-A728-EEE9197BFB6B}" type="sibTrans" cxnId="{81DA611C-63A7-4C84-A660-4A6DBFA5A6A1}">
      <dgm:prSet/>
      <dgm:spPr/>
      <dgm:t>
        <a:bodyPr/>
        <a:lstStyle/>
        <a:p>
          <a:endParaRPr lang="en-AU"/>
        </a:p>
      </dgm:t>
    </dgm:pt>
    <dgm:pt modelId="{B1C4C446-6EA0-4CB7-84B1-ED0445A53B5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Consumer</a:t>
          </a:r>
          <a:r>
            <a:rPr lang="en-US" dirty="0">
              <a:latin typeface="Calibri" panose="020F0502020204030204"/>
              <a:ea typeface="+mn-ea"/>
              <a:cs typeface="+mn-cs"/>
            </a:rPr>
            <a:t>–</a:t>
          </a:r>
          <a:r>
            <a:rPr lang="en-US" dirty="0"/>
            <a:t>Brand Relationship </a:t>
          </a:r>
          <a:endParaRPr lang="en-AU" dirty="0"/>
        </a:p>
      </dgm:t>
    </dgm:pt>
    <dgm:pt modelId="{47229FDE-8E7D-45F3-9ECF-DEA0729D2BB0}" type="parTrans" cxnId="{89EAC127-8D5F-4347-A7A4-E307353591D7}">
      <dgm:prSet/>
      <dgm:spPr/>
      <dgm:t>
        <a:bodyPr/>
        <a:lstStyle/>
        <a:p>
          <a:endParaRPr lang="en-AU"/>
        </a:p>
      </dgm:t>
    </dgm:pt>
    <dgm:pt modelId="{4493FCAA-0977-41EF-896A-7ACEFEC7678F}" type="sibTrans" cxnId="{89EAC127-8D5F-4347-A7A4-E307353591D7}">
      <dgm:prSet/>
      <dgm:spPr/>
      <dgm:t>
        <a:bodyPr/>
        <a:lstStyle/>
        <a:p>
          <a:endParaRPr lang="en-AU"/>
        </a:p>
      </dgm:t>
    </dgm:pt>
    <dgm:pt modelId="{367BAFA1-AB18-4DEF-A7C8-E7F9DEAD03E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Brand Attachment</a:t>
          </a:r>
          <a:endParaRPr lang="en-AU"/>
        </a:p>
      </dgm:t>
    </dgm:pt>
    <dgm:pt modelId="{398A77D9-6445-487E-ADC5-40A24F0A993E}" type="parTrans" cxnId="{085452A6-9CF6-466E-88D2-67692893AA32}">
      <dgm:prSet/>
      <dgm:spPr/>
      <dgm:t>
        <a:bodyPr/>
        <a:lstStyle/>
        <a:p>
          <a:endParaRPr lang="en-AU"/>
        </a:p>
      </dgm:t>
    </dgm:pt>
    <dgm:pt modelId="{3E34C64F-1249-4E87-A219-7F21A2ADE15C}" type="sibTrans" cxnId="{085452A6-9CF6-466E-88D2-67692893AA32}">
      <dgm:prSet/>
      <dgm:spPr/>
      <dgm:t>
        <a:bodyPr/>
        <a:lstStyle/>
        <a:p>
          <a:endParaRPr lang="en-AU"/>
        </a:p>
      </dgm:t>
    </dgm:pt>
    <dgm:pt modelId="{593F80D8-2801-407F-8E11-24B8D9BF62F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Brand Aversion</a:t>
          </a:r>
          <a:endParaRPr lang="en-AU"/>
        </a:p>
      </dgm:t>
    </dgm:pt>
    <dgm:pt modelId="{AC496370-7051-4101-ABD9-2856634D91BA}" type="parTrans" cxnId="{D4496227-23B3-483D-9A69-62ACCE695D55}">
      <dgm:prSet/>
      <dgm:spPr/>
      <dgm:t>
        <a:bodyPr/>
        <a:lstStyle/>
        <a:p>
          <a:endParaRPr lang="en-AU"/>
        </a:p>
      </dgm:t>
    </dgm:pt>
    <dgm:pt modelId="{BBDFAF73-D695-4061-8255-6F42F4796BA0}" type="sibTrans" cxnId="{D4496227-23B3-483D-9A69-62ACCE695D55}">
      <dgm:prSet/>
      <dgm:spPr/>
      <dgm:t>
        <a:bodyPr/>
        <a:lstStyle/>
        <a:p>
          <a:endParaRPr lang="en-AU"/>
        </a:p>
      </dgm:t>
    </dgm:pt>
    <dgm:pt modelId="{5DA0A217-6849-4659-A1B2-3D9E1138C70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Abstract Personality/Traits</a:t>
          </a:r>
          <a:endParaRPr lang="en-AU"/>
        </a:p>
      </dgm:t>
    </dgm:pt>
    <dgm:pt modelId="{27BC4A5C-7C6D-4470-BAC9-1AE2C0C9461C}" type="parTrans" cxnId="{55A7D1D2-F5DB-4091-A863-F2EE7A615C53}">
      <dgm:prSet/>
      <dgm:spPr/>
      <dgm:t>
        <a:bodyPr/>
        <a:lstStyle/>
        <a:p>
          <a:endParaRPr lang="en-AU"/>
        </a:p>
      </dgm:t>
    </dgm:pt>
    <dgm:pt modelId="{711EFF93-BAD5-43F4-B300-7946E1739FAB}" type="sibTrans" cxnId="{55A7D1D2-F5DB-4091-A863-F2EE7A615C53}">
      <dgm:prSet/>
      <dgm:spPr/>
      <dgm:t>
        <a:bodyPr/>
        <a:lstStyle/>
        <a:p>
          <a:endParaRPr lang="en-AU"/>
        </a:p>
      </dgm:t>
    </dgm:pt>
    <dgm:pt modelId="{B33A6459-83A3-42BB-A6B9-5303EE3EB0EA}" type="pres">
      <dgm:prSet presAssocID="{ED0A7894-08C6-4B85-940A-D0141E10E789}" presName="root" presStyleCnt="0">
        <dgm:presLayoutVars>
          <dgm:dir/>
          <dgm:resizeHandles val="exact"/>
        </dgm:presLayoutVars>
      </dgm:prSet>
      <dgm:spPr/>
    </dgm:pt>
    <dgm:pt modelId="{FEE59BE4-AD47-4EC9-A29F-9C6E4FC5E941}" type="pres">
      <dgm:prSet presAssocID="{DFE6CFF9-6E69-47F9-A3D8-665B21F76D5C}" presName="compNode" presStyleCnt="0"/>
      <dgm:spPr/>
    </dgm:pt>
    <dgm:pt modelId="{E3E63B35-23A5-4081-AD7A-9CF7AD8BE74B}" type="pres">
      <dgm:prSet presAssocID="{DFE6CFF9-6E69-47F9-A3D8-665B21F76D5C}" presName="iconRect" presStyleLbl="node1" presStyleIdx="0" presStyleCnt="3" custLinFactNeighborX="-867" custLinFactNeighborY="-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AE23AD9-E410-43BD-B44E-748518DC8A95}" type="pres">
      <dgm:prSet presAssocID="{DFE6CFF9-6E69-47F9-A3D8-665B21F76D5C}" presName="iconSpace" presStyleCnt="0"/>
      <dgm:spPr/>
    </dgm:pt>
    <dgm:pt modelId="{6AECDA80-E947-4DE3-B24E-3D94C77DEC48}" type="pres">
      <dgm:prSet presAssocID="{DFE6CFF9-6E69-47F9-A3D8-665B21F76D5C}" presName="parTx" presStyleLbl="revTx" presStyleIdx="0" presStyleCnt="6">
        <dgm:presLayoutVars>
          <dgm:chMax val="0"/>
          <dgm:chPref val="0"/>
        </dgm:presLayoutVars>
      </dgm:prSet>
      <dgm:spPr/>
    </dgm:pt>
    <dgm:pt modelId="{9D27FC72-D5BC-45F6-BB20-9E3D9C860771}" type="pres">
      <dgm:prSet presAssocID="{DFE6CFF9-6E69-47F9-A3D8-665B21F76D5C}" presName="txSpace" presStyleCnt="0"/>
      <dgm:spPr/>
    </dgm:pt>
    <dgm:pt modelId="{D966086D-DAF2-459F-8DA1-7F8A9C1E40A6}" type="pres">
      <dgm:prSet presAssocID="{DFE6CFF9-6E69-47F9-A3D8-665B21F76D5C}" presName="desTx" presStyleLbl="revTx" presStyleIdx="1" presStyleCnt="6">
        <dgm:presLayoutVars/>
      </dgm:prSet>
      <dgm:spPr/>
    </dgm:pt>
    <dgm:pt modelId="{1DD814CA-C4B9-46FE-82E8-2991082BE25C}" type="pres">
      <dgm:prSet presAssocID="{0DFBDC8B-38B1-4D11-961F-D38F594BE8B3}" presName="sibTrans" presStyleCnt="0"/>
      <dgm:spPr/>
    </dgm:pt>
    <dgm:pt modelId="{3E0A080C-293E-429B-BE3B-4A64DBE8983A}" type="pres">
      <dgm:prSet presAssocID="{C42802C9-E8F1-491B-91A2-5FE9CB2AF6F2}" presName="compNode" presStyleCnt="0"/>
      <dgm:spPr/>
    </dgm:pt>
    <dgm:pt modelId="{4D77B132-4B0F-494B-8991-BB4BF9B22EF1}" type="pres">
      <dgm:prSet presAssocID="{C42802C9-E8F1-491B-91A2-5FE9CB2AF6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5BEA6622-EFBE-43F7-B76E-05B1800D26E8}" type="pres">
      <dgm:prSet presAssocID="{C42802C9-E8F1-491B-91A2-5FE9CB2AF6F2}" presName="iconSpace" presStyleCnt="0"/>
      <dgm:spPr/>
    </dgm:pt>
    <dgm:pt modelId="{38EA5EA2-E1AF-4233-9679-4E494885F204}" type="pres">
      <dgm:prSet presAssocID="{C42802C9-E8F1-491B-91A2-5FE9CB2AF6F2}" presName="parTx" presStyleLbl="revTx" presStyleIdx="2" presStyleCnt="6">
        <dgm:presLayoutVars>
          <dgm:chMax val="0"/>
          <dgm:chPref val="0"/>
        </dgm:presLayoutVars>
      </dgm:prSet>
      <dgm:spPr/>
    </dgm:pt>
    <dgm:pt modelId="{AD30606F-AEBF-4A05-A212-7A168D79715C}" type="pres">
      <dgm:prSet presAssocID="{C42802C9-E8F1-491B-91A2-5FE9CB2AF6F2}" presName="txSpace" presStyleCnt="0"/>
      <dgm:spPr/>
    </dgm:pt>
    <dgm:pt modelId="{BFC89984-2968-465A-9C50-67F9663BFB47}" type="pres">
      <dgm:prSet presAssocID="{C42802C9-E8F1-491B-91A2-5FE9CB2AF6F2}" presName="desTx" presStyleLbl="revTx" presStyleIdx="3" presStyleCnt="6">
        <dgm:presLayoutVars/>
      </dgm:prSet>
      <dgm:spPr/>
    </dgm:pt>
    <dgm:pt modelId="{DA47838E-0182-4209-9A84-8E146BB47790}" type="pres">
      <dgm:prSet presAssocID="{D96416F6-D829-48D8-AAEE-5E438534EBC1}" presName="sibTrans" presStyleCnt="0"/>
      <dgm:spPr/>
    </dgm:pt>
    <dgm:pt modelId="{BF59E786-D3C0-4F1F-B2D3-932EDFFC243E}" type="pres">
      <dgm:prSet presAssocID="{B1C4C446-6EA0-4CB7-84B1-ED0445A53B5F}" presName="compNode" presStyleCnt="0"/>
      <dgm:spPr/>
    </dgm:pt>
    <dgm:pt modelId="{DE4C5302-3FD8-439A-B509-EDEFB9383315}" type="pres">
      <dgm:prSet presAssocID="{B1C4C446-6EA0-4CB7-84B1-ED0445A53B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B2AFDFCC-DE7B-41E1-BA32-480FEE03579B}" type="pres">
      <dgm:prSet presAssocID="{B1C4C446-6EA0-4CB7-84B1-ED0445A53B5F}" presName="iconSpace" presStyleCnt="0"/>
      <dgm:spPr/>
    </dgm:pt>
    <dgm:pt modelId="{46BD9482-AB79-4E37-B051-93C7580BA160}" type="pres">
      <dgm:prSet presAssocID="{B1C4C446-6EA0-4CB7-84B1-ED0445A53B5F}" presName="parTx" presStyleLbl="revTx" presStyleIdx="4" presStyleCnt="6">
        <dgm:presLayoutVars>
          <dgm:chMax val="0"/>
          <dgm:chPref val="0"/>
        </dgm:presLayoutVars>
      </dgm:prSet>
      <dgm:spPr/>
    </dgm:pt>
    <dgm:pt modelId="{DE50D3B3-108B-4F62-B7DE-6B374FC4986B}" type="pres">
      <dgm:prSet presAssocID="{B1C4C446-6EA0-4CB7-84B1-ED0445A53B5F}" presName="txSpace" presStyleCnt="0"/>
      <dgm:spPr/>
    </dgm:pt>
    <dgm:pt modelId="{32E6E640-04EF-4BC4-A4DF-6C07F67B2762}" type="pres">
      <dgm:prSet presAssocID="{B1C4C446-6EA0-4CB7-84B1-ED0445A53B5F}" presName="desTx" presStyleLbl="revTx" presStyleIdx="5" presStyleCnt="6">
        <dgm:presLayoutVars/>
      </dgm:prSet>
      <dgm:spPr/>
    </dgm:pt>
  </dgm:ptLst>
  <dgm:cxnLst>
    <dgm:cxn modelId="{4447D814-536C-48BF-91CD-8F5D472583B8}" type="presOf" srcId="{8E4D10FB-B9D1-4337-A144-941483CFDA50}" destId="{BFC89984-2968-465A-9C50-67F9663BFB47}" srcOrd="0" destOrd="1" presId="urn:microsoft.com/office/officeart/2018/5/layout/CenteredIconLabelDescriptionList"/>
    <dgm:cxn modelId="{21C1191C-B72F-4BF0-A2D9-23593EF891C1}" type="presOf" srcId="{367BAFA1-AB18-4DEF-A7C8-E7F9DEAD03E8}" destId="{32E6E640-04EF-4BC4-A4DF-6C07F67B2762}" srcOrd="0" destOrd="0" presId="urn:microsoft.com/office/officeart/2018/5/layout/CenteredIconLabelDescriptionList"/>
    <dgm:cxn modelId="{81DA611C-63A7-4C84-A660-4A6DBFA5A6A1}" srcId="{C42802C9-E8F1-491B-91A2-5FE9CB2AF6F2}" destId="{8E4D10FB-B9D1-4337-A144-941483CFDA50}" srcOrd="1" destOrd="0" parTransId="{F9BA30F3-ABBE-4A81-A08C-4BCC5812E822}" sibTransId="{4BD842AD-D4F6-4BB0-A728-EEE9197BFB6B}"/>
    <dgm:cxn modelId="{0F1CD226-A7F8-4200-8E52-055BB6C0F0A9}" srcId="{ED0A7894-08C6-4B85-940A-D0141E10E789}" destId="{C42802C9-E8F1-491B-91A2-5FE9CB2AF6F2}" srcOrd="1" destOrd="0" parTransId="{5DF999B5-C476-44BF-AF27-07824299A740}" sibTransId="{D96416F6-D829-48D8-AAEE-5E438534EBC1}"/>
    <dgm:cxn modelId="{D4496227-23B3-483D-9A69-62ACCE695D55}" srcId="{B1C4C446-6EA0-4CB7-84B1-ED0445A53B5F}" destId="{593F80D8-2801-407F-8E11-24B8D9BF62FF}" srcOrd="1" destOrd="0" parTransId="{AC496370-7051-4101-ABD9-2856634D91BA}" sibTransId="{BBDFAF73-D695-4061-8255-6F42F4796BA0}"/>
    <dgm:cxn modelId="{89EAC127-8D5F-4347-A7A4-E307353591D7}" srcId="{ED0A7894-08C6-4B85-940A-D0141E10E789}" destId="{B1C4C446-6EA0-4CB7-84B1-ED0445A53B5F}" srcOrd="2" destOrd="0" parTransId="{47229FDE-8E7D-45F3-9ECF-DEA0729D2BB0}" sibTransId="{4493FCAA-0977-41EF-896A-7ACEFEC7678F}"/>
    <dgm:cxn modelId="{24120540-8AAA-49D4-8531-50DC8BF9FA19}" srcId="{C42802C9-E8F1-491B-91A2-5FE9CB2AF6F2}" destId="{30C77B82-46DD-44F8-AC5E-B4DE86F48436}" srcOrd="0" destOrd="0" parTransId="{5F907497-8CE9-4F89-89FB-A04AA16D7187}" sibTransId="{8576688C-B21D-407C-BDEA-CDFCD6685B60}"/>
    <dgm:cxn modelId="{351E5B5E-9E50-415D-8FDE-769528C10C77}" type="presOf" srcId="{D26F5326-5B59-4405-B802-F86AE70F9EB2}" destId="{D966086D-DAF2-459F-8DA1-7F8A9C1E40A6}" srcOrd="0" destOrd="0" presId="urn:microsoft.com/office/officeart/2018/5/layout/CenteredIconLabelDescriptionList"/>
    <dgm:cxn modelId="{D2553147-FECE-40B0-8199-FCD519286151}" type="presOf" srcId="{5DA0A217-6849-4659-A1B2-3D9E1138C701}" destId="{D966086D-DAF2-459F-8DA1-7F8A9C1E40A6}" srcOrd="0" destOrd="1" presId="urn:microsoft.com/office/officeart/2018/5/layout/CenteredIconLabelDescriptionList"/>
    <dgm:cxn modelId="{C16E086A-B73C-4E91-8021-AD0B94E49208}" type="presOf" srcId="{DFE6CFF9-6E69-47F9-A3D8-665B21F76D5C}" destId="{6AECDA80-E947-4DE3-B24E-3D94C77DEC48}" srcOrd="0" destOrd="0" presId="urn:microsoft.com/office/officeart/2018/5/layout/CenteredIconLabelDescriptionList"/>
    <dgm:cxn modelId="{0E68299D-AC2C-4025-AF1A-85531ADA55B0}" type="presOf" srcId="{ED0A7894-08C6-4B85-940A-D0141E10E789}" destId="{B33A6459-83A3-42BB-A6B9-5303EE3EB0EA}" srcOrd="0" destOrd="0" presId="urn:microsoft.com/office/officeart/2018/5/layout/CenteredIconLabelDescriptionList"/>
    <dgm:cxn modelId="{085452A6-9CF6-466E-88D2-67692893AA32}" srcId="{B1C4C446-6EA0-4CB7-84B1-ED0445A53B5F}" destId="{367BAFA1-AB18-4DEF-A7C8-E7F9DEAD03E8}" srcOrd="0" destOrd="0" parTransId="{398A77D9-6445-487E-ADC5-40A24F0A993E}" sibTransId="{3E34C64F-1249-4E87-A219-7F21A2ADE15C}"/>
    <dgm:cxn modelId="{480FC7AE-EC73-4D47-BB19-1D5C388D5B90}" type="presOf" srcId="{593F80D8-2801-407F-8E11-24B8D9BF62FF}" destId="{32E6E640-04EF-4BC4-A4DF-6C07F67B2762}" srcOrd="0" destOrd="1" presId="urn:microsoft.com/office/officeart/2018/5/layout/CenteredIconLabelDescriptionList"/>
    <dgm:cxn modelId="{7CEBA2B1-3DBD-43D9-BC43-85836343DA56}" type="presOf" srcId="{C42802C9-E8F1-491B-91A2-5FE9CB2AF6F2}" destId="{38EA5EA2-E1AF-4233-9679-4E494885F204}" srcOrd="0" destOrd="0" presId="urn:microsoft.com/office/officeart/2018/5/layout/CenteredIconLabelDescriptionList"/>
    <dgm:cxn modelId="{3E111FB7-D358-43A2-8D7F-9079788215FD}" type="presOf" srcId="{30C77B82-46DD-44F8-AC5E-B4DE86F48436}" destId="{BFC89984-2968-465A-9C50-67F9663BFB47}" srcOrd="0" destOrd="0" presId="urn:microsoft.com/office/officeart/2018/5/layout/CenteredIconLabelDescriptionList"/>
    <dgm:cxn modelId="{60F288C1-A292-40CD-9524-074B5791B31B}" type="presOf" srcId="{B1C4C446-6EA0-4CB7-84B1-ED0445A53B5F}" destId="{46BD9482-AB79-4E37-B051-93C7580BA160}" srcOrd="0" destOrd="0" presId="urn:microsoft.com/office/officeart/2018/5/layout/CenteredIconLabelDescriptionList"/>
    <dgm:cxn modelId="{55A7D1D2-F5DB-4091-A863-F2EE7A615C53}" srcId="{DFE6CFF9-6E69-47F9-A3D8-665B21F76D5C}" destId="{5DA0A217-6849-4659-A1B2-3D9E1138C701}" srcOrd="1" destOrd="0" parTransId="{27BC4A5C-7C6D-4470-BAC9-1AE2C0C9461C}" sibTransId="{711EFF93-BAD5-43F4-B300-7946E1739FAB}"/>
    <dgm:cxn modelId="{3FD445DC-C70E-458C-A8B7-1459A3A1770A}" srcId="{ED0A7894-08C6-4B85-940A-D0141E10E789}" destId="{DFE6CFF9-6E69-47F9-A3D8-665B21F76D5C}" srcOrd="0" destOrd="0" parTransId="{F6C5D9FF-1110-4113-B104-7A934361118F}" sibTransId="{0DFBDC8B-38B1-4D11-961F-D38F594BE8B3}"/>
    <dgm:cxn modelId="{293E65EE-9BD5-458D-851C-F5608F173EF7}" srcId="{DFE6CFF9-6E69-47F9-A3D8-665B21F76D5C}" destId="{D26F5326-5B59-4405-B802-F86AE70F9EB2}" srcOrd="0" destOrd="0" parTransId="{AAB16433-D86D-44AA-BFE9-9F43AE225F0E}" sibTransId="{772D250B-413E-49A5-BAEA-1894262B4DE5}"/>
    <dgm:cxn modelId="{AC95D75B-17F5-4D14-AF72-54A06701AB9E}" type="presParOf" srcId="{B33A6459-83A3-42BB-A6B9-5303EE3EB0EA}" destId="{FEE59BE4-AD47-4EC9-A29F-9C6E4FC5E941}" srcOrd="0" destOrd="0" presId="urn:microsoft.com/office/officeart/2018/5/layout/CenteredIconLabelDescriptionList"/>
    <dgm:cxn modelId="{CBD30A56-0A71-4632-9944-2D168A3EE90E}" type="presParOf" srcId="{FEE59BE4-AD47-4EC9-A29F-9C6E4FC5E941}" destId="{E3E63B35-23A5-4081-AD7A-9CF7AD8BE74B}" srcOrd="0" destOrd="0" presId="urn:microsoft.com/office/officeart/2018/5/layout/CenteredIconLabelDescriptionList"/>
    <dgm:cxn modelId="{C6EBF870-2B26-44C6-AF84-9867D92DD0C8}" type="presParOf" srcId="{FEE59BE4-AD47-4EC9-A29F-9C6E4FC5E941}" destId="{9AE23AD9-E410-43BD-B44E-748518DC8A95}" srcOrd="1" destOrd="0" presId="urn:microsoft.com/office/officeart/2018/5/layout/CenteredIconLabelDescriptionList"/>
    <dgm:cxn modelId="{CC6CEA3C-A368-4946-A910-31BE05EBDC0A}" type="presParOf" srcId="{FEE59BE4-AD47-4EC9-A29F-9C6E4FC5E941}" destId="{6AECDA80-E947-4DE3-B24E-3D94C77DEC48}" srcOrd="2" destOrd="0" presId="urn:microsoft.com/office/officeart/2018/5/layout/CenteredIconLabelDescriptionList"/>
    <dgm:cxn modelId="{99A7DA24-87B4-4540-9555-9C4B4E6DC82A}" type="presParOf" srcId="{FEE59BE4-AD47-4EC9-A29F-9C6E4FC5E941}" destId="{9D27FC72-D5BC-45F6-BB20-9E3D9C860771}" srcOrd="3" destOrd="0" presId="urn:microsoft.com/office/officeart/2018/5/layout/CenteredIconLabelDescriptionList"/>
    <dgm:cxn modelId="{8E4F574C-F84D-4C72-9CB4-7B9619167FCD}" type="presParOf" srcId="{FEE59BE4-AD47-4EC9-A29F-9C6E4FC5E941}" destId="{D966086D-DAF2-459F-8DA1-7F8A9C1E40A6}" srcOrd="4" destOrd="0" presId="urn:microsoft.com/office/officeart/2018/5/layout/CenteredIconLabelDescriptionList"/>
    <dgm:cxn modelId="{8D047EF8-BE44-4D50-BE43-BD08FB4DB00A}" type="presParOf" srcId="{B33A6459-83A3-42BB-A6B9-5303EE3EB0EA}" destId="{1DD814CA-C4B9-46FE-82E8-2991082BE25C}" srcOrd="1" destOrd="0" presId="urn:microsoft.com/office/officeart/2018/5/layout/CenteredIconLabelDescriptionList"/>
    <dgm:cxn modelId="{F495D41C-894F-4E9A-9ED1-D8C3BA2FB4C2}" type="presParOf" srcId="{B33A6459-83A3-42BB-A6B9-5303EE3EB0EA}" destId="{3E0A080C-293E-429B-BE3B-4A64DBE8983A}" srcOrd="2" destOrd="0" presId="urn:microsoft.com/office/officeart/2018/5/layout/CenteredIconLabelDescriptionList"/>
    <dgm:cxn modelId="{CAF76AF1-9730-4538-B5E3-0166A73A94B6}" type="presParOf" srcId="{3E0A080C-293E-429B-BE3B-4A64DBE8983A}" destId="{4D77B132-4B0F-494B-8991-BB4BF9B22EF1}" srcOrd="0" destOrd="0" presId="urn:microsoft.com/office/officeart/2018/5/layout/CenteredIconLabelDescriptionList"/>
    <dgm:cxn modelId="{3D068775-39C6-4F98-B831-3BD6142D1189}" type="presParOf" srcId="{3E0A080C-293E-429B-BE3B-4A64DBE8983A}" destId="{5BEA6622-EFBE-43F7-B76E-05B1800D26E8}" srcOrd="1" destOrd="0" presId="urn:microsoft.com/office/officeart/2018/5/layout/CenteredIconLabelDescriptionList"/>
    <dgm:cxn modelId="{0FBBB4BD-5535-4176-9F37-13D4FACCA3B0}" type="presParOf" srcId="{3E0A080C-293E-429B-BE3B-4A64DBE8983A}" destId="{38EA5EA2-E1AF-4233-9679-4E494885F204}" srcOrd="2" destOrd="0" presId="urn:microsoft.com/office/officeart/2018/5/layout/CenteredIconLabelDescriptionList"/>
    <dgm:cxn modelId="{9F34993A-9B76-4066-AFFF-F5F512FC0E5F}" type="presParOf" srcId="{3E0A080C-293E-429B-BE3B-4A64DBE8983A}" destId="{AD30606F-AEBF-4A05-A212-7A168D79715C}" srcOrd="3" destOrd="0" presId="urn:microsoft.com/office/officeart/2018/5/layout/CenteredIconLabelDescriptionList"/>
    <dgm:cxn modelId="{C7071685-84A3-41AB-80CD-E5234982CC24}" type="presParOf" srcId="{3E0A080C-293E-429B-BE3B-4A64DBE8983A}" destId="{BFC89984-2968-465A-9C50-67F9663BFB47}" srcOrd="4" destOrd="0" presId="urn:microsoft.com/office/officeart/2018/5/layout/CenteredIconLabelDescriptionList"/>
    <dgm:cxn modelId="{C066F164-1D3E-4AC1-B5D9-E5ED5C7B75A8}" type="presParOf" srcId="{B33A6459-83A3-42BB-A6B9-5303EE3EB0EA}" destId="{DA47838E-0182-4209-9A84-8E146BB47790}" srcOrd="3" destOrd="0" presId="urn:microsoft.com/office/officeart/2018/5/layout/CenteredIconLabelDescriptionList"/>
    <dgm:cxn modelId="{BFE71A53-6F34-4D47-8531-70A00F88E2BA}" type="presParOf" srcId="{B33A6459-83A3-42BB-A6B9-5303EE3EB0EA}" destId="{BF59E786-D3C0-4F1F-B2D3-932EDFFC243E}" srcOrd="4" destOrd="0" presId="urn:microsoft.com/office/officeart/2018/5/layout/CenteredIconLabelDescriptionList"/>
    <dgm:cxn modelId="{BE6C2B7F-E359-4504-BF29-7E981BA0DADE}" type="presParOf" srcId="{BF59E786-D3C0-4F1F-B2D3-932EDFFC243E}" destId="{DE4C5302-3FD8-439A-B509-EDEFB9383315}" srcOrd="0" destOrd="0" presId="urn:microsoft.com/office/officeart/2018/5/layout/CenteredIconLabelDescriptionList"/>
    <dgm:cxn modelId="{2B40BA05-ED38-4330-8D17-05A06D953ADF}" type="presParOf" srcId="{BF59E786-D3C0-4F1F-B2D3-932EDFFC243E}" destId="{B2AFDFCC-DE7B-41E1-BA32-480FEE03579B}" srcOrd="1" destOrd="0" presId="urn:microsoft.com/office/officeart/2018/5/layout/CenteredIconLabelDescriptionList"/>
    <dgm:cxn modelId="{209A45E1-0A0B-4603-BDAD-0CC784FC2F72}" type="presParOf" srcId="{BF59E786-D3C0-4F1F-B2D3-932EDFFC243E}" destId="{46BD9482-AB79-4E37-B051-93C7580BA160}" srcOrd="2" destOrd="0" presId="urn:microsoft.com/office/officeart/2018/5/layout/CenteredIconLabelDescriptionList"/>
    <dgm:cxn modelId="{63BCF3FB-1282-4C73-ACCF-58CDA1315D8C}" type="presParOf" srcId="{BF59E786-D3C0-4F1F-B2D3-932EDFFC243E}" destId="{DE50D3B3-108B-4F62-B7DE-6B374FC4986B}" srcOrd="3" destOrd="0" presId="urn:microsoft.com/office/officeart/2018/5/layout/CenteredIconLabelDescriptionList"/>
    <dgm:cxn modelId="{A3F51AC7-C6D2-432C-AC20-35684563B00E}" type="presParOf" srcId="{BF59E786-D3C0-4F1F-B2D3-932EDFFC243E}" destId="{32E6E640-04EF-4BC4-A4DF-6C07F67B276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FA4B0-BC99-429D-9405-539321A199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B102E-D48D-40C7-B78C-36E557D5A0DE}">
      <dgm:prSet/>
      <dgm:spPr/>
      <dgm:t>
        <a:bodyPr/>
        <a:lstStyle/>
        <a:p>
          <a:r>
            <a:rPr lang="en-US" dirty="0"/>
            <a:t>Assessing the heterogeneity of concepts across different sectors, </a:t>
          </a:r>
        </a:p>
      </dgm:t>
    </dgm:pt>
    <dgm:pt modelId="{DEEB5C0B-9C5C-4775-80A8-89FCDA33F2EB}" type="parTrans" cxnId="{ECA348DB-604B-4076-B1F2-81D63941C64B}">
      <dgm:prSet/>
      <dgm:spPr/>
      <dgm:t>
        <a:bodyPr/>
        <a:lstStyle/>
        <a:p>
          <a:endParaRPr lang="en-US"/>
        </a:p>
      </dgm:t>
    </dgm:pt>
    <dgm:pt modelId="{E1A7867E-0118-4475-9F77-11A024977202}" type="sibTrans" cxnId="{ECA348DB-604B-4076-B1F2-81D63941C64B}">
      <dgm:prSet/>
      <dgm:spPr/>
      <dgm:t>
        <a:bodyPr/>
        <a:lstStyle/>
        <a:p>
          <a:endParaRPr lang="en-US"/>
        </a:p>
      </dgm:t>
    </dgm:pt>
    <dgm:pt modelId="{C72B5878-BA96-4B8E-8B8F-5D7720C405E8}">
      <dgm:prSet/>
      <dgm:spPr/>
      <dgm:t>
        <a:bodyPr/>
        <a:lstStyle/>
        <a:p>
          <a:r>
            <a:rPr lang="en-US"/>
            <a:t>Examining the extent to which there is a significant difference across categories in terms of the type of concepts and brand personalities.</a:t>
          </a:r>
        </a:p>
      </dgm:t>
    </dgm:pt>
    <dgm:pt modelId="{07635D39-BFD2-43AB-8675-A5F397248A9F}" type="parTrans" cxnId="{87A0725A-2896-4AEB-8489-42FC6215FA11}">
      <dgm:prSet/>
      <dgm:spPr/>
      <dgm:t>
        <a:bodyPr/>
        <a:lstStyle/>
        <a:p>
          <a:endParaRPr lang="en-US"/>
        </a:p>
      </dgm:t>
    </dgm:pt>
    <dgm:pt modelId="{59F1CF11-2B19-413C-B603-3DB2CE7F1FA6}" type="sibTrans" cxnId="{87A0725A-2896-4AEB-8489-42FC6215FA11}">
      <dgm:prSet/>
      <dgm:spPr/>
      <dgm:t>
        <a:bodyPr/>
        <a:lstStyle/>
        <a:p>
          <a:endParaRPr lang="en-US"/>
        </a:p>
      </dgm:t>
    </dgm:pt>
    <dgm:pt modelId="{92D9457F-117A-48DD-9EA4-2574FC2B7FDB}" type="pres">
      <dgm:prSet presAssocID="{B92FA4B0-BC99-429D-9405-539321A1996F}" presName="linear" presStyleCnt="0">
        <dgm:presLayoutVars>
          <dgm:animLvl val="lvl"/>
          <dgm:resizeHandles val="exact"/>
        </dgm:presLayoutVars>
      </dgm:prSet>
      <dgm:spPr/>
    </dgm:pt>
    <dgm:pt modelId="{B3B48715-A26B-4CA9-85D3-140C4FE47178}" type="pres">
      <dgm:prSet presAssocID="{460B102E-D48D-40C7-B78C-36E557D5A0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AD5B93-D326-4130-A1E3-3E1AF75B40DE}" type="pres">
      <dgm:prSet presAssocID="{E1A7867E-0118-4475-9F77-11A024977202}" presName="spacer" presStyleCnt="0"/>
      <dgm:spPr/>
    </dgm:pt>
    <dgm:pt modelId="{4BC792CA-59D6-40B4-898F-F4BEEF7A1714}" type="pres">
      <dgm:prSet presAssocID="{C72B5878-BA96-4B8E-8B8F-5D7720C405E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65B0936-AD2B-4BF7-825D-E897980E935B}" type="presOf" srcId="{460B102E-D48D-40C7-B78C-36E557D5A0DE}" destId="{B3B48715-A26B-4CA9-85D3-140C4FE47178}" srcOrd="0" destOrd="0" presId="urn:microsoft.com/office/officeart/2005/8/layout/vList2"/>
    <dgm:cxn modelId="{87A0725A-2896-4AEB-8489-42FC6215FA11}" srcId="{B92FA4B0-BC99-429D-9405-539321A1996F}" destId="{C72B5878-BA96-4B8E-8B8F-5D7720C405E8}" srcOrd="1" destOrd="0" parTransId="{07635D39-BFD2-43AB-8675-A5F397248A9F}" sibTransId="{59F1CF11-2B19-413C-B603-3DB2CE7F1FA6}"/>
    <dgm:cxn modelId="{488D48A1-E222-4EFA-8E6B-8457B7564F6B}" type="presOf" srcId="{C72B5878-BA96-4B8E-8B8F-5D7720C405E8}" destId="{4BC792CA-59D6-40B4-898F-F4BEEF7A1714}" srcOrd="0" destOrd="0" presId="urn:microsoft.com/office/officeart/2005/8/layout/vList2"/>
    <dgm:cxn modelId="{B96065CF-3315-40B8-AD25-52A426A1E51C}" type="presOf" srcId="{B92FA4B0-BC99-429D-9405-539321A1996F}" destId="{92D9457F-117A-48DD-9EA4-2574FC2B7FDB}" srcOrd="0" destOrd="0" presId="urn:microsoft.com/office/officeart/2005/8/layout/vList2"/>
    <dgm:cxn modelId="{ECA348DB-604B-4076-B1F2-81D63941C64B}" srcId="{B92FA4B0-BC99-429D-9405-539321A1996F}" destId="{460B102E-D48D-40C7-B78C-36E557D5A0DE}" srcOrd="0" destOrd="0" parTransId="{DEEB5C0B-9C5C-4775-80A8-89FCDA33F2EB}" sibTransId="{E1A7867E-0118-4475-9F77-11A024977202}"/>
    <dgm:cxn modelId="{72B1547F-F0FE-4018-A45E-D9E3E3C26330}" type="presParOf" srcId="{92D9457F-117A-48DD-9EA4-2574FC2B7FDB}" destId="{B3B48715-A26B-4CA9-85D3-140C4FE47178}" srcOrd="0" destOrd="0" presId="urn:microsoft.com/office/officeart/2005/8/layout/vList2"/>
    <dgm:cxn modelId="{E5B31FBC-1527-4C3D-AE8D-378E829C59E2}" type="presParOf" srcId="{92D9457F-117A-48DD-9EA4-2574FC2B7FDB}" destId="{06AD5B93-D326-4130-A1E3-3E1AF75B40DE}" srcOrd="1" destOrd="0" presId="urn:microsoft.com/office/officeart/2005/8/layout/vList2"/>
    <dgm:cxn modelId="{DC96B66B-B388-458B-B25C-1C16CF455D13}" type="presParOf" srcId="{92D9457F-117A-48DD-9EA4-2574FC2B7FDB}" destId="{4BC792CA-59D6-40B4-898F-F4BEEF7A17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63B35-23A5-4081-AD7A-9CF7AD8BE74B}">
      <dsp:nvSpPr>
        <dsp:cNvPr id="0" name=""/>
        <dsp:cNvSpPr/>
      </dsp:nvSpPr>
      <dsp:spPr>
        <a:xfrm>
          <a:off x="1019253" y="0"/>
          <a:ext cx="1096417" cy="929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CDA80-E947-4DE3-B24E-3D94C77DEC48}">
      <dsp:nvSpPr>
        <dsp:cNvPr id="0" name=""/>
        <dsp:cNvSpPr/>
      </dsp:nvSpPr>
      <dsp:spPr>
        <a:xfrm>
          <a:off x="10657" y="997396"/>
          <a:ext cx="3132622" cy="39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Human-like Characteristics </a:t>
          </a:r>
          <a:endParaRPr lang="en-AU" sz="1900" kern="1200" dirty="0"/>
        </a:p>
      </dsp:txBody>
      <dsp:txXfrm>
        <a:off x="10657" y="997396"/>
        <a:ext cx="3132622" cy="398345"/>
      </dsp:txXfrm>
    </dsp:sp>
    <dsp:sp modelId="{D966086D-DAF2-459F-8DA1-7F8A9C1E40A6}">
      <dsp:nvSpPr>
        <dsp:cNvPr id="0" name=""/>
        <dsp:cNvSpPr/>
      </dsp:nvSpPr>
      <dsp:spPr>
        <a:xfrm>
          <a:off x="10657" y="1427334"/>
          <a:ext cx="3132622" cy="437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Tangible Features</a:t>
          </a:r>
          <a:endParaRPr lang="en-AU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Abstract Personality/Traits</a:t>
          </a:r>
          <a:endParaRPr lang="en-AU" sz="1400" kern="1200"/>
        </a:p>
      </dsp:txBody>
      <dsp:txXfrm>
        <a:off x="10657" y="1427334"/>
        <a:ext cx="3132622" cy="437831"/>
      </dsp:txXfrm>
    </dsp:sp>
    <dsp:sp modelId="{4D77B132-4B0F-494B-8991-BB4BF9B22EF1}">
      <dsp:nvSpPr>
        <dsp:cNvPr id="0" name=""/>
        <dsp:cNvSpPr/>
      </dsp:nvSpPr>
      <dsp:spPr>
        <a:xfrm>
          <a:off x="4709591" y="142771"/>
          <a:ext cx="1096417" cy="929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A5EA2-E1AF-4233-9679-4E494885F204}">
      <dsp:nvSpPr>
        <dsp:cNvPr id="0" name=""/>
        <dsp:cNvSpPr/>
      </dsp:nvSpPr>
      <dsp:spPr>
        <a:xfrm>
          <a:off x="3691488" y="1140167"/>
          <a:ext cx="3132622" cy="39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Consumer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–</a:t>
          </a:r>
          <a:r>
            <a:rPr lang="en-US" sz="1900" kern="1200" dirty="0"/>
            <a:t>Brand Congruity</a:t>
          </a:r>
          <a:endParaRPr lang="en-AU" sz="1900" kern="1200" dirty="0"/>
        </a:p>
      </dsp:txBody>
      <dsp:txXfrm>
        <a:off x="3691488" y="1140167"/>
        <a:ext cx="3132622" cy="398345"/>
      </dsp:txXfrm>
    </dsp:sp>
    <dsp:sp modelId="{BFC89984-2968-465A-9C50-67F9663BFB47}">
      <dsp:nvSpPr>
        <dsp:cNvPr id="0" name=""/>
        <dsp:cNvSpPr/>
      </dsp:nvSpPr>
      <dsp:spPr>
        <a:xfrm>
          <a:off x="3691488" y="1570105"/>
          <a:ext cx="3132622" cy="152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Self-brand Connection</a:t>
          </a:r>
          <a:endParaRPr lang="en-AU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Brands Like Me</a:t>
          </a:r>
          <a:endParaRPr lang="en-AU" sz="1400" kern="1200" dirty="0"/>
        </a:p>
      </dsp:txBody>
      <dsp:txXfrm>
        <a:off x="3691488" y="1570105"/>
        <a:ext cx="3132622" cy="152289"/>
      </dsp:txXfrm>
    </dsp:sp>
    <dsp:sp modelId="{DE4C5302-3FD8-439A-B509-EDEFB9383315}">
      <dsp:nvSpPr>
        <dsp:cNvPr id="0" name=""/>
        <dsp:cNvSpPr/>
      </dsp:nvSpPr>
      <dsp:spPr>
        <a:xfrm>
          <a:off x="8390422" y="142771"/>
          <a:ext cx="1096417" cy="929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D9482-AB79-4E37-B051-93C7580BA160}">
      <dsp:nvSpPr>
        <dsp:cNvPr id="0" name=""/>
        <dsp:cNvSpPr/>
      </dsp:nvSpPr>
      <dsp:spPr>
        <a:xfrm>
          <a:off x="7372320" y="1140167"/>
          <a:ext cx="3132622" cy="39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Consumer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–</a:t>
          </a:r>
          <a:r>
            <a:rPr lang="en-US" sz="1900" kern="1200" dirty="0"/>
            <a:t>Brand Relationship </a:t>
          </a:r>
          <a:endParaRPr lang="en-AU" sz="1900" kern="1200" dirty="0"/>
        </a:p>
      </dsp:txBody>
      <dsp:txXfrm>
        <a:off x="7372320" y="1140167"/>
        <a:ext cx="3132622" cy="398345"/>
      </dsp:txXfrm>
    </dsp:sp>
    <dsp:sp modelId="{32E6E640-04EF-4BC4-A4DF-6C07F67B2762}">
      <dsp:nvSpPr>
        <dsp:cNvPr id="0" name=""/>
        <dsp:cNvSpPr/>
      </dsp:nvSpPr>
      <dsp:spPr>
        <a:xfrm>
          <a:off x="7372320" y="1570105"/>
          <a:ext cx="3132622" cy="152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Brand Attachment</a:t>
          </a:r>
          <a:endParaRPr lang="en-AU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Brand Aversion</a:t>
          </a:r>
          <a:endParaRPr lang="en-AU" sz="1400" kern="1200"/>
        </a:p>
      </dsp:txBody>
      <dsp:txXfrm>
        <a:off x="7372320" y="1570105"/>
        <a:ext cx="3132622" cy="152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48715-A26B-4CA9-85D3-140C4FE47178}">
      <dsp:nvSpPr>
        <dsp:cNvPr id="0" name=""/>
        <dsp:cNvSpPr/>
      </dsp:nvSpPr>
      <dsp:spPr>
        <a:xfrm>
          <a:off x="0" y="23574"/>
          <a:ext cx="6513603" cy="28716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Assessing the heterogeneity of concepts across different sectors, </a:t>
          </a:r>
        </a:p>
      </dsp:txBody>
      <dsp:txXfrm>
        <a:off x="140181" y="163755"/>
        <a:ext cx="6233241" cy="2591256"/>
      </dsp:txXfrm>
    </dsp:sp>
    <dsp:sp modelId="{4BC792CA-59D6-40B4-898F-F4BEEF7A1714}">
      <dsp:nvSpPr>
        <dsp:cNvPr id="0" name=""/>
        <dsp:cNvSpPr/>
      </dsp:nvSpPr>
      <dsp:spPr>
        <a:xfrm>
          <a:off x="0" y="2990233"/>
          <a:ext cx="6513603" cy="28716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Examining the extent to which there is a significant difference across categories in terms of the type of concepts and brand personalities.</a:t>
          </a:r>
        </a:p>
      </dsp:txBody>
      <dsp:txXfrm>
        <a:off x="140181" y="3130414"/>
        <a:ext cx="6233241" cy="259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008-2E26-42FC-AD45-1AE743499CD8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6A76F-CB48-47E4-AB64-35FEE8C6C9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56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  <a:p>
            <a:r>
              <a:rPr lang="en-US" dirty="0"/>
              <a:t>consumers imagine that the brand has come to life (Aggarwal &amp;</a:t>
            </a:r>
          </a:p>
          <a:p>
            <a:r>
              <a:rPr lang="en-US" dirty="0"/>
              <a:t>McGill, 2012; Kim &amp; Kramer, 2015) or has human personality</a:t>
            </a:r>
          </a:p>
          <a:p>
            <a:r>
              <a:rPr lang="en-US" dirty="0"/>
              <a:t>characteristics (Chandler &amp; Schwarz, 2010), they are also more</a:t>
            </a:r>
          </a:p>
          <a:p>
            <a:r>
              <a:rPr lang="en-AU" dirty="0"/>
              <a:t>prone to anthropomorphize.</a:t>
            </a:r>
          </a:p>
          <a:p>
            <a:r>
              <a:rPr lang="en-US" dirty="0"/>
              <a:t>brand's features resembling a human face or </a:t>
            </a:r>
          </a:p>
          <a:p>
            <a:r>
              <a:rPr lang="en-US" dirty="0"/>
              <a:t>by representing it as an avatar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F5346-30CA-4F7A-B1C5-2E77B6E6833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62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7FA2-42B3-49AC-8888-573D862D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1EE04-A6A8-43EA-AF84-D7348E79B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2F574-42E1-4D69-A002-ECCA3AD5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E4C82-8C12-4544-AC6B-6E0AD6A3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872BF-EB35-4AF6-BB10-BCB81A42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61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F2A-522A-40B9-8346-AF7CED67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4C56C-0757-473B-A551-4158481FE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F6800-7CFD-4A21-9883-0E74F134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D12E-1C38-4012-8E79-02613568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77B8-425A-4BB0-954D-648F89FB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18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49A1A-D6F8-4A2E-B2E8-54D0387BE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C5362-96E7-4C06-9AAD-D5EAD6F12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D1151-76E2-45CF-97DC-C9240F42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7395-62D1-4D84-8640-54BBF9D1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4BA2-C36F-4E1A-900F-600C75BF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2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904" y="181429"/>
            <a:ext cx="11696096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MAC21_190.5x254_PowerPoint_Images_Cov 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906"/>
            <a:ext cx="12192000" cy="39258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599" y="2170268"/>
            <a:ext cx="10118877" cy="639762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551213"/>
            <a:ext cx="10139036" cy="653142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/>
              <a:t>Cover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4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C640-0009-443A-AA49-6A05831F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7E20-A4B3-4C40-A023-81A6FF51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0E4D-4A80-428D-930F-65BA7FF5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D9DA-AA0D-44D6-9130-C0FC596D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D045-FAC1-4033-BCB2-1250B244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20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08EC-86A7-47BA-8D8A-C2D6D7A2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7F9D3-C340-414F-A278-D2F201D3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48B59-DAF5-462C-BFB9-763BFED8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BDAC1-E492-4268-9C40-32D34F20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D3AEC-49AD-4B13-9801-BD70848D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6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FF60-5013-4ECA-A65E-C568B11F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87F1-76A3-4391-BCE7-28E9F132F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768C2-56AB-4A69-B8EE-3B0E12282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E3DC-3CCC-4AD5-AF6A-471032E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00B19-163A-40BF-B5C1-7790BB0B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C7A4D-E7CA-4171-BD25-F07180D9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79F8-90B4-482C-841F-E0C4416E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8789-5764-43C0-A05D-2249720F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3938A-9C23-4596-BAD5-C9344E84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686D5-B150-422E-B6C1-328EAC5F1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91168-F926-4751-9672-D2699EEA6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33D23-03EA-4697-94BE-90BEFE3A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8A2EF-CAB6-445F-8514-47A5D862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8D375-5DAA-4B4E-82BE-67EF48A8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55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B604-3E86-4FA3-8E33-8F57C8A8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08E1C-306D-441B-8665-E9A403EF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6E012-5073-4684-9492-59EC89F9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676FD-BA10-4F79-AA20-55466865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0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E109A-F655-4807-8080-DD7235D3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69CCE-5BEC-49BC-B508-059A1D81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BABA4-C0CE-4270-84D5-8AEB2895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56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025F-ED98-4AB2-B344-665978F8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E8E0-1456-4644-88CF-3699EB21A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695F5-CA7D-4E6C-A2AC-E6D6AC944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49BCC-A7B1-47EA-BF85-E3B35192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93FDF-54D5-49EF-B1A3-FD4D27A9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9E2F4-13C2-42BF-94C6-3CA285FE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07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885F-35CA-42B8-821D-84EA139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58AEA-93B1-4FE7-82F7-243D40C70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AC607-6F99-425E-BC9D-28F103410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B0295-357E-42B0-AD0F-C0068473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C2AC4-CC6B-4A97-9ED1-7E9B9F8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FF3FA-8C69-4F57-A05B-94528795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543A9-F1D6-4995-AC07-FD485091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DAF2E-5D1C-476B-92AF-002A2919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975F-D602-4221-A040-54595EFA7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2EB7-A8E4-41E6-A4C2-2919384D795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CE56-DD9C-419B-8034-68B8E91A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5AF4D-4360-49E2-B79C-13C3FEF86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E479-4BE3-46C9-B7D0-B03266CD7F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22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mGFe07Ro7r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14224-0DED-431E-8504-8CB02A1BEC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678" y="2065069"/>
            <a:ext cx="10118877" cy="484032"/>
          </a:xfrm>
        </p:spPr>
        <p:txBody>
          <a:bodyPr/>
          <a:lstStyle/>
          <a:p>
            <a:r>
              <a:rPr lang="en-AU" dirty="0"/>
              <a:t>Abas </a:t>
            </a:r>
            <a:r>
              <a:rPr lang="en-AU" dirty="0" err="1"/>
              <a:t>Mirzraei</a:t>
            </a:r>
            <a:r>
              <a:rPr lang="en-AU" dirty="0"/>
              <a:t>, Cynthia M. Webster  &amp; Helen </a:t>
            </a:r>
            <a:r>
              <a:rPr lang="en-AU" dirty="0" err="1"/>
              <a:t>Siuki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CA54A4-3EE2-4D75-B15E-99712BF0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78" y="1411927"/>
            <a:ext cx="10139036" cy="653142"/>
          </a:xfrm>
        </p:spPr>
        <p:txBody>
          <a:bodyPr/>
          <a:lstStyle/>
          <a:p>
            <a:r>
              <a:rPr lang="en-US" dirty="0"/>
              <a:t>Non Profit Organizations’ Brand Personality:          The Must Have Meanings </a:t>
            </a:r>
            <a:br>
              <a:rPr lang="en-AU" dirty="0"/>
            </a:b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A48D34C-33C5-475B-B2CA-C52C641B5EDE}"/>
              </a:ext>
            </a:extLst>
          </p:cNvPr>
          <p:cNvSpPr txBox="1">
            <a:spLocks/>
          </p:cNvSpPr>
          <p:nvPr/>
        </p:nvSpPr>
        <p:spPr>
          <a:xfrm>
            <a:off x="619678" y="2580421"/>
            <a:ext cx="4631871" cy="2755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Macquarie Business School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5312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4F93-5C7A-49A0-A221-4A524152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r>
              <a:rPr lang="en-US" dirty="0"/>
              <a:t>Save The Children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54A7F4-B997-4297-9CA2-CAF4C933E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4" b="8469"/>
          <a:stretch/>
        </p:blipFill>
        <p:spPr>
          <a:xfrm>
            <a:off x="6197033" y="1009649"/>
            <a:ext cx="5490142" cy="58063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92523-0CD9-4EF3-A5A7-A87AC137A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13066" b="25170"/>
          <a:stretch/>
        </p:blipFill>
        <p:spPr>
          <a:xfrm>
            <a:off x="73176" y="1114425"/>
            <a:ext cx="6022824" cy="56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B428-B702-402C-857B-362466EA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19"/>
            <a:ext cx="10515600" cy="1325563"/>
          </a:xfrm>
        </p:spPr>
        <p:txBody>
          <a:bodyPr/>
          <a:lstStyle/>
          <a:p>
            <a:r>
              <a:rPr lang="en-US" dirty="0"/>
              <a:t>Ashoka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69D82-49E7-4DF9-9DB1-B0D9F4DC6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1075027"/>
            <a:ext cx="5548997" cy="55935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9F7D6-5555-40FB-95BF-629A5D9F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13272" b="25302"/>
          <a:stretch/>
        </p:blipFill>
        <p:spPr>
          <a:xfrm>
            <a:off x="174454" y="1075027"/>
            <a:ext cx="5921546" cy="5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E6C3-F4F8-4DDE-8E79-18E4D22F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03200"/>
            <a:ext cx="10515600" cy="1325563"/>
          </a:xfrm>
        </p:spPr>
        <p:txBody>
          <a:bodyPr/>
          <a:lstStyle/>
          <a:p>
            <a:r>
              <a:rPr lang="en-US" dirty="0" err="1"/>
              <a:t>GreenPeace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0B4B5-9A71-49A2-B263-5AF20A5A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4" b="7349"/>
          <a:stretch/>
        </p:blipFill>
        <p:spPr>
          <a:xfrm>
            <a:off x="5990222" y="1019945"/>
            <a:ext cx="5496927" cy="58154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BC480-CB7C-4D0F-8822-D6EBCB050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r="13496" b="25320"/>
          <a:stretch/>
        </p:blipFill>
        <p:spPr>
          <a:xfrm>
            <a:off x="-37095" y="1181689"/>
            <a:ext cx="6009270" cy="5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160749-3477-41DF-A09A-6A42A884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Themes Across NPO Sectors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141D32-E20F-4A27-91A3-B41966E1F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881785"/>
              </p:ext>
            </p:extLst>
          </p:nvPr>
        </p:nvGraphicFramePr>
        <p:xfrm>
          <a:off x="320040" y="2400301"/>
          <a:ext cx="11496824" cy="433387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283324">
                  <a:extLst>
                    <a:ext uri="{9D8B030D-6E8A-4147-A177-3AD203B41FA5}">
                      <a16:colId xmlns:a16="http://schemas.microsoft.com/office/drawing/2014/main" val="2851786864"/>
                    </a:ext>
                  </a:extLst>
                </a:gridCol>
                <a:gridCol w="3635557">
                  <a:extLst>
                    <a:ext uri="{9D8B030D-6E8A-4147-A177-3AD203B41FA5}">
                      <a16:colId xmlns:a16="http://schemas.microsoft.com/office/drawing/2014/main" val="2844671552"/>
                    </a:ext>
                  </a:extLst>
                </a:gridCol>
                <a:gridCol w="3450495">
                  <a:extLst>
                    <a:ext uri="{9D8B030D-6E8A-4147-A177-3AD203B41FA5}">
                      <a16:colId xmlns:a16="http://schemas.microsoft.com/office/drawing/2014/main" val="1418999574"/>
                    </a:ext>
                  </a:extLst>
                </a:gridCol>
                <a:gridCol w="3127448">
                  <a:extLst>
                    <a:ext uri="{9D8B030D-6E8A-4147-A177-3AD203B41FA5}">
                      <a16:colId xmlns:a16="http://schemas.microsoft.com/office/drawing/2014/main" val="1894737171"/>
                    </a:ext>
                  </a:extLst>
                </a:gridCol>
              </a:tblGrid>
              <a:tr h="55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Sector</a:t>
                      </a:r>
                      <a:endParaRPr lang="en-A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</a:rPr>
                        <a:t>Purpose</a:t>
                      </a:r>
                      <a:endParaRPr lang="en-AU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</a:rPr>
                        <a:t>Meaning</a:t>
                      </a:r>
                      <a:endParaRPr lang="en-AU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>
                          <a:effectLst/>
                        </a:rPr>
                        <a:t>Fight</a:t>
                      </a:r>
                      <a:endParaRPr lang="en-AU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/>
                </a:tc>
                <a:extLst>
                  <a:ext uri="{0D108BD9-81ED-4DB2-BD59-A6C34878D82A}">
                    <a16:rowId xmlns:a16="http://schemas.microsoft.com/office/drawing/2014/main" val="2981082238"/>
                  </a:ext>
                </a:extLst>
              </a:tr>
              <a:tr h="1049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Charity</a:t>
                      </a:r>
                      <a:endParaRPr lang="en-A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Action, Aid, Care, Challenge, Change, Impact, Education, Make a Difference, Emergency, Fund, Help, Inspire, Learn, Opportunity, Philanthropy, Power, Provide, Safe, Supply, Support,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Committed, Innovation, Diverse, Dream, Excited, Generous, Honor, Important, Moral, Passionate, Incredible, Rugged,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Crisis, Destroyed, Devastating, Dirty, Disasters, Health, Wildfires,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extLst>
                  <a:ext uri="{0D108BD9-81ED-4DB2-BD59-A6C34878D82A}">
                    <a16:rowId xmlns:a16="http://schemas.microsoft.com/office/drawing/2014/main" val="792769589"/>
                  </a:ext>
                </a:extLst>
              </a:tr>
              <a:tr h="838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Children</a:t>
                      </a:r>
                      <a:endParaRPr lang="en-A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Act (Urgently), Care, Change, Educate, Empower,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Give Hope, Help, Impact, Inspire, Lifesaving, Protect Provide, Support, Transform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Difference, Emotional, Importance, Innovation, Social, 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Abuse, Conflict, Crime, Crisis, Disasters, Exploitation, Harm, Refugee, Suffering,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War, 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extLst>
                  <a:ext uri="{0D108BD9-81ED-4DB2-BD59-A6C34878D82A}">
                    <a16:rowId xmlns:a16="http://schemas.microsoft.com/office/drawing/2014/main" val="1504077551"/>
                  </a:ext>
                </a:extLst>
              </a:tr>
              <a:tr h="1049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Community-lead</a:t>
                      </a:r>
                      <a:endParaRPr lang="en-A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Care, Challenge, Change, Changemakers, Collaboration, Empower, Help, Hope, Impact, Inspire, Opportunity, Provide, Support, Transform, 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Activist, Amazing, Charitable, Collective, Committed, Creative, Dedicated, Different, Exciting, Green, Honor, Innovation, Leading, Passionate, Powerful, Safe, Social, Sustainable, Together, Wise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Climate, Crisis, Homeless, Shelter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extLst>
                  <a:ext uri="{0D108BD9-81ED-4DB2-BD59-A6C34878D82A}">
                    <a16:rowId xmlns:a16="http://schemas.microsoft.com/office/drawing/2014/main" val="3665189336"/>
                  </a:ext>
                </a:extLst>
              </a:tr>
              <a:tr h="838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Nature</a:t>
                      </a:r>
                      <a:endParaRPr lang="en-A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Action, Challenge, Change, Defend, Difference, Discover, Emergency, Fight, Help, Impact, Inspire, Justice, Opportunity, Power, Protect, Provide, Stop</a:t>
                      </a:r>
                      <a:endParaRPr lang="en-A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Adventure, Clean, Committing, Environmental, Innovation, Mesmerizing, Renewable, Sustainable, Urgent</a:t>
                      </a:r>
                      <a:endParaRPr lang="en-A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Climate, Deforestation, Deforestation, Extinction, Habitat, Habitat, Octopus, Plastic, Pollution, Shark, Species, Turtles, Whale, Wildlife</a:t>
                      </a:r>
                      <a:endParaRPr lang="en-A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822" marR="101116" marT="67411" marB="67411" anchor="ctr"/>
                </a:tc>
                <a:extLst>
                  <a:ext uri="{0D108BD9-81ED-4DB2-BD59-A6C34878D82A}">
                    <a16:rowId xmlns:a16="http://schemas.microsoft.com/office/drawing/2014/main" val="6332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6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BC20-DCE9-4E8C-9734-5C379A38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AU" dirty="0"/>
              <a:t>Main Dimensions of NPO Purpose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7F1C4A-BBD2-41B3-ABBB-47D9A88D5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02781"/>
              </p:ext>
            </p:extLst>
          </p:nvPr>
        </p:nvGraphicFramePr>
        <p:xfrm>
          <a:off x="1000874" y="2305051"/>
          <a:ext cx="10190252" cy="413385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096309">
                  <a:extLst>
                    <a:ext uri="{9D8B030D-6E8A-4147-A177-3AD203B41FA5}">
                      <a16:colId xmlns:a16="http://schemas.microsoft.com/office/drawing/2014/main" val="311756357"/>
                    </a:ext>
                  </a:extLst>
                </a:gridCol>
                <a:gridCol w="2056839">
                  <a:extLst>
                    <a:ext uri="{9D8B030D-6E8A-4147-A177-3AD203B41FA5}">
                      <a16:colId xmlns:a16="http://schemas.microsoft.com/office/drawing/2014/main" val="1596490964"/>
                    </a:ext>
                  </a:extLst>
                </a:gridCol>
                <a:gridCol w="2056839">
                  <a:extLst>
                    <a:ext uri="{9D8B030D-6E8A-4147-A177-3AD203B41FA5}">
                      <a16:colId xmlns:a16="http://schemas.microsoft.com/office/drawing/2014/main" val="4270140746"/>
                    </a:ext>
                  </a:extLst>
                </a:gridCol>
                <a:gridCol w="2056839">
                  <a:extLst>
                    <a:ext uri="{9D8B030D-6E8A-4147-A177-3AD203B41FA5}">
                      <a16:colId xmlns:a16="http://schemas.microsoft.com/office/drawing/2014/main" val="901476360"/>
                    </a:ext>
                  </a:extLst>
                </a:gridCol>
                <a:gridCol w="1923426">
                  <a:extLst>
                    <a:ext uri="{9D8B030D-6E8A-4147-A177-3AD203B41FA5}">
                      <a16:colId xmlns:a16="http://schemas.microsoft.com/office/drawing/2014/main" val="823554264"/>
                    </a:ext>
                  </a:extLst>
                </a:gridCol>
              </a:tblGrid>
              <a:tr h="95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cap="all" spc="150">
                          <a:solidFill>
                            <a:schemeClr val="lt1"/>
                          </a:solidFill>
                          <a:effectLst/>
                        </a:rPr>
                        <a:t>COMMUNITY</a:t>
                      </a:r>
                      <a:endParaRPr lang="en-AU" sz="20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cap="all" spc="150">
                          <a:solidFill>
                            <a:schemeClr val="lt1"/>
                          </a:solidFill>
                          <a:effectLst/>
                        </a:rPr>
                        <a:t>CHANGE</a:t>
                      </a:r>
                      <a:endParaRPr lang="en-AU" sz="20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cap="all" spc="150">
                          <a:solidFill>
                            <a:schemeClr val="lt1"/>
                          </a:solidFill>
                          <a:effectLst/>
                        </a:rPr>
                        <a:t>SUPPORT</a:t>
                      </a:r>
                      <a:endParaRPr lang="en-AU" sz="20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cap="all" spc="150">
                          <a:solidFill>
                            <a:schemeClr val="lt1"/>
                          </a:solidFill>
                          <a:effectLst/>
                        </a:rPr>
                        <a:t>EMPOWER</a:t>
                      </a:r>
                      <a:endParaRPr lang="en-AU" sz="20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cap="all" spc="150" dirty="0">
                          <a:solidFill>
                            <a:schemeClr val="lt1"/>
                          </a:solidFill>
                          <a:effectLst/>
                        </a:rPr>
                        <a:t>FIGHT</a:t>
                      </a:r>
                      <a:endParaRPr lang="en-AU" sz="20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10656"/>
                  </a:ext>
                </a:extLst>
              </a:tr>
              <a:tr h="317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b="0" cap="none" spc="0" dirty="0">
                          <a:solidFill>
                            <a:schemeClr val="tx1"/>
                          </a:solidFill>
                          <a:effectLst/>
                        </a:rPr>
                        <a:t>Community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b="0" cap="none" spc="0" dirty="0">
                          <a:solidFill>
                            <a:schemeClr val="tx1"/>
                          </a:solidFill>
                          <a:effectLst/>
                        </a:rPr>
                        <a:t>Collaboration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b="0" cap="none" spc="0" dirty="0">
                          <a:solidFill>
                            <a:schemeClr val="tx1"/>
                          </a:solidFill>
                          <a:effectLst/>
                        </a:rPr>
                        <a:t>Together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7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Change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Make a Difference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Lafe Saving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Impact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Give Hope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Transform</a:t>
                      </a:r>
                      <a:endParaRPr lang="en-AU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Support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Aid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Care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Provide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Supply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Fund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Help</a:t>
                      </a:r>
                      <a:endParaRPr lang="en-AU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Empower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Opportunity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Hope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Challenge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Educate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Fight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Stop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Protect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Act</a:t>
                      </a:r>
                      <a:endParaRPr lang="en-AU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36" marR="171536" marT="171536" marB="171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75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53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65AAD-C12C-4C8A-94A8-19D2D78F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Next Steps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BDD0DC-D979-408D-BA51-92175C297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867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5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46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FC5EC-E5E5-415A-A27C-0A93727B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Non-profit Organizations (NPOs)</a:t>
            </a:r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1034" name="Picture 10" descr="Image result for save the children">
            <a:extLst>
              <a:ext uri="{FF2B5EF4-FFF2-40B4-BE49-F238E27FC236}">
                <a16:creationId xmlns:a16="http://schemas.microsoft.com/office/drawing/2014/main" id="{DBB1630F-C2DB-4551-991D-0DDACE35C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2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DBA5-3D2D-4DB0-99F9-58C822D9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351" y="657225"/>
            <a:ext cx="3914393" cy="573505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1.57 million organizations in US social sector </a:t>
            </a:r>
            <a:r>
              <a:rPr lang="en-US" sz="1600" dirty="0">
                <a:solidFill>
                  <a:srgbClr val="FFFFFF"/>
                </a:solidFill>
              </a:rPr>
              <a:t>(National Center for Charitable Statistics, 2016)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charities, cooperatives, and other voluntary associations are formed to further cultural, educational, religious, professional, or public service objectives.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NPOs compete for limited resources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NPOs need to differentiate themselves by developing strategies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to capture community attention and engagement to increase donations, volunteering and advocacy </a:t>
            </a:r>
            <a:r>
              <a:rPr lang="en-US" sz="1300" dirty="0">
                <a:solidFill>
                  <a:srgbClr val="FFFFFF"/>
                </a:solidFill>
              </a:rPr>
              <a:t>(McKinley-Floyd &amp; Shrestha, 2008)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19D4AE-E25F-42BB-B901-B1EF53AE51D9}"/>
              </a:ext>
            </a:extLst>
          </p:cNvPr>
          <p:cNvCxnSpPr/>
          <p:nvPr/>
        </p:nvCxnSpPr>
        <p:spPr>
          <a:xfrm>
            <a:off x="8448675" y="302895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9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C5EC-E5E5-415A-A27C-0A93727B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6059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Brand Personality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DBA5-3D2D-4DB0-99F9-58C822D9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8443"/>
            <a:ext cx="5988141" cy="3375920"/>
          </a:xfrm>
        </p:spPr>
        <p:txBody>
          <a:bodyPr anchor="t">
            <a:normAutofit/>
          </a:bodyPr>
          <a:lstStyle/>
          <a:p>
            <a:r>
              <a:rPr lang="en-US" dirty="0"/>
              <a:t>plays important role in influencing consumer brand trust</a:t>
            </a:r>
            <a:r>
              <a:rPr lang="en-US" sz="1800" dirty="0"/>
              <a:t> (Fournier, 1998), </a:t>
            </a:r>
            <a:r>
              <a:rPr lang="en-US" dirty="0"/>
              <a:t>affect and loyalty</a:t>
            </a:r>
            <a:r>
              <a:rPr lang="en-US" sz="1800" dirty="0"/>
              <a:t> (Sung and Kim, 2010).</a:t>
            </a:r>
          </a:p>
          <a:p>
            <a:r>
              <a:rPr lang="en-US" dirty="0"/>
              <a:t>involves assigning human personality traits and characteristics to a </a:t>
            </a:r>
            <a:r>
              <a:rPr lang="en-US" dirty="0" err="1"/>
              <a:t>brandto</a:t>
            </a:r>
            <a:r>
              <a:rPr lang="en-US" dirty="0"/>
              <a:t> influence consumer behavior </a:t>
            </a:r>
            <a:r>
              <a:rPr lang="en-US" sz="1800" dirty="0"/>
              <a:t>(Aaker, 1998)</a:t>
            </a:r>
            <a:endParaRPr lang="en-US" dirty="0"/>
          </a:p>
          <a:p>
            <a:endParaRPr lang="en-US" sz="1800" dirty="0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072802C-683D-4CA8-AF44-8CDADBE3A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r="20203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EF536EC-5860-405C-A847-1F4593C11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438918"/>
              </p:ext>
            </p:extLst>
          </p:nvPr>
        </p:nvGraphicFramePr>
        <p:xfrm>
          <a:off x="266700" y="4676775"/>
          <a:ext cx="10515600" cy="186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3244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54E0-4062-486B-839C-5AFDA525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/>
              <a:t>Human-like Characteristics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A640-0E24-4A96-AD8D-DE9D4C20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Consistent with the notion of agent knowledge, consumers are more likely to perceive a brand as having human-like features when the brand is depicted in a way that activates a “human” schema, creating some degree of perceived similarity to humans.</a:t>
            </a:r>
            <a:endParaRPr lang="en-AU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81BF100-092B-4741-9B2D-4BC6FDADD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78" y="321734"/>
            <a:ext cx="1821976" cy="27398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http://photos.prnewswire.com/prnvar/20111004/CL80174">
            <a:hlinkClick r:id="rId4"/>
            <a:extLst>
              <a:ext uri="{FF2B5EF4-FFF2-40B4-BE49-F238E27FC236}">
                <a16:creationId xmlns:a16="http://schemas.microsoft.com/office/drawing/2014/main" id="{40B57E9A-821D-4F8E-9B23-05462F2E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7229" y="321734"/>
            <a:ext cx="2075409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mazon alexa">
            <a:extLst>
              <a:ext uri="{FF2B5EF4-FFF2-40B4-BE49-F238E27FC236}">
                <a16:creationId xmlns:a16="http://schemas.microsoft.com/office/drawing/2014/main" id="{453F6125-D2E0-44AA-B7C7-F72674CC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079" y="3796452"/>
            <a:ext cx="3999841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1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8DC4-F1B5-44ED-A0DC-2DA51FFB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NPO Brand Personality Measurement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5CE69F-26CA-47C9-8950-0500223ED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063611"/>
              </p:ext>
            </p:extLst>
          </p:nvPr>
        </p:nvGraphicFramePr>
        <p:xfrm>
          <a:off x="5347562" y="470924"/>
          <a:ext cx="6207081" cy="612691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484791">
                  <a:extLst>
                    <a:ext uri="{9D8B030D-6E8A-4147-A177-3AD203B41FA5}">
                      <a16:colId xmlns:a16="http://schemas.microsoft.com/office/drawing/2014/main" val="734395294"/>
                    </a:ext>
                  </a:extLst>
                </a:gridCol>
                <a:gridCol w="3722290">
                  <a:extLst>
                    <a:ext uri="{9D8B030D-6E8A-4147-A177-3AD203B41FA5}">
                      <a16:colId xmlns:a16="http://schemas.microsoft.com/office/drawing/2014/main" val="3576385545"/>
                    </a:ext>
                  </a:extLst>
                </a:gridCol>
              </a:tblGrid>
              <a:tr h="239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Authors</a:t>
                      </a:r>
                      <a:endParaRPr lang="en-AU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Scale</a:t>
                      </a:r>
                      <a:endParaRPr lang="en-AU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51618"/>
                  </a:ext>
                </a:extLst>
              </a:tr>
              <a:tr h="1521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Bennett and Gabriel (2003)</a:t>
                      </a:r>
                      <a:endParaRPr lang="en-AU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Compassion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Reputation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Dynamism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Popularity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Political Orientation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Idealism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Focus on beneficiaries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83688"/>
                  </a:ext>
                </a:extLst>
              </a:tr>
              <a:tr h="808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Venable et al (2005)</a:t>
                      </a:r>
                      <a:endParaRPr lang="en-AU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Integrity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Ruggedness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Sophistication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Nurturance</a:t>
                      </a:r>
                      <a:endParaRPr lang="en-A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129389"/>
                  </a:ext>
                </a:extLst>
              </a:tr>
              <a:tr h="1343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Sargeant et al (2008)</a:t>
                      </a:r>
                      <a:endParaRPr lang="en-AU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Benevolence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Progression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Conservatism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Emotional Engagement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Tradition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Service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Voice</a:t>
                      </a:r>
                      <a:endParaRPr lang="en-A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22019"/>
                  </a:ext>
                </a:extLst>
              </a:tr>
              <a:tr h="808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Michel and Rieunier (2012)</a:t>
                      </a:r>
                      <a:endParaRPr lang="en-AU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Usefulness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Efficiency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Affect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Dynamism</a:t>
                      </a:r>
                      <a:endParaRPr lang="en-A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64816"/>
                  </a:ext>
                </a:extLst>
              </a:tr>
              <a:tr h="1164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solidFill>
                            <a:srgbClr val="FFFFFF"/>
                          </a:solidFill>
                          <a:effectLst/>
                        </a:rPr>
                        <a:t>Michaelidou et al (2015)</a:t>
                      </a:r>
                      <a:endParaRPr lang="en-AU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Usefulness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Efficiency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Affect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Dynamism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Reliability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Ethicality</a:t>
                      </a:r>
                      <a:endParaRPr lang="en-A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34263" marT="34263" marB="3426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4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40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E687B-EB39-4663-975A-D7867E0B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1015934"/>
            <a:ext cx="4459379" cy="4795408"/>
          </a:xfrm>
        </p:spPr>
        <p:txBody>
          <a:bodyPr>
            <a:normAutofit/>
          </a:bodyPr>
          <a:lstStyle/>
          <a:p>
            <a:br>
              <a:rPr lang="en-US" sz="4200" b="1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RESEARCH METHOD &amp; PRELIM RESULTS</a:t>
            </a:r>
            <a:br>
              <a:rPr lang="en-US" sz="42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NPO Brands across  4 Sectors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AU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1D803A-EF6C-4AB6-AE37-DB0A7C0D7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790725"/>
              </p:ext>
            </p:extLst>
          </p:nvPr>
        </p:nvGraphicFramePr>
        <p:xfrm>
          <a:off x="5267718" y="470924"/>
          <a:ext cx="6366768" cy="588542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81867">
                  <a:extLst>
                    <a:ext uri="{9D8B030D-6E8A-4147-A177-3AD203B41FA5}">
                      <a16:colId xmlns:a16="http://schemas.microsoft.com/office/drawing/2014/main" val="2704654338"/>
                    </a:ext>
                  </a:extLst>
                </a:gridCol>
                <a:gridCol w="3184901">
                  <a:extLst>
                    <a:ext uri="{9D8B030D-6E8A-4147-A177-3AD203B41FA5}">
                      <a16:colId xmlns:a16="http://schemas.microsoft.com/office/drawing/2014/main" val="1228442286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Sector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/>
                </a:tc>
                <a:extLst>
                  <a:ext uri="{0D108BD9-81ED-4DB2-BD59-A6C34878D82A}">
                    <a16:rowId xmlns:a16="http://schemas.microsoft.com/office/drawing/2014/main" val="3435072342"/>
                  </a:ext>
                </a:extLst>
              </a:tr>
              <a:tr h="1303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Charity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Acumen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Charity: Water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Direct Relief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United Way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/>
                </a:tc>
                <a:extLst>
                  <a:ext uri="{0D108BD9-81ED-4DB2-BD59-A6C34878D82A}">
                    <a16:rowId xmlns:a16="http://schemas.microsoft.com/office/drawing/2014/main" val="340560895"/>
                  </a:ext>
                </a:extLst>
              </a:tr>
              <a:tr h="1303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Children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Barnardos</a:t>
                      </a:r>
                      <a:endParaRPr lang="en-AU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Pencils of Promise</a:t>
                      </a:r>
                      <a:endParaRPr lang="en-AU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Room to Read</a:t>
                      </a:r>
                      <a:endParaRPr lang="en-AU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Save the Children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/>
                </a:tc>
                <a:extLst>
                  <a:ext uri="{0D108BD9-81ED-4DB2-BD59-A6C34878D82A}">
                    <a16:rowId xmlns:a16="http://schemas.microsoft.com/office/drawing/2014/main" val="1513231827"/>
                  </a:ext>
                </a:extLst>
              </a:tr>
              <a:tr h="1303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Community-led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Ashoka</a:t>
                      </a:r>
                      <a:endParaRPr lang="en-AU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Do Something</a:t>
                      </a:r>
                      <a:endParaRPr lang="en-AU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Global Giving</a:t>
                      </a:r>
                      <a:endParaRPr lang="en-AU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>
                          <a:effectLst/>
                        </a:rPr>
                        <a:t>Kiva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/>
                </a:tc>
                <a:extLst>
                  <a:ext uri="{0D108BD9-81ED-4DB2-BD59-A6C34878D82A}">
                    <a16:rowId xmlns:a16="http://schemas.microsoft.com/office/drawing/2014/main" val="1442430629"/>
                  </a:ext>
                </a:extLst>
              </a:tr>
              <a:tr h="1618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Nature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Green Peace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Nature Conservancy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Ocean Conservancy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 err="1">
                          <a:effectLst/>
                        </a:rPr>
                        <a:t>Oceana</a:t>
                      </a:r>
                      <a:endParaRPr lang="en-A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900" dirty="0">
                          <a:effectLst/>
                        </a:rPr>
                        <a:t>Sierra Club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388" marR="110388" marT="0" marB="0"/>
                </a:tc>
                <a:extLst>
                  <a:ext uri="{0D108BD9-81ED-4DB2-BD59-A6C34878D82A}">
                    <a16:rowId xmlns:a16="http://schemas.microsoft.com/office/drawing/2014/main" val="178873628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6F3996-413F-4D89-BCBC-672AE18A7D33}"/>
              </a:ext>
            </a:extLst>
          </p:cNvPr>
          <p:cNvSpPr/>
          <p:nvPr/>
        </p:nvSpPr>
        <p:spPr>
          <a:xfrm>
            <a:off x="4465782" y="6392012"/>
            <a:ext cx="772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Content analysis based on 250 posts on NPOs Facebook page (using Leximancer)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74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D66A-C1D7-4213-BE0D-0776CC89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88" y="170769"/>
            <a:ext cx="10515600" cy="1325563"/>
          </a:xfrm>
        </p:spPr>
        <p:txBody>
          <a:bodyPr/>
          <a:lstStyle/>
          <a:p>
            <a:r>
              <a:rPr lang="en-US" dirty="0"/>
              <a:t>Charity Water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44A3E-DBB2-4902-BD07-66016BFAD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r="14700" b="25134"/>
          <a:stretch/>
        </p:blipFill>
        <p:spPr>
          <a:xfrm>
            <a:off x="396987" y="1108167"/>
            <a:ext cx="5603763" cy="54436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C4E52-3226-4671-802E-F42391E9F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3" y="713584"/>
            <a:ext cx="5886448" cy="58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22AC-49B5-4155-BD55-DDDBF0DB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3200"/>
            <a:ext cx="10515600" cy="1325563"/>
          </a:xfrm>
        </p:spPr>
        <p:txBody>
          <a:bodyPr/>
          <a:lstStyle/>
          <a:p>
            <a:r>
              <a:rPr lang="en-US" dirty="0"/>
              <a:t>Direct Relief 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58CC2-7D6D-4575-94C4-1A748AA0F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13590" b="25467"/>
          <a:stretch/>
        </p:blipFill>
        <p:spPr>
          <a:xfrm>
            <a:off x="53085" y="1297664"/>
            <a:ext cx="5790729" cy="5348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073DB-2C11-4470-BC8F-CA971FF50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865981"/>
            <a:ext cx="5519040" cy="55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40CC-1568-47D5-AC19-8C903814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269875"/>
            <a:ext cx="10515600" cy="1325563"/>
          </a:xfrm>
        </p:spPr>
        <p:txBody>
          <a:bodyPr/>
          <a:lstStyle/>
          <a:p>
            <a:r>
              <a:rPr lang="en-US" dirty="0"/>
              <a:t>United Way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19360-D6C4-4014-B49C-DF82C5965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3484"/>
            <a:ext cx="5657850" cy="5657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01F74-70FA-4E03-9CFA-4F089EF14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r="14029" b="25029"/>
          <a:stretch/>
        </p:blipFill>
        <p:spPr>
          <a:xfrm>
            <a:off x="141572" y="1202964"/>
            <a:ext cx="5544854" cy="52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2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1587</TotalTime>
  <Words>784</Words>
  <Application>Microsoft Office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Office Theme</vt:lpstr>
      <vt:lpstr>Non Profit Organizations’ Brand Personality:          The Must Have Meanings  </vt:lpstr>
      <vt:lpstr>Non-profit Organizations (NPOs)</vt:lpstr>
      <vt:lpstr>Brand Personality</vt:lpstr>
      <vt:lpstr>Human-like Characteristics</vt:lpstr>
      <vt:lpstr>Main NPO Brand Personality Measurement</vt:lpstr>
      <vt:lpstr> RESEARCH METHOD &amp; PRELIM RESULTS   NPO Brands across  4 Sectors  </vt:lpstr>
      <vt:lpstr>Charity Water</vt:lpstr>
      <vt:lpstr>Direct Relief </vt:lpstr>
      <vt:lpstr>United Way</vt:lpstr>
      <vt:lpstr>Save The Children</vt:lpstr>
      <vt:lpstr>Ashoka</vt:lpstr>
      <vt:lpstr>GreenPeace</vt:lpstr>
      <vt:lpstr>Key Themes Across NPO Sectors </vt:lpstr>
      <vt:lpstr>Main Dimensions of NPO Purpose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Abas Mirzaei</dc:creator>
  <cp:lastModifiedBy>Cynthia Webster</cp:lastModifiedBy>
  <cp:revision>14</cp:revision>
  <dcterms:created xsi:type="dcterms:W3CDTF">2019-05-10T07:47:25Z</dcterms:created>
  <dcterms:modified xsi:type="dcterms:W3CDTF">2019-05-11T10:50:55Z</dcterms:modified>
</cp:coreProperties>
</file>