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sldIdLst>
    <p:sldId id="322" r:id="rId2"/>
    <p:sldId id="351" r:id="rId3"/>
    <p:sldId id="352" r:id="rId4"/>
    <p:sldId id="330" r:id="rId5"/>
    <p:sldId id="350" r:id="rId6"/>
    <p:sldId id="276" r:id="rId7"/>
    <p:sldId id="347" r:id="rId8"/>
    <p:sldId id="343" r:id="rId9"/>
    <p:sldId id="279" r:id="rId10"/>
    <p:sldId id="280" r:id="rId11"/>
    <p:sldId id="281" r:id="rId12"/>
    <p:sldId id="284" r:id="rId13"/>
    <p:sldId id="346" r:id="rId14"/>
    <p:sldId id="286" r:id="rId15"/>
    <p:sldId id="287" r:id="rId16"/>
    <p:sldId id="288" r:id="rId17"/>
    <p:sldId id="289" r:id="rId18"/>
    <p:sldId id="290" r:id="rId19"/>
    <p:sldId id="291" r:id="rId20"/>
    <p:sldId id="334" r:id="rId21"/>
    <p:sldId id="321" r:id="rId22"/>
    <p:sldId id="320" r:id="rId23"/>
    <p:sldId id="296" r:id="rId24"/>
    <p:sldId id="297" r:id="rId25"/>
    <p:sldId id="344" r:id="rId26"/>
    <p:sldId id="335" r:id="rId27"/>
    <p:sldId id="336" r:id="rId28"/>
    <p:sldId id="337" r:id="rId29"/>
    <p:sldId id="338" r:id="rId30"/>
    <p:sldId id="353" r:id="rId31"/>
    <p:sldId id="354" r:id="rId32"/>
    <p:sldId id="340" r:id="rId33"/>
    <p:sldId id="263" r:id="rId34"/>
    <p:sldId id="262" r:id="rId35"/>
    <p:sldId id="264" r:id="rId36"/>
    <p:sldId id="266" r:id="rId37"/>
    <p:sldId id="267" r:id="rId38"/>
    <p:sldId id="269" r:id="rId39"/>
    <p:sldId id="270" r:id="rId40"/>
    <p:sldId id="271" r:id="rId41"/>
    <p:sldId id="272" r:id="rId42"/>
    <p:sldId id="301" r:id="rId43"/>
    <p:sldId id="323" r:id="rId44"/>
    <p:sldId id="345" r:id="rId45"/>
    <p:sldId id="341" r:id="rId46"/>
    <p:sldId id="308" r:id="rId47"/>
    <p:sldId id="349" r:id="rId48"/>
    <p:sldId id="348" r:id="rId49"/>
    <p:sldId id="307" r:id="rId5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81BD"/>
    <a:srgbClr val="810000"/>
    <a:srgbClr val="CD9900"/>
    <a:srgbClr val="A426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09"/>
  </p:normalViewPr>
  <p:slideViewPr>
    <p:cSldViewPr snapToGrid="0" snapToObjects="1" showGuides="1">
      <p:cViewPr>
        <p:scale>
          <a:sx n="97" d="100"/>
          <a:sy n="97" d="100"/>
        </p:scale>
        <p:origin x="1448" y="52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BC6245-CF1F-EF4D-A544-B940DE0F61BD}" type="datetimeFigureOut">
              <a:rPr lang="en-US" smtClean="0"/>
              <a:t>5/21/19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FDA32E-3D45-E241-BC34-0FA9B940B947}" type="slidenum">
              <a:rPr lang="en-US" smtClean="0"/>
              <a:t>‹#›</a:t>
            </a:fld>
            <a:endParaRPr lang="en-US"/>
          </a:p>
        </p:txBody>
      </p:sp>
    </p:spTree>
    <p:extLst>
      <p:ext uri="{BB962C8B-B14F-4D97-AF65-F5344CB8AC3E}">
        <p14:creationId xmlns:p14="http://schemas.microsoft.com/office/powerpoint/2010/main" val="3630823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DA32E-3D45-E241-BC34-0FA9B940B947}" type="slidenum">
              <a:rPr lang="en-US" smtClean="0"/>
              <a:t>42</a:t>
            </a:fld>
            <a:endParaRPr lang="en-US"/>
          </a:p>
        </p:txBody>
      </p:sp>
    </p:spTree>
    <p:extLst>
      <p:ext uri="{BB962C8B-B14F-4D97-AF65-F5344CB8AC3E}">
        <p14:creationId xmlns:p14="http://schemas.microsoft.com/office/powerpoint/2010/main" val="2964902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9F42B2-6897-2140-BFB3-69CB2108118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5D494-93FF-C640-A03C-6FAF51F374C9}" type="slidenum">
              <a:rPr lang="en-US" smtClean="0"/>
              <a:t>‹#›</a:t>
            </a:fld>
            <a:endParaRPr lang="en-US"/>
          </a:p>
        </p:txBody>
      </p:sp>
    </p:spTree>
    <p:extLst>
      <p:ext uri="{BB962C8B-B14F-4D97-AF65-F5344CB8AC3E}">
        <p14:creationId xmlns:p14="http://schemas.microsoft.com/office/powerpoint/2010/main" val="2036591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9F42B2-6897-2140-BFB3-69CB2108118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5D494-93FF-C640-A03C-6FAF51F374C9}" type="slidenum">
              <a:rPr lang="en-US" smtClean="0"/>
              <a:t>‹#›</a:t>
            </a:fld>
            <a:endParaRPr lang="en-US"/>
          </a:p>
        </p:txBody>
      </p:sp>
    </p:spTree>
    <p:extLst>
      <p:ext uri="{BB962C8B-B14F-4D97-AF65-F5344CB8AC3E}">
        <p14:creationId xmlns:p14="http://schemas.microsoft.com/office/powerpoint/2010/main" val="785600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9F42B2-6897-2140-BFB3-69CB2108118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5D494-93FF-C640-A03C-6FAF51F374C9}" type="slidenum">
              <a:rPr lang="en-US" smtClean="0"/>
              <a:t>‹#›</a:t>
            </a:fld>
            <a:endParaRPr lang="en-US"/>
          </a:p>
        </p:txBody>
      </p:sp>
    </p:spTree>
    <p:extLst>
      <p:ext uri="{BB962C8B-B14F-4D97-AF65-F5344CB8AC3E}">
        <p14:creationId xmlns:p14="http://schemas.microsoft.com/office/powerpoint/2010/main" val="850813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9F42B2-6897-2140-BFB3-69CB2108118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5D494-93FF-C640-A03C-6FAF51F374C9}" type="slidenum">
              <a:rPr lang="en-US" smtClean="0"/>
              <a:t>‹#›</a:t>
            </a:fld>
            <a:endParaRPr lang="en-US"/>
          </a:p>
        </p:txBody>
      </p:sp>
    </p:spTree>
    <p:extLst>
      <p:ext uri="{BB962C8B-B14F-4D97-AF65-F5344CB8AC3E}">
        <p14:creationId xmlns:p14="http://schemas.microsoft.com/office/powerpoint/2010/main" val="243406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9F42B2-6897-2140-BFB3-69CB2108118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5D494-93FF-C640-A03C-6FAF51F374C9}" type="slidenum">
              <a:rPr lang="en-US" smtClean="0"/>
              <a:t>‹#›</a:t>
            </a:fld>
            <a:endParaRPr lang="en-US"/>
          </a:p>
        </p:txBody>
      </p:sp>
    </p:spTree>
    <p:extLst>
      <p:ext uri="{BB962C8B-B14F-4D97-AF65-F5344CB8AC3E}">
        <p14:creationId xmlns:p14="http://schemas.microsoft.com/office/powerpoint/2010/main" val="212922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9F42B2-6897-2140-BFB3-69CB21081183}" type="datetimeFigureOut">
              <a:rPr lang="en-US" smtClean="0"/>
              <a:t>5/21/19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5D494-93FF-C640-A03C-6FAF51F374C9}" type="slidenum">
              <a:rPr lang="en-US" smtClean="0"/>
              <a:t>‹#›</a:t>
            </a:fld>
            <a:endParaRPr lang="en-US"/>
          </a:p>
        </p:txBody>
      </p:sp>
    </p:spTree>
    <p:extLst>
      <p:ext uri="{BB962C8B-B14F-4D97-AF65-F5344CB8AC3E}">
        <p14:creationId xmlns:p14="http://schemas.microsoft.com/office/powerpoint/2010/main" val="195433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9F42B2-6897-2140-BFB3-69CB21081183}" type="datetimeFigureOut">
              <a:rPr lang="en-US" smtClean="0"/>
              <a:t>5/21/19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A5D494-93FF-C640-A03C-6FAF51F374C9}" type="slidenum">
              <a:rPr lang="en-US" smtClean="0"/>
              <a:t>‹#›</a:t>
            </a:fld>
            <a:endParaRPr lang="en-US"/>
          </a:p>
        </p:txBody>
      </p:sp>
    </p:spTree>
    <p:extLst>
      <p:ext uri="{BB962C8B-B14F-4D97-AF65-F5344CB8AC3E}">
        <p14:creationId xmlns:p14="http://schemas.microsoft.com/office/powerpoint/2010/main" val="1156338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9F42B2-6897-2140-BFB3-69CB21081183}" type="datetimeFigureOut">
              <a:rPr lang="en-US" smtClean="0"/>
              <a:t>5/21/19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A5D494-93FF-C640-A03C-6FAF51F374C9}" type="slidenum">
              <a:rPr lang="en-US" smtClean="0"/>
              <a:t>‹#›</a:t>
            </a:fld>
            <a:endParaRPr lang="en-US"/>
          </a:p>
        </p:txBody>
      </p:sp>
    </p:spTree>
    <p:extLst>
      <p:ext uri="{BB962C8B-B14F-4D97-AF65-F5344CB8AC3E}">
        <p14:creationId xmlns:p14="http://schemas.microsoft.com/office/powerpoint/2010/main" val="1999446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9F42B2-6897-2140-BFB3-69CB21081183}" type="datetimeFigureOut">
              <a:rPr lang="en-US" smtClean="0"/>
              <a:t>5/21/19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A5D494-93FF-C640-A03C-6FAF51F374C9}" type="slidenum">
              <a:rPr lang="en-US" smtClean="0"/>
              <a:t>‹#›</a:t>
            </a:fld>
            <a:endParaRPr lang="en-US"/>
          </a:p>
        </p:txBody>
      </p:sp>
    </p:spTree>
    <p:extLst>
      <p:ext uri="{BB962C8B-B14F-4D97-AF65-F5344CB8AC3E}">
        <p14:creationId xmlns:p14="http://schemas.microsoft.com/office/powerpoint/2010/main" val="866158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9F42B2-6897-2140-BFB3-69CB21081183}" type="datetimeFigureOut">
              <a:rPr lang="en-US" smtClean="0"/>
              <a:t>5/21/19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5D494-93FF-C640-A03C-6FAF51F374C9}" type="slidenum">
              <a:rPr lang="en-US" smtClean="0"/>
              <a:t>‹#›</a:t>
            </a:fld>
            <a:endParaRPr lang="en-US"/>
          </a:p>
        </p:txBody>
      </p:sp>
    </p:spTree>
    <p:extLst>
      <p:ext uri="{BB962C8B-B14F-4D97-AF65-F5344CB8AC3E}">
        <p14:creationId xmlns:p14="http://schemas.microsoft.com/office/powerpoint/2010/main" val="1878455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9F42B2-6897-2140-BFB3-69CB21081183}" type="datetimeFigureOut">
              <a:rPr lang="en-US" smtClean="0"/>
              <a:t>5/21/19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5D494-93FF-C640-A03C-6FAF51F374C9}" type="slidenum">
              <a:rPr lang="en-US" smtClean="0"/>
              <a:t>‹#›</a:t>
            </a:fld>
            <a:endParaRPr lang="en-US"/>
          </a:p>
        </p:txBody>
      </p:sp>
    </p:spTree>
    <p:extLst>
      <p:ext uri="{BB962C8B-B14F-4D97-AF65-F5344CB8AC3E}">
        <p14:creationId xmlns:p14="http://schemas.microsoft.com/office/powerpoint/2010/main" val="10522587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lackBarTemplate_Gold.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7001" y="0"/>
            <a:ext cx="8875059" cy="5143500"/>
          </a:xfrm>
          <a:prstGeom prst="rect">
            <a:avLst/>
          </a:prstGeom>
          <a:solidFill>
            <a:srgbClr val="CD9900"/>
          </a:solidFill>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9F42B2-6897-2140-BFB3-69CB21081183}" type="datetimeFigureOut">
              <a:rPr lang="en-US" smtClean="0"/>
              <a:t>5/21/19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EA5D494-93FF-C640-A03C-6FAF51F374C9}" type="slidenum">
              <a:rPr lang="en-US" smtClean="0"/>
              <a:t>‹#›</a:t>
            </a:fld>
            <a:endParaRPr lang="en-US"/>
          </a:p>
        </p:txBody>
      </p:sp>
    </p:spTree>
    <p:extLst>
      <p:ext uri="{BB962C8B-B14F-4D97-AF65-F5344CB8AC3E}">
        <p14:creationId xmlns:p14="http://schemas.microsoft.com/office/powerpoint/2010/main" val="1007101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google.com/url?sa=i&amp;rct=j&amp;q=&amp;esrc=s&amp;source=images&amp;cd=&amp;ved=2ahUKEwjK-7GL747iAhUSSN8KHWdFDKkQjRx6BAgBEAU&amp;url=https://blog.surveyjunkie.com/poll-whats-best-movie-unrequited-love/&amp;psig=AOvVaw2N0yjdLtQjOSfx4_mKAxv4&amp;ust=1557505706208296" TargetMode="Externa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google.com/url?sa=i&amp;rct=j&amp;q=&amp;esrc=s&amp;source=images&amp;cd=&amp;ved=2ahUKEwjK-7GL747iAhUSSN8KHWdFDKkQjRx6BAgBEAU&amp;url=https://blog.surveyjunkie.com/poll-whats-best-movie-unrequited-love/&amp;psig=AOvVaw2N0yjdLtQjOSfx4_mKAxv4&amp;ust=1557505706208296" TargetMode="Externa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2.png"/><Relationship Id="rId1" Type="http://schemas.microsoft.com/office/2007/relationships/media" Target="../media/media1.mp4"/><Relationship Id="rId2" Type="http://schemas.openxmlformats.org/officeDocument/2006/relationships/video" Target="../media/media1.mp4"/></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Excel_Worksheet1.xlsx"/><Relationship Id="rId5"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0000FF"/>
                </a:solidFill>
                <a:latin typeface="Eurostile"/>
                <a:cs typeface="Eurostile"/>
              </a:rPr>
              <a:t>The Moral Relationships of Brands</a:t>
            </a:r>
          </a:p>
        </p:txBody>
      </p:sp>
      <p:sp>
        <p:nvSpPr>
          <p:cNvPr id="3" name="Subtitle 2"/>
          <p:cNvSpPr>
            <a:spLocks noGrp="1"/>
          </p:cNvSpPr>
          <p:nvPr>
            <p:ph type="subTitle" idx="1"/>
          </p:nvPr>
        </p:nvSpPr>
        <p:spPr/>
        <p:txBody>
          <a:bodyPr>
            <a:normAutofit fontScale="85000" lnSpcReduction="20000"/>
          </a:bodyPr>
          <a:lstStyle/>
          <a:p>
            <a:r>
              <a:rPr lang="en-US" dirty="0">
                <a:solidFill>
                  <a:srgbClr val="0000FF"/>
                </a:solidFill>
                <a:latin typeface="Eurostile"/>
                <a:cs typeface="Eurostile"/>
              </a:rPr>
              <a:t>Max Blackston</a:t>
            </a:r>
          </a:p>
          <a:p>
            <a:endParaRPr lang="en-US" dirty="0">
              <a:solidFill>
                <a:srgbClr val="0000FF"/>
              </a:solidFill>
              <a:latin typeface="Eurostile"/>
              <a:cs typeface="Eurostile"/>
            </a:endParaRPr>
          </a:p>
          <a:p>
            <a:r>
              <a:rPr lang="en-US" sz="1800" dirty="0">
                <a:solidFill>
                  <a:srgbClr val="0000FF"/>
                </a:solidFill>
                <a:latin typeface="Eurostile"/>
                <a:cs typeface="Eurostile"/>
              </a:rPr>
              <a:t>6th International Consumer Brand Relationship Conference</a:t>
            </a:r>
          </a:p>
          <a:p>
            <a:r>
              <a:rPr lang="en-US" sz="1800" dirty="0">
                <a:solidFill>
                  <a:srgbClr val="0000FF"/>
                </a:solidFill>
                <a:latin typeface="Eurostile"/>
                <a:cs typeface="Eurostile"/>
              </a:rPr>
              <a:t>Cancun, May 2019</a:t>
            </a:r>
          </a:p>
        </p:txBody>
      </p:sp>
    </p:spTree>
    <p:extLst>
      <p:ext uri="{BB962C8B-B14F-4D97-AF65-F5344CB8AC3E}">
        <p14:creationId xmlns:p14="http://schemas.microsoft.com/office/powerpoint/2010/main" val="10437878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9A1EAF46-2412-CE40-B948-42052C775237}"/>
              </a:ext>
            </a:extLst>
          </p:cNvPr>
          <p:cNvSpPr/>
          <p:nvPr/>
        </p:nvSpPr>
        <p:spPr>
          <a:xfrm>
            <a:off x="0" y="0"/>
            <a:ext cx="9144000"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descr="Image result for unrequited love movies">
            <a:hlinkClick r:id="rId2"/>
            <a:extLst>
              <a:ext uri="{FF2B5EF4-FFF2-40B4-BE49-F238E27FC236}">
                <a16:creationId xmlns="" xmlns:a16="http://schemas.microsoft.com/office/drawing/2014/main" id="{FF36304D-32DF-A449-A053-CBD9E50E0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232" y="501455"/>
            <a:ext cx="5475535" cy="414059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itle 4">
            <a:extLst>
              <a:ext uri="{FF2B5EF4-FFF2-40B4-BE49-F238E27FC236}">
                <a16:creationId xmlns="" xmlns:a16="http://schemas.microsoft.com/office/drawing/2014/main" id="{393E250A-753D-2447-8097-8C1255AF9F69}"/>
              </a:ext>
            </a:extLst>
          </p:cNvPr>
          <p:cNvSpPr txBox="1">
            <a:spLocks/>
          </p:cNvSpPr>
          <p:nvPr/>
        </p:nvSpPr>
        <p:spPr>
          <a:xfrm>
            <a:off x="2479832" y="2995926"/>
            <a:ext cx="4184333" cy="37731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n w="24500" cmpd="dbl">
                  <a:noFill/>
                  <a:prstDash val="solid"/>
                  <a:miter lim="800000"/>
                </a:ln>
                <a:solidFill>
                  <a:schemeClr val="bg1"/>
                </a:solidFill>
                <a:effectLst>
                  <a:outerShdw blurRad="50800" dist="38100" dir="2700000" algn="tl" rotWithShape="0">
                    <a:prstClr val="black">
                      <a:alpha val="40000"/>
                    </a:prstClr>
                  </a:outerShdw>
                </a:effectLst>
                <a:latin typeface="Eurostile" panose="020B0504020202050204" pitchFamily="34" charset="77"/>
              </a:rPr>
              <a:t>Unrequited Love</a:t>
            </a:r>
          </a:p>
        </p:txBody>
      </p:sp>
    </p:spTree>
    <p:extLst>
      <p:ext uri="{BB962C8B-B14F-4D97-AF65-F5344CB8AC3E}">
        <p14:creationId xmlns:p14="http://schemas.microsoft.com/office/powerpoint/2010/main" val="2938710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unrequited love movies">
            <a:hlinkClick r:id="rId2"/>
            <a:extLst>
              <a:ext uri="{FF2B5EF4-FFF2-40B4-BE49-F238E27FC236}">
                <a16:creationId xmlns="" xmlns:a16="http://schemas.microsoft.com/office/drawing/2014/main" id="{99DAB9DE-1E73-A143-B7BD-E55C2052E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518" y="1586692"/>
            <a:ext cx="3478907" cy="263074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981553" y="737405"/>
            <a:ext cx="7650795" cy="523220"/>
          </a:xfrm>
          <a:prstGeom prst="rect">
            <a:avLst/>
          </a:prstGeom>
          <a:noFill/>
        </p:spPr>
        <p:txBody>
          <a:bodyPr wrap="square" rtlCol="0">
            <a:spAutoFit/>
          </a:bodyPr>
          <a:lstStyle/>
          <a:p>
            <a:r>
              <a:rPr lang="en-US" sz="2800" dirty="0">
                <a:latin typeface="Eurostile"/>
                <a:cs typeface="Eurostile"/>
              </a:rPr>
              <a:t>Brand Love (You love the brand) is </a:t>
            </a:r>
            <a:r>
              <a:rPr lang="en-US" sz="2800" b="1" dirty="0">
                <a:latin typeface="Eurostile"/>
                <a:cs typeface="Eurostile"/>
              </a:rPr>
              <a:t>Not</a:t>
            </a:r>
            <a:r>
              <a:rPr lang="en-US" sz="2800" dirty="0">
                <a:latin typeface="Eurostile"/>
                <a:cs typeface="Eurostile"/>
              </a:rPr>
              <a:t> Enough</a:t>
            </a:r>
          </a:p>
        </p:txBody>
      </p:sp>
      <p:sp>
        <p:nvSpPr>
          <p:cNvPr id="6" name="Rectangle 5"/>
          <p:cNvSpPr/>
          <p:nvPr/>
        </p:nvSpPr>
        <p:spPr>
          <a:xfrm>
            <a:off x="4806951" y="4526319"/>
            <a:ext cx="4016961" cy="1989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2333804" y="3202442"/>
            <a:ext cx="4184333" cy="377317"/>
          </a:xfrm>
          <a:effectLst>
            <a:outerShdw blurRad="50800" dist="38100" dir="2700000" algn="tl" rotWithShape="0">
              <a:prstClr val="black">
                <a:alpha val="40000"/>
              </a:prstClr>
            </a:outerShdw>
          </a:effectLst>
        </p:spPr>
        <p:txBody>
          <a:bodyPr>
            <a:noAutofit/>
          </a:bodyPr>
          <a:lstStyle/>
          <a:p>
            <a:r>
              <a:rPr lang="en-US" sz="3600" b="1" dirty="0">
                <a:ln w="24500" cmpd="dbl">
                  <a:noFill/>
                  <a:prstDash val="solid"/>
                  <a:miter lim="800000"/>
                </a:ln>
                <a:solidFill>
                  <a:schemeClr val="bg1"/>
                </a:solidFill>
                <a:latin typeface="Eurostile" panose="020B0504020202050204" pitchFamily="34" charset="77"/>
              </a:rPr>
              <a:t>Unrequited Love</a:t>
            </a:r>
          </a:p>
        </p:txBody>
      </p:sp>
    </p:spTree>
    <p:extLst>
      <p:ext uri="{BB962C8B-B14F-4D97-AF65-F5344CB8AC3E}">
        <p14:creationId xmlns:p14="http://schemas.microsoft.com/office/powerpoint/2010/main" val="453756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366" y="206737"/>
            <a:ext cx="8604959" cy="44522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BLINE_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3615" y="265885"/>
            <a:ext cx="2938405" cy="4423932"/>
          </a:xfrm>
          <a:prstGeom prst="rect">
            <a:avLst/>
          </a:prstGeom>
        </p:spPr>
      </p:pic>
    </p:spTree>
    <p:extLst>
      <p:ext uri="{BB962C8B-B14F-4D97-AF65-F5344CB8AC3E}">
        <p14:creationId xmlns:p14="http://schemas.microsoft.com/office/powerpoint/2010/main" val="994552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81553" y="737405"/>
            <a:ext cx="7650795" cy="523220"/>
          </a:xfrm>
          <a:prstGeom prst="rect">
            <a:avLst/>
          </a:prstGeom>
          <a:noFill/>
        </p:spPr>
        <p:txBody>
          <a:bodyPr wrap="square" rtlCol="0">
            <a:spAutoFit/>
          </a:bodyPr>
          <a:lstStyle/>
          <a:p>
            <a:r>
              <a:rPr lang="en-US" sz="2800" dirty="0">
                <a:latin typeface="Eurostile"/>
                <a:cs typeface="Eurostile"/>
              </a:rPr>
              <a:t>Brand Love (You love the brand) is </a:t>
            </a:r>
            <a:r>
              <a:rPr lang="en-US" sz="2800" b="1" dirty="0">
                <a:latin typeface="Eurostile"/>
                <a:cs typeface="Eurostile"/>
              </a:rPr>
              <a:t>Not</a:t>
            </a:r>
            <a:r>
              <a:rPr lang="en-US" sz="2800" dirty="0">
                <a:latin typeface="Eurostile"/>
                <a:cs typeface="Eurostile"/>
              </a:rPr>
              <a:t> Enough</a:t>
            </a:r>
          </a:p>
        </p:txBody>
      </p:sp>
      <p:sp>
        <p:nvSpPr>
          <p:cNvPr id="6" name="Rectangle 5"/>
          <p:cNvSpPr/>
          <p:nvPr/>
        </p:nvSpPr>
        <p:spPr>
          <a:xfrm>
            <a:off x="4806951" y="4526319"/>
            <a:ext cx="4016961" cy="1989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7711721a69340a611193975362545585.jpg">
            <a:extLst>
              <a:ext uri="{FF2B5EF4-FFF2-40B4-BE49-F238E27FC236}">
                <a16:creationId xmlns="" xmlns:a16="http://schemas.microsoft.com/office/drawing/2014/main" id="{0E257652-F032-B74A-AF44-8355BBFE17A1}"/>
              </a:ext>
            </a:extLst>
          </p:cNvPr>
          <p:cNvPicPr>
            <a:picLocks noChangeAspect="1"/>
          </p:cNvPicPr>
          <p:nvPr/>
        </p:nvPicPr>
        <p:blipFill rotWithShape="1">
          <a:blip r:embed="rId2">
            <a:extLst>
              <a:ext uri="{28A0092B-C50C-407E-A947-70E740481C1C}">
                <a14:useLocalDpi xmlns:a14="http://schemas.microsoft.com/office/drawing/2010/main" val="0"/>
              </a:ext>
            </a:extLst>
          </a:blip>
          <a:srcRect b="7980"/>
          <a:stretch/>
        </p:blipFill>
        <p:spPr>
          <a:xfrm>
            <a:off x="2983402" y="1459236"/>
            <a:ext cx="2942386" cy="2225028"/>
          </a:xfrm>
          <a:prstGeom prst="rect">
            <a:avLst/>
          </a:prstGeom>
        </p:spPr>
      </p:pic>
      <p:sp>
        <p:nvSpPr>
          <p:cNvPr id="12" name="TextBox 11">
            <a:extLst>
              <a:ext uri="{FF2B5EF4-FFF2-40B4-BE49-F238E27FC236}">
                <a16:creationId xmlns="" xmlns:a16="http://schemas.microsoft.com/office/drawing/2014/main" id="{78214C87-AC86-334F-8B96-0809BB37879F}"/>
              </a:ext>
            </a:extLst>
          </p:cNvPr>
          <p:cNvSpPr txBox="1"/>
          <p:nvPr/>
        </p:nvSpPr>
        <p:spPr>
          <a:xfrm>
            <a:off x="1076556" y="3827881"/>
            <a:ext cx="6428173" cy="523220"/>
          </a:xfrm>
          <a:prstGeom prst="rect">
            <a:avLst/>
          </a:prstGeom>
          <a:noFill/>
        </p:spPr>
        <p:txBody>
          <a:bodyPr wrap="square" rtlCol="0">
            <a:spAutoFit/>
          </a:bodyPr>
          <a:lstStyle>
            <a:defPPr>
              <a:defRPr lang="en-US"/>
            </a:defPPr>
            <a:lvl1pPr>
              <a:defRPr sz="2800">
                <a:latin typeface="Eurostile"/>
                <a:cs typeface="Eurostile"/>
              </a:defRPr>
            </a:lvl1pPr>
          </a:lstStyle>
          <a:p>
            <a:pPr algn="ctr"/>
            <a:r>
              <a:rPr lang="en-US" dirty="0"/>
              <a:t>The Brand must Love </a:t>
            </a:r>
            <a:r>
              <a:rPr lang="en-US" b="1" dirty="0"/>
              <a:t>You </a:t>
            </a:r>
            <a:r>
              <a:rPr lang="en-US" dirty="0"/>
              <a:t>Too</a:t>
            </a:r>
          </a:p>
        </p:txBody>
      </p:sp>
    </p:spTree>
    <p:extLst>
      <p:ext uri="{BB962C8B-B14F-4D97-AF65-F5344CB8AC3E}">
        <p14:creationId xmlns:p14="http://schemas.microsoft.com/office/powerpoint/2010/main" val="29730769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9106"/>
            <a:ext cx="8229600" cy="857250"/>
          </a:xfrm>
        </p:spPr>
        <p:txBody>
          <a:bodyPr anchor="t" anchorCtr="0"/>
          <a:lstStyle/>
          <a:p>
            <a:r>
              <a:rPr lang="en-US" dirty="0">
                <a:latin typeface="Eurostile"/>
                <a:cs typeface="Eurostile"/>
              </a:rPr>
              <a:t>The Brand Must Love You Too</a:t>
            </a:r>
          </a:p>
        </p:txBody>
      </p:sp>
      <p:sp>
        <p:nvSpPr>
          <p:cNvPr id="4" name="Content Placeholder 3"/>
          <p:cNvSpPr>
            <a:spLocks noGrp="1"/>
          </p:cNvSpPr>
          <p:nvPr>
            <p:ph idx="1"/>
          </p:nvPr>
        </p:nvSpPr>
        <p:spPr>
          <a:xfrm>
            <a:off x="457200" y="1037926"/>
            <a:ext cx="8229600" cy="3394472"/>
          </a:xfrm>
        </p:spPr>
        <p:txBody>
          <a:bodyPr>
            <a:noAutofit/>
          </a:bodyPr>
          <a:lstStyle/>
          <a:p>
            <a:r>
              <a:rPr lang="en-US" sz="2000" dirty="0">
                <a:latin typeface="Eurostile"/>
                <a:cs typeface="Eurostile"/>
              </a:rPr>
              <a:t>Brands can and do show their love for the consumer</a:t>
            </a:r>
          </a:p>
          <a:p>
            <a:r>
              <a:rPr lang="en-US" sz="2000" dirty="0">
                <a:latin typeface="Eurostile"/>
                <a:cs typeface="Eurostile"/>
              </a:rPr>
              <a:t>They need to have the right “attitude”</a:t>
            </a:r>
          </a:p>
          <a:p>
            <a:r>
              <a:rPr lang="en-US" sz="2000" dirty="0">
                <a:latin typeface="Eurostile"/>
                <a:cs typeface="Eurostile"/>
              </a:rPr>
              <a:t>Brands’ attitudes convey an Emotional Response (“I love you too”) to the consumer, </a:t>
            </a:r>
            <a:r>
              <a:rPr lang="en-US" sz="2000" dirty="0" err="1">
                <a:latin typeface="Eurostile"/>
                <a:cs typeface="Eurostile"/>
              </a:rPr>
              <a:t>e.g</a:t>
            </a:r>
            <a:r>
              <a:rPr lang="en-US" sz="2000" dirty="0">
                <a:latin typeface="Eurostile"/>
                <a:cs typeface="Eurostile"/>
              </a:rPr>
              <a:t>:</a:t>
            </a:r>
          </a:p>
          <a:p>
            <a:pPr marL="635000" lvl="3" indent="-282575"/>
            <a:r>
              <a:rPr lang="en-US" sz="1800" dirty="0">
                <a:latin typeface="Eurostile"/>
              </a:rPr>
              <a:t>Brings back good memories</a:t>
            </a:r>
          </a:p>
          <a:p>
            <a:pPr marL="635000" lvl="3" indent="-282575"/>
            <a:r>
              <a:rPr lang="en-US" sz="1800" dirty="0">
                <a:latin typeface="Eurostile"/>
              </a:rPr>
              <a:t>Provides a little treat for me</a:t>
            </a:r>
          </a:p>
          <a:p>
            <a:pPr marL="635000" lvl="3" indent="-282575"/>
            <a:r>
              <a:rPr lang="en-US" sz="1800" dirty="0">
                <a:latin typeface="Eurostile"/>
              </a:rPr>
              <a:t>Cares about me</a:t>
            </a:r>
          </a:p>
          <a:p>
            <a:pPr marL="635000" lvl="3" indent="-282575"/>
            <a:r>
              <a:rPr lang="en-US" sz="1800" dirty="0">
                <a:latin typeface="Eurostile"/>
              </a:rPr>
              <a:t>Has my interests at heart</a:t>
            </a:r>
          </a:p>
          <a:p>
            <a:pPr marL="635000" lvl="3" indent="-282575"/>
            <a:r>
              <a:rPr lang="en-US" sz="1800" dirty="0">
                <a:latin typeface="Eurostile"/>
              </a:rPr>
              <a:t>Helps me to express myself</a:t>
            </a:r>
          </a:p>
          <a:p>
            <a:pPr marL="635000" lvl="3" indent="-282575"/>
            <a:r>
              <a:rPr lang="en-US" sz="1800" dirty="0">
                <a:latin typeface="Eurostile"/>
              </a:rPr>
              <a:t>Makes me feel good about myself</a:t>
            </a:r>
          </a:p>
          <a:p>
            <a:endParaRPr lang="en-US" dirty="0"/>
          </a:p>
          <a:p>
            <a:pPr lvl="1"/>
            <a:endParaRPr lang="en-US" sz="2000" dirty="0">
              <a:latin typeface="Eurostile"/>
              <a:cs typeface="Eurostile"/>
            </a:endParaRPr>
          </a:p>
          <a:p>
            <a:pPr lvl="1"/>
            <a:endParaRPr lang="en-US" sz="2000" dirty="0">
              <a:latin typeface="Eurostile"/>
              <a:cs typeface="Eurostile"/>
            </a:endParaRPr>
          </a:p>
        </p:txBody>
      </p:sp>
    </p:spTree>
    <p:extLst>
      <p:ext uri="{BB962C8B-B14F-4D97-AF65-F5344CB8AC3E}">
        <p14:creationId xmlns:p14="http://schemas.microsoft.com/office/powerpoint/2010/main" val="5470127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5BDBBC6B-DE78-E341-AB3A-3CB66DE0E5B6}"/>
              </a:ext>
            </a:extLst>
          </p:cNvPr>
          <p:cNvSpPr/>
          <p:nvPr/>
        </p:nvSpPr>
        <p:spPr>
          <a:xfrm>
            <a:off x="0" y="233506"/>
            <a:ext cx="9144000" cy="44429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figure 1.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9768" y="279998"/>
            <a:ext cx="6364463" cy="4334256"/>
          </a:xfrm>
          <a:prstGeom prst="rect">
            <a:avLst/>
          </a:prstGeom>
        </p:spPr>
      </p:pic>
    </p:spTree>
    <p:extLst>
      <p:ext uri="{BB962C8B-B14F-4D97-AF65-F5344CB8AC3E}">
        <p14:creationId xmlns:p14="http://schemas.microsoft.com/office/powerpoint/2010/main" val="1779400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4DAB2D6-0D51-B741-8290-03B9161D6A31}"/>
              </a:ext>
            </a:extLst>
          </p:cNvPr>
          <p:cNvSpPr/>
          <p:nvPr/>
        </p:nvSpPr>
        <p:spPr>
          <a:xfrm>
            <a:off x="0" y="233506"/>
            <a:ext cx="9144000" cy="44429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figure 1.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661" y="261258"/>
            <a:ext cx="6362677" cy="4333040"/>
          </a:xfrm>
          <a:prstGeom prst="rect">
            <a:avLst/>
          </a:prstGeom>
        </p:spPr>
      </p:pic>
    </p:spTree>
    <p:extLst>
      <p:ext uri="{BB962C8B-B14F-4D97-AF65-F5344CB8AC3E}">
        <p14:creationId xmlns:p14="http://schemas.microsoft.com/office/powerpoint/2010/main" val="1641017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E22FD03F-0749-8D4D-ADC6-5FB2A3E4E557}"/>
              </a:ext>
            </a:extLst>
          </p:cNvPr>
          <p:cNvSpPr/>
          <p:nvPr/>
        </p:nvSpPr>
        <p:spPr>
          <a:xfrm>
            <a:off x="0" y="233506"/>
            <a:ext cx="9144000" cy="44429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figure 1.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496" y="249382"/>
            <a:ext cx="5779008" cy="4334256"/>
          </a:xfrm>
          <a:prstGeom prst="rect">
            <a:avLst/>
          </a:prstGeom>
        </p:spPr>
      </p:pic>
    </p:spTree>
    <p:extLst>
      <p:ext uri="{BB962C8B-B14F-4D97-AF65-F5344CB8AC3E}">
        <p14:creationId xmlns:p14="http://schemas.microsoft.com/office/powerpoint/2010/main" val="19306236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0911" y="2231587"/>
            <a:ext cx="8098791" cy="789808"/>
            <a:chOff x="580910" y="2975449"/>
            <a:chExt cx="8098791" cy="1053077"/>
          </a:xfrm>
        </p:grpSpPr>
        <p:sp>
          <p:nvSpPr>
            <p:cNvPr id="2" name="TextBox 1"/>
            <p:cNvSpPr txBox="1"/>
            <p:nvPr/>
          </p:nvSpPr>
          <p:spPr>
            <a:xfrm>
              <a:off x="580910" y="3002605"/>
              <a:ext cx="8098791" cy="1025921"/>
            </a:xfrm>
            <a:prstGeom prst="rect">
              <a:avLst/>
            </a:prstGeom>
            <a:noFill/>
          </p:spPr>
          <p:txBody>
            <a:bodyPr wrap="none" rtlCol="0">
              <a:spAutoFit/>
            </a:bodyPr>
            <a:lstStyle/>
            <a:p>
              <a:r>
                <a:rPr lang="en-US" sz="4400" i="1" dirty="0">
                  <a:latin typeface="Eurostile"/>
                  <a:cs typeface="Eurostile"/>
                </a:rPr>
                <a:t>Brand’s Attitude </a:t>
              </a:r>
              <a:r>
                <a:rPr lang="en-US" sz="4400" dirty="0">
                  <a:latin typeface="Eurostile"/>
                  <a:cs typeface="Eurostile"/>
                </a:rPr>
                <a:t>= Brand Attitude</a:t>
              </a:r>
            </a:p>
          </p:txBody>
        </p:sp>
        <p:sp>
          <p:nvSpPr>
            <p:cNvPr id="3" name="TextBox 2"/>
            <p:cNvSpPr txBox="1"/>
            <p:nvPr/>
          </p:nvSpPr>
          <p:spPr>
            <a:xfrm>
              <a:off x="4549195" y="2975449"/>
              <a:ext cx="402674" cy="1025921"/>
            </a:xfrm>
            <a:prstGeom prst="rect">
              <a:avLst/>
            </a:prstGeom>
            <a:noFill/>
          </p:spPr>
          <p:txBody>
            <a:bodyPr wrap="none" rtlCol="0">
              <a:spAutoFit/>
            </a:bodyPr>
            <a:lstStyle/>
            <a:p>
              <a:r>
                <a:rPr lang="en-US" sz="4400" dirty="0"/>
                <a:t>/</a:t>
              </a:r>
            </a:p>
          </p:txBody>
        </p:sp>
      </p:grpSp>
    </p:spTree>
    <p:extLst>
      <p:ext uri="{BB962C8B-B14F-4D97-AF65-F5344CB8AC3E}">
        <p14:creationId xmlns:p14="http://schemas.microsoft.com/office/powerpoint/2010/main" val="18317098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0911" y="2231587"/>
            <a:ext cx="8098791" cy="789808"/>
            <a:chOff x="580910" y="2975449"/>
            <a:chExt cx="8098791" cy="1053077"/>
          </a:xfrm>
        </p:grpSpPr>
        <p:sp>
          <p:nvSpPr>
            <p:cNvPr id="2" name="TextBox 1"/>
            <p:cNvSpPr txBox="1"/>
            <p:nvPr/>
          </p:nvSpPr>
          <p:spPr>
            <a:xfrm>
              <a:off x="580910" y="3002605"/>
              <a:ext cx="8098791" cy="1025921"/>
            </a:xfrm>
            <a:prstGeom prst="rect">
              <a:avLst/>
            </a:prstGeom>
            <a:noFill/>
          </p:spPr>
          <p:txBody>
            <a:bodyPr wrap="none" rtlCol="0">
              <a:spAutoFit/>
            </a:bodyPr>
            <a:lstStyle/>
            <a:p>
              <a:r>
                <a:rPr lang="en-US" sz="4400" i="1" dirty="0">
                  <a:latin typeface="Eurostile"/>
                  <a:cs typeface="Eurostile"/>
                </a:rPr>
                <a:t>Brand’s Attitude </a:t>
              </a:r>
              <a:r>
                <a:rPr lang="en-US" sz="4400" dirty="0">
                  <a:latin typeface="Eurostile"/>
                  <a:cs typeface="Eurostile"/>
                </a:rPr>
                <a:t>= Brand Attitude</a:t>
              </a:r>
            </a:p>
          </p:txBody>
        </p:sp>
        <p:sp>
          <p:nvSpPr>
            <p:cNvPr id="3" name="TextBox 2"/>
            <p:cNvSpPr txBox="1"/>
            <p:nvPr/>
          </p:nvSpPr>
          <p:spPr>
            <a:xfrm>
              <a:off x="4549195" y="2975449"/>
              <a:ext cx="402674" cy="1025921"/>
            </a:xfrm>
            <a:prstGeom prst="rect">
              <a:avLst/>
            </a:prstGeom>
            <a:noFill/>
          </p:spPr>
          <p:txBody>
            <a:bodyPr wrap="none" rtlCol="0">
              <a:spAutoFit/>
            </a:bodyPr>
            <a:lstStyle/>
            <a:p>
              <a:r>
                <a:rPr lang="en-US" sz="4400" dirty="0"/>
                <a:t>/</a:t>
              </a:r>
            </a:p>
          </p:txBody>
        </p:sp>
      </p:grpSp>
      <p:sp>
        <p:nvSpPr>
          <p:cNvPr id="5" name="Oval 4"/>
          <p:cNvSpPr/>
          <p:nvPr/>
        </p:nvSpPr>
        <p:spPr>
          <a:xfrm>
            <a:off x="2156164" y="2412073"/>
            <a:ext cx="167373" cy="195726"/>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3771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09999" y="479893"/>
            <a:ext cx="2831223" cy="830997"/>
          </a:xfrm>
          <a:prstGeom prst="rect">
            <a:avLst/>
          </a:prstGeom>
          <a:noFill/>
        </p:spPr>
        <p:txBody>
          <a:bodyPr wrap="none" rtlCol="0">
            <a:spAutoFit/>
          </a:bodyPr>
          <a:lstStyle/>
          <a:p>
            <a:pPr algn="ctr"/>
            <a:r>
              <a:rPr lang="en-US" sz="2400" dirty="0">
                <a:latin typeface="Eurostile"/>
              </a:rPr>
              <a:t>Consumer Brand </a:t>
            </a:r>
          </a:p>
          <a:p>
            <a:pPr algn="ctr"/>
            <a:r>
              <a:rPr lang="en-US" sz="2400" dirty="0">
                <a:latin typeface="Eurostile"/>
              </a:rPr>
              <a:t>Relationships Theory</a:t>
            </a:r>
          </a:p>
        </p:txBody>
      </p:sp>
      <p:sp>
        <p:nvSpPr>
          <p:cNvPr id="4" name="TextBox 3"/>
          <p:cNvSpPr txBox="1"/>
          <p:nvPr/>
        </p:nvSpPr>
        <p:spPr>
          <a:xfrm>
            <a:off x="642432" y="479893"/>
            <a:ext cx="2572038" cy="830997"/>
          </a:xfrm>
          <a:prstGeom prst="rect">
            <a:avLst/>
          </a:prstGeom>
          <a:noFill/>
        </p:spPr>
        <p:txBody>
          <a:bodyPr wrap="none" rtlCol="0">
            <a:spAutoFit/>
          </a:bodyPr>
          <a:lstStyle/>
          <a:p>
            <a:pPr algn="ctr"/>
            <a:r>
              <a:rPr lang="en-US" sz="2400" dirty="0">
                <a:latin typeface="Eurostile"/>
                <a:cs typeface="Eurostile"/>
              </a:rPr>
              <a:t>Moral Foundations </a:t>
            </a:r>
          </a:p>
          <a:p>
            <a:pPr algn="ctr"/>
            <a:r>
              <a:rPr lang="en-US" sz="2400" dirty="0">
                <a:latin typeface="Eurostile"/>
                <a:cs typeface="Eurostile"/>
              </a:rPr>
              <a:t>Theory</a:t>
            </a:r>
          </a:p>
        </p:txBody>
      </p:sp>
      <p:sp>
        <p:nvSpPr>
          <p:cNvPr id="14" name="TextBox 13"/>
          <p:cNvSpPr txBox="1"/>
          <p:nvPr/>
        </p:nvSpPr>
        <p:spPr>
          <a:xfrm>
            <a:off x="2559493" y="3948029"/>
            <a:ext cx="4033075" cy="461665"/>
          </a:xfrm>
          <a:prstGeom prst="rect">
            <a:avLst/>
          </a:prstGeom>
          <a:gradFill flip="none" rotWithShape="1">
            <a:gsLst>
              <a:gs pos="0">
                <a:schemeClr val="tx2">
                  <a:lumMod val="60000"/>
                  <a:lumOff val="40000"/>
                </a:schemeClr>
              </a:gs>
              <a:gs pos="100000">
                <a:srgbClr val="FFFFFF"/>
              </a:gs>
            </a:gsLst>
            <a:lin ang="0" scaled="1"/>
            <a:tileRect/>
          </a:gradFill>
        </p:spPr>
        <p:txBody>
          <a:bodyPr wrap="none" rtlCol="0">
            <a:spAutoFit/>
          </a:bodyPr>
          <a:lstStyle/>
          <a:p>
            <a:r>
              <a:rPr lang="en-US" sz="2400" b="1" i="1" dirty="0">
                <a:latin typeface="Eurostile"/>
                <a:cs typeface="Eurostile"/>
              </a:rPr>
              <a:t>Brands’ Moral Relationships</a:t>
            </a:r>
          </a:p>
        </p:txBody>
      </p:sp>
      <p:cxnSp>
        <p:nvCxnSpPr>
          <p:cNvPr id="10" name="Straight Arrow Connector 9">
            <a:extLst>
              <a:ext uri="{FF2B5EF4-FFF2-40B4-BE49-F238E27FC236}">
                <a16:creationId xmlns="" xmlns:a16="http://schemas.microsoft.com/office/drawing/2014/main" id="{24BBB612-D259-424A-9D8C-0AAD3AF8A2D6}"/>
              </a:ext>
            </a:extLst>
          </p:cNvPr>
          <p:cNvCxnSpPr>
            <a:cxnSpLocks/>
          </p:cNvCxnSpPr>
          <p:nvPr/>
        </p:nvCxnSpPr>
        <p:spPr>
          <a:xfrm>
            <a:off x="2049037" y="1482049"/>
            <a:ext cx="1903803" cy="2279374"/>
          </a:xfrm>
          <a:prstGeom prst="straightConnector1">
            <a:avLst/>
          </a:prstGeom>
          <a:ln w="114300">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 xmlns:a16="http://schemas.microsoft.com/office/drawing/2014/main" id="{01391C27-FFB3-4F4E-A671-EC6B3DB359DA}"/>
              </a:ext>
            </a:extLst>
          </p:cNvPr>
          <p:cNvCxnSpPr>
            <a:cxnSpLocks/>
          </p:cNvCxnSpPr>
          <p:nvPr/>
        </p:nvCxnSpPr>
        <p:spPr>
          <a:xfrm flipH="1">
            <a:off x="5189662" y="1497496"/>
            <a:ext cx="1903803" cy="2279374"/>
          </a:xfrm>
          <a:prstGeom prst="straightConnector1">
            <a:avLst/>
          </a:prstGeom>
          <a:ln w="114300">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0948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116815" y="1144894"/>
            <a:ext cx="7104137" cy="2733983"/>
          </a:xfrm>
        </p:spPr>
        <p:txBody>
          <a:bodyPr>
            <a:normAutofit/>
          </a:bodyPr>
          <a:lstStyle/>
          <a:p>
            <a:pPr marL="0" indent="0">
              <a:buNone/>
            </a:pPr>
            <a:r>
              <a:rPr lang="en-US" b="1" dirty="0">
                <a:latin typeface="Eurostile"/>
                <a:cs typeface="Eurostile"/>
              </a:rPr>
              <a:t>Brand Attitude [aka A </a:t>
            </a:r>
            <a:r>
              <a:rPr lang="en-US" b="1" baseline="-25000" dirty="0">
                <a:latin typeface="Eurostile"/>
                <a:cs typeface="Eurostile"/>
              </a:rPr>
              <a:t>brand  </a:t>
            </a:r>
            <a:r>
              <a:rPr lang="en-US" b="1" dirty="0">
                <a:latin typeface="Eurostile"/>
                <a:cs typeface="Eurostile"/>
              </a:rPr>
              <a:t> or Brand Image]</a:t>
            </a:r>
          </a:p>
          <a:p>
            <a:pPr marL="0" indent="0">
              <a:buNone/>
            </a:pPr>
            <a:r>
              <a:rPr lang="en-US" dirty="0">
                <a:latin typeface="Eurostile"/>
                <a:cs typeface="Eurostile"/>
              </a:rPr>
              <a:t>What</a:t>
            </a:r>
            <a:r>
              <a:rPr lang="en-US" sz="2000" dirty="0">
                <a:latin typeface="Eurostile"/>
                <a:cs typeface="Eurostile"/>
              </a:rPr>
              <a:t> </a:t>
            </a:r>
            <a:r>
              <a:rPr lang="en-US" dirty="0">
                <a:latin typeface="Eurostile"/>
                <a:cs typeface="Eurostile"/>
              </a:rPr>
              <a:t>the consumer believes about the brand</a:t>
            </a:r>
          </a:p>
          <a:p>
            <a:pPr marL="0" indent="0">
              <a:buNone/>
            </a:pPr>
            <a:endParaRPr lang="en-US" b="1" dirty="0"/>
          </a:p>
          <a:p>
            <a:pPr marL="0" indent="0">
              <a:buNone/>
            </a:pPr>
            <a:endParaRPr lang="en-US" b="1" dirty="0"/>
          </a:p>
          <a:p>
            <a:pPr marL="0" indent="0">
              <a:buNone/>
            </a:pPr>
            <a:endParaRPr lang="en-US" i="1" dirty="0">
              <a:solidFill>
                <a:srgbClr val="FFFFFF"/>
              </a:solidFill>
              <a:latin typeface="Eurostile"/>
              <a:cs typeface="Eurostile"/>
            </a:endParaRPr>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1330528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116815" y="1144421"/>
            <a:ext cx="7104137" cy="2733983"/>
          </a:xfrm>
        </p:spPr>
        <p:txBody>
          <a:bodyPr>
            <a:noAutofit/>
          </a:bodyPr>
          <a:lstStyle/>
          <a:p>
            <a:pPr marL="0" indent="0">
              <a:buNone/>
            </a:pPr>
            <a:r>
              <a:rPr lang="en-US" b="1" dirty="0">
                <a:latin typeface="Eurostile"/>
                <a:cs typeface="Eurostile"/>
              </a:rPr>
              <a:t>Brand Attitude [aka A </a:t>
            </a:r>
            <a:r>
              <a:rPr lang="en-US" b="1" baseline="-25000" dirty="0">
                <a:latin typeface="Eurostile"/>
                <a:cs typeface="Eurostile"/>
              </a:rPr>
              <a:t>brand  </a:t>
            </a:r>
            <a:r>
              <a:rPr lang="en-US" b="1" dirty="0">
                <a:latin typeface="Eurostile"/>
                <a:cs typeface="Eurostile"/>
              </a:rPr>
              <a:t> or Brand Image]</a:t>
            </a:r>
          </a:p>
          <a:p>
            <a:pPr marL="0" indent="0">
              <a:buNone/>
            </a:pPr>
            <a:r>
              <a:rPr lang="en-US" dirty="0">
                <a:latin typeface="Eurostile"/>
                <a:cs typeface="Eurostile"/>
              </a:rPr>
              <a:t>What</a:t>
            </a:r>
            <a:r>
              <a:rPr lang="en-US" sz="2000" dirty="0">
                <a:latin typeface="Eurostile"/>
                <a:cs typeface="Eurostile"/>
              </a:rPr>
              <a:t> </a:t>
            </a:r>
            <a:r>
              <a:rPr lang="en-US" dirty="0">
                <a:latin typeface="Eurostile"/>
                <a:cs typeface="Eurostile"/>
              </a:rPr>
              <a:t>the consumer believes about the brand</a:t>
            </a:r>
            <a:endParaRPr lang="en-US" b="1" dirty="0"/>
          </a:p>
          <a:p>
            <a:pPr marL="0" indent="0">
              <a:buNone/>
            </a:pPr>
            <a:endParaRPr lang="en-US" b="1" dirty="0"/>
          </a:p>
          <a:p>
            <a:pPr marL="0" indent="0">
              <a:buNone/>
            </a:pPr>
            <a:r>
              <a:rPr lang="en-US" b="1" i="1" dirty="0">
                <a:solidFill>
                  <a:srgbClr val="FFFFFF"/>
                </a:solidFill>
                <a:latin typeface="Eurostile"/>
                <a:cs typeface="Eurostile"/>
              </a:rPr>
              <a:t>Brand’s Attitude </a:t>
            </a:r>
          </a:p>
          <a:p>
            <a:pPr marL="0" indent="0">
              <a:buNone/>
            </a:pPr>
            <a:r>
              <a:rPr lang="en-US" i="1" dirty="0">
                <a:solidFill>
                  <a:srgbClr val="FFFFFF"/>
                </a:solidFill>
                <a:latin typeface="Eurostile"/>
                <a:cs typeface="Eurostile"/>
              </a:rPr>
              <a:t>what </a:t>
            </a:r>
            <a:r>
              <a:rPr lang="en-US" sz="2000" i="1" dirty="0">
                <a:solidFill>
                  <a:srgbClr val="FFFFFF"/>
                </a:solidFill>
                <a:latin typeface="Eurostile"/>
                <a:cs typeface="Eurostile"/>
              </a:rPr>
              <a:t>(the consumer believes</a:t>
            </a:r>
            <a:r>
              <a:rPr lang="en-US" i="1" dirty="0">
                <a:solidFill>
                  <a:srgbClr val="FFFFFF"/>
                </a:solidFill>
                <a:latin typeface="Eurostile"/>
                <a:cs typeface="Eurostile"/>
              </a:rPr>
              <a:t>) the brand believes</a:t>
            </a:r>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3948440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48877"/>
            <a:ext cx="8229600" cy="857250"/>
          </a:xfrm>
        </p:spPr>
        <p:txBody>
          <a:bodyPr>
            <a:normAutofit fontScale="90000"/>
          </a:bodyPr>
          <a:lstStyle/>
          <a:p>
            <a:r>
              <a:rPr lang="en-US" sz="3200" dirty="0">
                <a:solidFill>
                  <a:srgbClr val="0000FF"/>
                </a:solidFill>
                <a:latin typeface="Eurostile"/>
              </a:rPr>
              <a:t>The Consumer-Brand Relationship is the outcome  of the dialogue between the two </a:t>
            </a:r>
            <a:endParaRPr lang="en-US" sz="3200" dirty="0">
              <a:solidFill>
                <a:srgbClr val="0000FF"/>
              </a:solidFill>
            </a:endParaRPr>
          </a:p>
        </p:txBody>
      </p:sp>
      <p:sp>
        <p:nvSpPr>
          <p:cNvPr id="6" name="Content Placeholder 5"/>
          <p:cNvSpPr>
            <a:spLocks noGrp="1"/>
          </p:cNvSpPr>
          <p:nvPr>
            <p:ph idx="1"/>
          </p:nvPr>
        </p:nvSpPr>
        <p:spPr>
          <a:xfrm>
            <a:off x="457200" y="1853248"/>
            <a:ext cx="8229600" cy="2741375"/>
          </a:xfrm>
        </p:spPr>
        <p:txBody>
          <a:bodyPr>
            <a:normAutofit/>
          </a:bodyPr>
          <a:lstStyle/>
          <a:p>
            <a:pPr marL="0" indent="0" algn="ctr">
              <a:buNone/>
            </a:pPr>
            <a:r>
              <a:rPr lang="en-US" sz="3600" dirty="0">
                <a:solidFill>
                  <a:srgbClr val="0000FF"/>
                </a:solidFill>
                <a:latin typeface="Eurostile" panose="020B0504020202050204" pitchFamily="34" charset="77"/>
              </a:rPr>
              <a:t>CBR = f{</a:t>
            </a:r>
            <a:r>
              <a:rPr lang="en-US" sz="3600" dirty="0">
                <a:latin typeface="Eurostile" panose="020B0504020202050204" pitchFamily="34" charset="77"/>
              </a:rPr>
              <a:t>Brand Image, </a:t>
            </a:r>
            <a:r>
              <a:rPr lang="en-US" sz="3600" dirty="0">
                <a:solidFill>
                  <a:schemeClr val="bg1"/>
                </a:solidFill>
                <a:latin typeface="Eurostile" panose="020B0504020202050204" pitchFamily="34" charset="77"/>
              </a:rPr>
              <a:t>Brand’s Attitude</a:t>
            </a:r>
            <a:r>
              <a:rPr lang="en-US" sz="3600" dirty="0">
                <a:solidFill>
                  <a:srgbClr val="0000FF"/>
                </a:solidFill>
                <a:latin typeface="Eurostile" panose="020B0504020202050204" pitchFamily="34" charset="77"/>
              </a:rPr>
              <a:t>}</a:t>
            </a:r>
          </a:p>
        </p:txBody>
      </p:sp>
    </p:spTree>
    <p:extLst>
      <p:ext uri="{BB962C8B-B14F-4D97-AF65-F5344CB8AC3E}">
        <p14:creationId xmlns:p14="http://schemas.microsoft.com/office/powerpoint/2010/main" val="23575018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9137"/>
            <a:ext cx="8229600" cy="931074"/>
          </a:xfrm>
        </p:spPr>
        <p:txBody>
          <a:bodyPr>
            <a:normAutofit fontScale="90000"/>
          </a:bodyPr>
          <a:lstStyle/>
          <a:p>
            <a:r>
              <a:rPr lang="en-US" b="1" dirty="0">
                <a:latin typeface="Eurostile"/>
                <a:cs typeface="Eurostile"/>
              </a:rPr>
              <a:t>Brand’s Attitude and Brand Image are </a:t>
            </a:r>
            <a:r>
              <a:rPr lang="en-US" b="1" i="1" dirty="0">
                <a:latin typeface="Eurostile"/>
                <a:cs typeface="Eurostile"/>
              </a:rPr>
              <a:t>Not</a:t>
            </a:r>
            <a:r>
              <a:rPr lang="en-US" b="1" dirty="0">
                <a:latin typeface="Eurostile"/>
                <a:cs typeface="Eurostile"/>
              </a:rPr>
              <a:t> Additive</a:t>
            </a:r>
          </a:p>
        </p:txBody>
      </p:sp>
      <p:sp>
        <p:nvSpPr>
          <p:cNvPr id="3" name="Content Placeholder 2"/>
          <p:cNvSpPr>
            <a:spLocks noGrp="1"/>
          </p:cNvSpPr>
          <p:nvPr>
            <p:ph idx="1"/>
          </p:nvPr>
        </p:nvSpPr>
        <p:spPr>
          <a:xfrm>
            <a:off x="569844" y="2037835"/>
            <a:ext cx="8077200" cy="2556788"/>
          </a:xfrm>
        </p:spPr>
        <p:txBody>
          <a:bodyPr/>
          <a:lstStyle/>
          <a:p>
            <a:pPr marL="0" indent="0">
              <a:buNone/>
            </a:pPr>
            <a:r>
              <a:rPr lang="en-US" i="1" dirty="0">
                <a:latin typeface="Eurostile"/>
                <a:cs typeface="Eurostile"/>
              </a:rPr>
              <a:t>A Brand’s Attitude </a:t>
            </a:r>
            <a:r>
              <a:rPr lang="en-US" dirty="0">
                <a:latin typeface="Eurostile"/>
                <a:cs typeface="Eurostile"/>
              </a:rPr>
              <a:t>acts as a control factor and modifier of the meaning of its Brand Image</a:t>
            </a:r>
          </a:p>
        </p:txBody>
      </p:sp>
    </p:spTree>
    <p:extLst>
      <p:ext uri="{BB962C8B-B14F-4D97-AF65-F5344CB8AC3E}">
        <p14:creationId xmlns:p14="http://schemas.microsoft.com/office/powerpoint/2010/main" val="5133951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64EF40D-E0CF-1648-8E44-7BA1CB427BA9}"/>
              </a:ext>
            </a:extLst>
          </p:cNvPr>
          <p:cNvSpPr/>
          <p:nvPr/>
        </p:nvSpPr>
        <p:spPr>
          <a:xfrm>
            <a:off x="0" y="233506"/>
            <a:ext cx="9144000" cy="44429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figure 2.5.jpg"/>
          <p:cNvPicPr>
            <a:picLocks noChangeAspect="1"/>
          </p:cNvPicPr>
          <p:nvPr/>
        </p:nvPicPr>
        <p:blipFill rotWithShape="1">
          <a:blip r:embed="rId2">
            <a:extLst>
              <a:ext uri="{28A0092B-C50C-407E-A947-70E740481C1C}">
                <a14:useLocalDpi xmlns:a14="http://schemas.microsoft.com/office/drawing/2010/main" val="0"/>
              </a:ext>
            </a:extLst>
          </a:blip>
          <a:srcRect l="16425" t="20017" r="13144" b="9746"/>
          <a:stretch/>
        </p:blipFill>
        <p:spPr>
          <a:xfrm>
            <a:off x="2568254" y="1081332"/>
            <a:ext cx="4821898" cy="3606517"/>
          </a:xfrm>
          <a:prstGeom prst="rect">
            <a:avLst/>
          </a:prstGeom>
        </p:spPr>
      </p:pic>
      <p:sp>
        <p:nvSpPr>
          <p:cNvPr id="7" name="Title 4">
            <a:extLst>
              <a:ext uri="{FF2B5EF4-FFF2-40B4-BE49-F238E27FC236}">
                <a16:creationId xmlns="" xmlns:a16="http://schemas.microsoft.com/office/drawing/2014/main" id="{3E186D3D-A3CD-4248-96A4-646FB579B3FC}"/>
              </a:ext>
            </a:extLst>
          </p:cNvPr>
          <p:cNvSpPr>
            <a:spLocks noGrp="1"/>
          </p:cNvSpPr>
          <p:nvPr>
            <p:ph type="title"/>
          </p:nvPr>
        </p:nvSpPr>
        <p:spPr>
          <a:xfrm>
            <a:off x="457200" y="205979"/>
            <a:ext cx="8229600" cy="857250"/>
          </a:xfrm>
        </p:spPr>
        <p:txBody>
          <a:bodyPr>
            <a:normAutofit/>
          </a:bodyPr>
          <a:lstStyle/>
          <a:p>
            <a:r>
              <a:rPr lang="en-US" sz="3200" dirty="0">
                <a:latin typeface="Eurostile"/>
                <a:cs typeface="Eurostile"/>
              </a:rPr>
              <a:t>The Brand Relationship Map</a:t>
            </a:r>
          </a:p>
        </p:txBody>
      </p:sp>
    </p:spTree>
    <p:extLst>
      <p:ext uri="{BB962C8B-B14F-4D97-AF65-F5344CB8AC3E}">
        <p14:creationId xmlns:p14="http://schemas.microsoft.com/office/powerpoint/2010/main" val="11447963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524" y="2143125"/>
            <a:ext cx="7338951" cy="857250"/>
          </a:xfrm>
        </p:spPr>
        <p:txBody>
          <a:bodyPr>
            <a:normAutofit fontScale="90000"/>
          </a:bodyPr>
          <a:lstStyle/>
          <a:p>
            <a:r>
              <a:rPr lang="en-US" dirty="0">
                <a:latin typeface="Eurostile"/>
                <a:cs typeface="Eurostile"/>
              </a:rPr>
              <a:t>Not all Consumer Brand Relationships are about Love</a:t>
            </a:r>
          </a:p>
        </p:txBody>
      </p:sp>
    </p:spTree>
    <p:extLst>
      <p:ext uri="{BB962C8B-B14F-4D97-AF65-F5344CB8AC3E}">
        <p14:creationId xmlns:p14="http://schemas.microsoft.com/office/powerpoint/2010/main" val="13063640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Eurostile"/>
                <a:cs typeface="Eurostile"/>
              </a:rPr>
              <a:t>Brands’ Attitudes</a:t>
            </a:r>
          </a:p>
        </p:txBody>
      </p:sp>
      <p:sp>
        <p:nvSpPr>
          <p:cNvPr id="6" name="Content Placeholder 5"/>
          <p:cNvSpPr>
            <a:spLocks noGrp="1"/>
          </p:cNvSpPr>
          <p:nvPr>
            <p:ph idx="1"/>
          </p:nvPr>
        </p:nvSpPr>
        <p:spPr/>
        <p:txBody>
          <a:bodyPr/>
          <a:lstStyle/>
          <a:p>
            <a:r>
              <a:rPr lang="en-US" dirty="0">
                <a:latin typeface="Eurostile"/>
                <a:cs typeface="Eurostile"/>
              </a:rPr>
              <a:t>Esteem</a:t>
            </a:r>
          </a:p>
          <a:p>
            <a:pPr lvl="1"/>
            <a:r>
              <a:rPr lang="en-US" dirty="0">
                <a:latin typeface="Eurostile"/>
                <a:cs typeface="Eurostile"/>
              </a:rPr>
              <a:t>Makes me look good to others</a:t>
            </a:r>
          </a:p>
          <a:p>
            <a:pPr lvl="1"/>
            <a:r>
              <a:rPr lang="en-US" dirty="0">
                <a:latin typeface="Eurostile"/>
                <a:cs typeface="Eurostile"/>
              </a:rPr>
              <a:t>Shares my values</a:t>
            </a:r>
          </a:p>
          <a:p>
            <a:pPr lvl="1"/>
            <a:r>
              <a:rPr lang="en-US" dirty="0">
                <a:latin typeface="Eurostile"/>
                <a:cs typeface="Eurostile"/>
              </a:rPr>
              <a:t>Is recommended by people I care about</a:t>
            </a:r>
          </a:p>
          <a:p>
            <a:pPr lvl="1"/>
            <a:endParaRPr lang="en-US" dirty="0">
              <a:latin typeface="Eurostile"/>
              <a:cs typeface="Eurostile"/>
            </a:endParaRPr>
          </a:p>
          <a:p>
            <a:pPr lvl="1"/>
            <a:endParaRPr lang="en-US" dirty="0">
              <a:latin typeface="Eurostile"/>
              <a:cs typeface="Eurostile"/>
            </a:endParaRPr>
          </a:p>
        </p:txBody>
      </p:sp>
    </p:spTree>
    <p:extLst>
      <p:ext uri="{BB962C8B-B14F-4D97-AF65-F5344CB8AC3E}">
        <p14:creationId xmlns:p14="http://schemas.microsoft.com/office/powerpoint/2010/main" val="22392213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Eurostile"/>
                <a:cs typeface="Eurostile"/>
              </a:rPr>
              <a:t>Brands’ Attitudes</a:t>
            </a:r>
          </a:p>
        </p:txBody>
      </p:sp>
      <p:sp>
        <p:nvSpPr>
          <p:cNvPr id="6" name="Content Placeholder 5"/>
          <p:cNvSpPr>
            <a:spLocks noGrp="1"/>
          </p:cNvSpPr>
          <p:nvPr>
            <p:ph idx="1"/>
          </p:nvPr>
        </p:nvSpPr>
        <p:spPr/>
        <p:txBody>
          <a:bodyPr>
            <a:normAutofit/>
          </a:bodyPr>
          <a:lstStyle/>
          <a:p>
            <a:r>
              <a:rPr lang="en-US" dirty="0">
                <a:latin typeface="Eurostile"/>
                <a:cs typeface="Eurostile"/>
              </a:rPr>
              <a:t>Mentoring</a:t>
            </a:r>
          </a:p>
          <a:p>
            <a:pPr lvl="1"/>
            <a:r>
              <a:rPr lang="en-US" dirty="0">
                <a:latin typeface="Eurostile"/>
                <a:cs typeface="Eurostile"/>
              </a:rPr>
              <a:t>Excites me</a:t>
            </a:r>
          </a:p>
          <a:p>
            <a:pPr lvl="1"/>
            <a:r>
              <a:rPr lang="en-US" dirty="0">
                <a:latin typeface="Eurostile"/>
                <a:cs typeface="Eurostile"/>
              </a:rPr>
              <a:t>Inspires me</a:t>
            </a:r>
          </a:p>
          <a:p>
            <a:pPr lvl="1"/>
            <a:r>
              <a:rPr lang="en-US" dirty="0">
                <a:latin typeface="Eurostile"/>
                <a:cs typeface="Eurostile"/>
              </a:rPr>
              <a:t>Challenges me to think differently</a:t>
            </a:r>
          </a:p>
          <a:p>
            <a:pPr lvl="1"/>
            <a:endParaRPr lang="en-US" dirty="0">
              <a:latin typeface="Eurostile"/>
              <a:cs typeface="Eurostile"/>
            </a:endParaRPr>
          </a:p>
          <a:p>
            <a:pPr lvl="1"/>
            <a:endParaRPr lang="en-US" dirty="0">
              <a:latin typeface="Eurostile"/>
              <a:cs typeface="Eurostile"/>
            </a:endParaRPr>
          </a:p>
        </p:txBody>
      </p:sp>
    </p:spTree>
    <p:extLst>
      <p:ext uri="{BB962C8B-B14F-4D97-AF65-F5344CB8AC3E}">
        <p14:creationId xmlns:p14="http://schemas.microsoft.com/office/powerpoint/2010/main" val="42473220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Eurostile"/>
                <a:cs typeface="Eurostile"/>
              </a:rPr>
              <a:t>Brands’ Attitudes</a:t>
            </a:r>
          </a:p>
        </p:txBody>
      </p:sp>
      <p:sp>
        <p:nvSpPr>
          <p:cNvPr id="6" name="Content Placeholder 5"/>
          <p:cNvSpPr>
            <a:spLocks noGrp="1"/>
          </p:cNvSpPr>
          <p:nvPr>
            <p:ph idx="1"/>
          </p:nvPr>
        </p:nvSpPr>
        <p:spPr/>
        <p:txBody>
          <a:bodyPr>
            <a:normAutofit/>
          </a:bodyPr>
          <a:lstStyle/>
          <a:p>
            <a:r>
              <a:rPr lang="en-US" dirty="0">
                <a:latin typeface="Eurostile"/>
                <a:cs typeface="Eurostile"/>
              </a:rPr>
              <a:t>Responsive</a:t>
            </a:r>
          </a:p>
          <a:p>
            <a:pPr lvl="1"/>
            <a:r>
              <a:rPr lang="en-US" dirty="0">
                <a:latin typeface="Eurostile"/>
                <a:cs typeface="Eurostile"/>
              </a:rPr>
              <a:t>Cares what I think</a:t>
            </a:r>
          </a:p>
          <a:p>
            <a:pPr lvl="1"/>
            <a:r>
              <a:rPr lang="en-US" dirty="0">
                <a:latin typeface="Eurostile"/>
                <a:cs typeface="Eurostile"/>
              </a:rPr>
              <a:t>Responds to my needs</a:t>
            </a:r>
          </a:p>
          <a:p>
            <a:pPr lvl="1"/>
            <a:r>
              <a:rPr lang="en-US" dirty="0">
                <a:latin typeface="Eurostile"/>
                <a:cs typeface="Eurostile"/>
              </a:rPr>
              <a:t>Appreciates my business</a:t>
            </a:r>
          </a:p>
          <a:p>
            <a:pPr lvl="1"/>
            <a:r>
              <a:rPr lang="en-US" dirty="0">
                <a:latin typeface="Eurostile"/>
                <a:cs typeface="Eurostile"/>
              </a:rPr>
              <a:t>Gives me more</a:t>
            </a:r>
          </a:p>
        </p:txBody>
      </p:sp>
    </p:spTree>
    <p:extLst>
      <p:ext uri="{BB962C8B-B14F-4D97-AF65-F5344CB8AC3E}">
        <p14:creationId xmlns:p14="http://schemas.microsoft.com/office/powerpoint/2010/main" val="35154311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Eurostile"/>
                <a:cs typeface="Eurostile"/>
              </a:rPr>
              <a:t>Brands’ Attitudes</a:t>
            </a:r>
          </a:p>
        </p:txBody>
      </p:sp>
      <p:sp>
        <p:nvSpPr>
          <p:cNvPr id="6" name="Content Placeholder 5"/>
          <p:cNvSpPr>
            <a:spLocks noGrp="1"/>
          </p:cNvSpPr>
          <p:nvPr>
            <p:ph idx="1"/>
          </p:nvPr>
        </p:nvSpPr>
        <p:spPr/>
        <p:txBody>
          <a:bodyPr>
            <a:normAutofit/>
          </a:bodyPr>
          <a:lstStyle/>
          <a:p>
            <a:r>
              <a:rPr lang="en-US" dirty="0">
                <a:latin typeface="Eurostile"/>
                <a:cs typeface="Eurostile"/>
              </a:rPr>
              <a:t>“Bad” Attitudes</a:t>
            </a:r>
          </a:p>
          <a:p>
            <a:pPr lvl="1"/>
            <a:r>
              <a:rPr lang="en-US" dirty="0">
                <a:latin typeface="Eurostile"/>
                <a:cs typeface="Eurostile"/>
              </a:rPr>
              <a:t>Is not honest with me</a:t>
            </a:r>
          </a:p>
          <a:p>
            <a:pPr lvl="1"/>
            <a:r>
              <a:rPr lang="en-US" dirty="0">
                <a:latin typeface="Eurostile"/>
                <a:cs typeface="Eurostile"/>
              </a:rPr>
              <a:t>Makes me feel that I am not good enough</a:t>
            </a:r>
          </a:p>
          <a:p>
            <a:pPr lvl="1"/>
            <a:r>
              <a:rPr lang="en-US" dirty="0">
                <a:latin typeface="Eurostile"/>
                <a:cs typeface="Eurostile"/>
              </a:rPr>
              <a:t>Doesn’t care about my opinion</a:t>
            </a:r>
          </a:p>
          <a:p>
            <a:pPr lvl="1"/>
            <a:r>
              <a:rPr lang="en-US" dirty="0">
                <a:latin typeface="Eurostile"/>
                <a:cs typeface="Eurostile"/>
              </a:rPr>
              <a:t>Looks down on me</a:t>
            </a:r>
          </a:p>
        </p:txBody>
      </p:sp>
    </p:spTree>
    <p:extLst>
      <p:ext uri="{BB962C8B-B14F-4D97-AF65-F5344CB8AC3E}">
        <p14:creationId xmlns:p14="http://schemas.microsoft.com/office/powerpoint/2010/main" val="1882431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 xmlns:a16="http://schemas.microsoft.com/office/drawing/2014/main" id="{A348293C-0C93-3F4E-A74A-4F3FA8732916}"/>
              </a:ext>
            </a:extLst>
          </p:cNvPr>
          <p:cNvCxnSpPr>
            <a:cxnSpLocks/>
          </p:cNvCxnSpPr>
          <p:nvPr/>
        </p:nvCxnSpPr>
        <p:spPr>
          <a:xfrm>
            <a:off x="2049037" y="1482049"/>
            <a:ext cx="1903803" cy="2279374"/>
          </a:xfrm>
          <a:prstGeom prst="straightConnector1">
            <a:avLst/>
          </a:prstGeom>
          <a:ln w="114300">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 xmlns:a16="http://schemas.microsoft.com/office/drawing/2014/main" id="{BB1209CC-768F-CD41-BB37-42BB9014C32E}"/>
              </a:ext>
            </a:extLst>
          </p:cNvPr>
          <p:cNvCxnSpPr>
            <a:cxnSpLocks/>
          </p:cNvCxnSpPr>
          <p:nvPr/>
        </p:nvCxnSpPr>
        <p:spPr>
          <a:xfrm flipH="1">
            <a:off x="5189662" y="1497496"/>
            <a:ext cx="1903803" cy="2279374"/>
          </a:xfrm>
          <a:prstGeom prst="straightConnector1">
            <a:avLst/>
          </a:prstGeom>
          <a:ln w="1143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809999" y="479893"/>
            <a:ext cx="2831223" cy="830997"/>
          </a:xfrm>
          <a:prstGeom prst="rect">
            <a:avLst/>
          </a:prstGeom>
          <a:noFill/>
        </p:spPr>
        <p:txBody>
          <a:bodyPr wrap="none" rtlCol="0">
            <a:spAutoFit/>
          </a:bodyPr>
          <a:lstStyle/>
          <a:p>
            <a:pPr algn="ctr"/>
            <a:r>
              <a:rPr lang="en-US" sz="2400" dirty="0">
                <a:latin typeface="Eurostile"/>
              </a:rPr>
              <a:t>Consumer Brand </a:t>
            </a:r>
          </a:p>
          <a:p>
            <a:pPr algn="ctr"/>
            <a:r>
              <a:rPr lang="en-US" sz="2400" dirty="0">
                <a:latin typeface="Eurostile"/>
              </a:rPr>
              <a:t>Relationships Theory</a:t>
            </a:r>
          </a:p>
        </p:txBody>
      </p:sp>
      <p:sp>
        <p:nvSpPr>
          <p:cNvPr id="4" name="TextBox 3"/>
          <p:cNvSpPr txBox="1"/>
          <p:nvPr/>
        </p:nvSpPr>
        <p:spPr>
          <a:xfrm>
            <a:off x="642432" y="479893"/>
            <a:ext cx="2572038" cy="830997"/>
          </a:xfrm>
          <a:prstGeom prst="rect">
            <a:avLst/>
          </a:prstGeom>
          <a:noFill/>
        </p:spPr>
        <p:txBody>
          <a:bodyPr wrap="none" rtlCol="0">
            <a:spAutoFit/>
          </a:bodyPr>
          <a:lstStyle/>
          <a:p>
            <a:pPr algn="ctr"/>
            <a:r>
              <a:rPr lang="en-US" sz="2400" dirty="0">
                <a:latin typeface="Eurostile"/>
                <a:cs typeface="Eurostile"/>
              </a:rPr>
              <a:t>Moral Foundations </a:t>
            </a:r>
          </a:p>
          <a:p>
            <a:pPr algn="ctr"/>
            <a:r>
              <a:rPr lang="en-US" sz="2400" dirty="0">
                <a:latin typeface="Eurostile"/>
                <a:cs typeface="Eurostile"/>
              </a:rPr>
              <a:t>Theory</a:t>
            </a:r>
          </a:p>
        </p:txBody>
      </p:sp>
      <p:sp>
        <p:nvSpPr>
          <p:cNvPr id="14" name="TextBox 13"/>
          <p:cNvSpPr txBox="1"/>
          <p:nvPr/>
        </p:nvSpPr>
        <p:spPr>
          <a:xfrm>
            <a:off x="2559493" y="3948029"/>
            <a:ext cx="4033075" cy="461665"/>
          </a:xfrm>
          <a:prstGeom prst="rect">
            <a:avLst/>
          </a:prstGeom>
          <a:gradFill flip="none" rotWithShape="1">
            <a:gsLst>
              <a:gs pos="0">
                <a:schemeClr val="tx2">
                  <a:lumMod val="60000"/>
                  <a:lumOff val="40000"/>
                </a:schemeClr>
              </a:gs>
              <a:gs pos="100000">
                <a:srgbClr val="FFFFFF"/>
              </a:gs>
            </a:gsLst>
            <a:lin ang="0" scaled="1"/>
            <a:tileRect/>
          </a:gradFill>
        </p:spPr>
        <p:txBody>
          <a:bodyPr wrap="none" rtlCol="0">
            <a:spAutoFit/>
          </a:bodyPr>
          <a:lstStyle/>
          <a:p>
            <a:r>
              <a:rPr lang="en-US" sz="2400" b="1" i="1" dirty="0">
                <a:latin typeface="Eurostile"/>
                <a:cs typeface="Eurostile"/>
              </a:rPr>
              <a:t>Brands’ Moral Relationships</a:t>
            </a:r>
          </a:p>
        </p:txBody>
      </p:sp>
      <p:pic>
        <p:nvPicPr>
          <p:cNvPr id="12" name="Picture 11" descr="IMG_20190507_114912_3.jpg">
            <a:extLst>
              <a:ext uri="{FF2B5EF4-FFF2-40B4-BE49-F238E27FC236}">
                <a16:creationId xmlns="" xmlns:a16="http://schemas.microsoft.com/office/drawing/2014/main" id="{A2495B4A-5B86-684C-96C6-AFF2CFEB6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71011" y="2002022"/>
            <a:ext cx="1950092" cy="1281380"/>
          </a:xfrm>
          <a:prstGeom prst="rect">
            <a:avLst/>
          </a:prstGeom>
        </p:spPr>
      </p:pic>
    </p:spTree>
    <p:extLst>
      <p:ext uri="{BB962C8B-B14F-4D97-AF65-F5344CB8AC3E}">
        <p14:creationId xmlns:p14="http://schemas.microsoft.com/office/powerpoint/2010/main" val="14754192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 xmlns:a16="http://schemas.microsoft.com/office/drawing/2014/main" id="{97ED6133-C6B4-0B4C-9EB4-601E340F5C2D}"/>
              </a:ext>
            </a:extLst>
          </p:cNvPr>
          <p:cNvSpPr/>
          <p:nvPr/>
        </p:nvSpPr>
        <p:spPr>
          <a:xfrm>
            <a:off x="548772" y="479893"/>
            <a:ext cx="2959465" cy="853540"/>
          </a:xfrm>
          <a:prstGeom prst="roundRect">
            <a:avLst/>
          </a:prstGeom>
          <a:solidFill>
            <a:srgbClr val="4E81BD"/>
          </a:solidFill>
          <a:ln>
            <a:solidFill>
              <a:srgbClr val="4E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 xmlns:a16="http://schemas.microsoft.com/office/drawing/2014/main" id="{D56B3AF5-0D80-F141-B2FC-A88230273A49}"/>
              </a:ext>
            </a:extLst>
          </p:cNvPr>
          <p:cNvCxnSpPr>
            <a:cxnSpLocks/>
          </p:cNvCxnSpPr>
          <p:nvPr/>
        </p:nvCxnSpPr>
        <p:spPr>
          <a:xfrm>
            <a:off x="2049037" y="1482049"/>
            <a:ext cx="1903803" cy="2279374"/>
          </a:xfrm>
          <a:prstGeom prst="straightConnector1">
            <a:avLst/>
          </a:prstGeom>
          <a:ln w="114300">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 xmlns:a16="http://schemas.microsoft.com/office/drawing/2014/main" id="{7E61BB15-ED95-9D43-96E3-023BC07288EE}"/>
              </a:ext>
            </a:extLst>
          </p:cNvPr>
          <p:cNvCxnSpPr>
            <a:cxnSpLocks/>
          </p:cNvCxnSpPr>
          <p:nvPr/>
        </p:nvCxnSpPr>
        <p:spPr>
          <a:xfrm flipH="1">
            <a:off x="5189662" y="1497496"/>
            <a:ext cx="1903803" cy="2279374"/>
          </a:xfrm>
          <a:prstGeom prst="straightConnector1">
            <a:avLst/>
          </a:prstGeom>
          <a:ln w="1143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809999" y="479893"/>
            <a:ext cx="2831223" cy="830997"/>
          </a:xfrm>
          <a:prstGeom prst="rect">
            <a:avLst/>
          </a:prstGeom>
          <a:noFill/>
        </p:spPr>
        <p:txBody>
          <a:bodyPr wrap="none" rtlCol="0">
            <a:spAutoFit/>
          </a:bodyPr>
          <a:lstStyle/>
          <a:p>
            <a:pPr algn="ctr"/>
            <a:r>
              <a:rPr lang="en-US" sz="2400" dirty="0">
                <a:latin typeface="Eurostile"/>
                <a:ea typeface="+mj-ea"/>
              </a:rPr>
              <a:t>Consumer Brand </a:t>
            </a:r>
          </a:p>
          <a:p>
            <a:pPr algn="ctr"/>
            <a:r>
              <a:rPr lang="en-US" sz="2400" dirty="0">
                <a:latin typeface="Eurostile"/>
                <a:ea typeface="+mj-ea"/>
              </a:rPr>
              <a:t>Relationships Theory</a:t>
            </a:r>
          </a:p>
        </p:txBody>
      </p:sp>
      <p:sp>
        <p:nvSpPr>
          <p:cNvPr id="4" name="TextBox 3"/>
          <p:cNvSpPr txBox="1"/>
          <p:nvPr/>
        </p:nvSpPr>
        <p:spPr>
          <a:xfrm>
            <a:off x="654923" y="479893"/>
            <a:ext cx="2759089" cy="830997"/>
          </a:xfrm>
          <a:prstGeom prst="rect">
            <a:avLst/>
          </a:prstGeom>
          <a:noFill/>
        </p:spPr>
        <p:txBody>
          <a:bodyPr wrap="none" rtlCol="0">
            <a:spAutoFit/>
          </a:bodyPr>
          <a:lstStyle/>
          <a:p>
            <a:pPr algn="ctr"/>
            <a:r>
              <a:rPr lang="en-US" sz="2400" b="1" dirty="0">
                <a:solidFill>
                  <a:schemeClr val="bg1"/>
                </a:solidFill>
                <a:latin typeface="Eurostile"/>
                <a:cs typeface="Eurostile"/>
              </a:rPr>
              <a:t>Moral Foundations </a:t>
            </a:r>
          </a:p>
          <a:p>
            <a:pPr algn="ctr"/>
            <a:r>
              <a:rPr lang="en-US" sz="2400" b="1" dirty="0">
                <a:solidFill>
                  <a:schemeClr val="bg1"/>
                </a:solidFill>
                <a:latin typeface="Eurostile"/>
                <a:cs typeface="Eurostile"/>
              </a:rPr>
              <a:t>Theory</a:t>
            </a:r>
          </a:p>
        </p:txBody>
      </p:sp>
      <p:sp>
        <p:nvSpPr>
          <p:cNvPr id="14" name="TextBox 13"/>
          <p:cNvSpPr txBox="1"/>
          <p:nvPr/>
        </p:nvSpPr>
        <p:spPr>
          <a:xfrm>
            <a:off x="2559493" y="3948029"/>
            <a:ext cx="4033075" cy="461665"/>
          </a:xfrm>
          <a:prstGeom prst="rect">
            <a:avLst/>
          </a:prstGeom>
          <a:gradFill flip="none" rotWithShape="1">
            <a:gsLst>
              <a:gs pos="0">
                <a:schemeClr val="tx2">
                  <a:lumMod val="60000"/>
                  <a:lumOff val="40000"/>
                </a:schemeClr>
              </a:gs>
              <a:gs pos="100000">
                <a:srgbClr val="FFFFFF"/>
              </a:gs>
            </a:gsLst>
            <a:lin ang="0" scaled="1"/>
            <a:tileRect/>
          </a:gradFill>
        </p:spPr>
        <p:txBody>
          <a:bodyPr wrap="none" rtlCol="0">
            <a:spAutoFit/>
          </a:bodyPr>
          <a:lstStyle/>
          <a:p>
            <a:r>
              <a:rPr lang="en-US" sz="2400" b="1" i="1" dirty="0">
                <a:latin typeface="Eurostile"/>
                <a:cs typeface="Eurostile"/>
              </a:rPr>
              <a:t>Brands’ Moral Relationships</a:t>
            </a:r>
          </a:p>
        </p:txBody>
      </p:sp>
      <p:pic>
        <p:nvPicPr>
          <p:cNvPr id="8" name="Picture 7" descr="BLIN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9504" y="1667666"/>
            <a:ext cx="1290661" cy="1943210"/>
          </a:xfrm>
          <a:prstGeom prst="rect">
            <a:avLst/>
          </a:prstGeom>
        </p:spPr>
      </p:pic>
      <p:pic>
        <p:nvPicPr>
          <p:cNvPr id="2" name="Picture 1" descr="IMG_20190507_114912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71011" y="2002022"/>
            <a:ext cx="1950092" cy="1281380"/>
          </a:xfrm>
          <a:prstGeom prst="rect">
            <a:avLst/>
          </a:prstGeom>
        </p:spPr>
      </p:pic>
    </p:spTree>
    <p:extLst>
      <p:ext uri="{BB962C8B-B14F-4D97-AF65-F5344CB8AC3E}">
        <p14:creationId xmlns:p14="http://schemas.microsoft.com/office/powerpoint/2010/main" val="31915054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wars v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599525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5453" y="150285"/>
            <a:ext cx="8567216" cy="4516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1832687" y="53575"/>
            <a:ext cx="5352747" cy="523220"/>
          </a:xfrm>
          <a:prstGeom prst="rect">
            <a:avLst/>
          </a:prstGeom>
          <a:noFill/>
        </p:spPr>
        <p:txBody>
          <a:bodyPr wrap="none" rtlCol="0">
            <a:spAutoFit/>
          </a:bodyPr>
          <a:lstStyle/>
          <a:p>
            <a:r>
              <a:rPr lang="en-US" sz="2800" dirty="0">
                <a:latin typeface="Eurostile"/>
                <a:cs typeface="Eurostile"/>
              </a:rPr>
              <a:t>Philadelphia Partisan Conflict Index</a:t>
            </a:r>
          </a:p>
        </p:txBody>
      </p:sp>
      <p:pic>
        <p:nvPicPr>
          <p:cNvPr id="3" name="Picture 2">
            <a:extLst>
              <a:ext uri="{FF2B5EF4-FFF2-40B4-BE49-F238E27FC236}">
                <a16:creationId xmlns="" xmlns:a16="http://schemas.microsoft.com/office/drawing/2014/main" id="{A298F39A-3905-3944-98F6-3B3D88A748B3}"/>
              </a:ext>
            </a:extLst>
          </p:cNvPr>
          <p:cNvPicPr>
            <a:picLocks noChangeAspect="1"/>
          </p:cNvPicPr>
          <p:nvPr/>
        </p:nvPicPr>
        <p:blipFill rotWithShape="1">
          <a:blip r:embed="rId2"/>
          <a:srcRect b="7461"/>
          <a:stretch/>
        </p:blipFill>
        <p:spPr>
          <a:xfrm>
            <a:off x="2667561" y="673505"/>
            <a:ext cx="3683000" cy="4054631"/>
          </a:xfrm>
          <a:prstGeom prst="rect">
            <a:avLst/>
          </a:prstGeom>
        </p:spPr>
      </p:pic>
    </p:spTree>
    <p:extLst>
      <p:ext uri="{BB962C8B-B14F-4D97-AF65-F5344CB8AC3E}">
        <p14:creationId xmlns:p14="http://schemas.microsoft.com/office/powerpoint/2010/main" val="5658060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294"/>
            <a:ext cx="8229600" cy="857250"/>
          </a:xfrm>
        </p:spPr>
        <p:txBody>
          <a:bodyPr/>
          <a:lstStyle/>
          <a:p>
            <a:r>
              <a:rPr lang="en-US" dirty="0">
                <a:latin typeface="Eurostile" charset="0"/>
                <a:ea typeface="Eurostile" charset="0"/>
                <a:cs typeface="Eurostile" charset="0"/>
              </a:rPr>
              <a:t>Brands are becoming "politicized"</a:t>
            </a:r>
            <a:endParaRPr lang="en-US" dirty="0"/>
          </a:p>
        </p:txBody>
      </p:sp>
      <p:sp>
        <p:nvSpPr>
          <p:cNvPr id="3" name="Content Placeholder 2"/>
          <p:cNvSpPr>
            <a:spLocks noGrp="1"/>
          </p:cNvSpPr>
          <p:nvPr>
            <p:ph idx="1"/>
          </p:nvPr>
        </p:nvSpPr>
        <p:spPr/>
        <p:txBody>
          <a:bodyPr>
            <a:noAutofit/>
          </a:bodyPr>
          <a:lstStyle/>
          <a:p>
            <a:r>
              <a:rPr lang="en-US" sz="2400" dirty="0">
                <a:latin typeface="Eurostile" charset="0"/>
                <a:ea typeface="Eurostile" charset="0"/>
                <a:cs typeface="Eurostile" charset="0"/>
              </a:rPr>
              <a:t>The current state of political polarization is now entering brand marketing.</a:t>
            </a:r>
          </a:p>
          <a:p>
            <a:pPr lvl="1"/>
            <a:r>
              <a:rPr lang="en-US" sz="1800" dirty="0">
                <a:latin typeface="Eurostile" charset="0"/>
                <a:ea typeface="Eurostile" charset="0"/>
                <a:cs typeface="Eurostile" charset="0"/>
              </a:rPr>
              <a:t>CEO's like Howard Schultz of Starbucks or Timothy Cooke of Apple have not been timid about airing their views on President Trump or about religion-based discrimination against same-sex couples.</a:t>
            </a:r>
          </a:p>
          <a:p>
            <a:pPr lvl="1"/>
            <a:r>
              <a:rPr lang="en-US" sz="1800" dirty="0">
                <a:latin typeface="Eurostile" charset="0"/>
                <a:ea typeface="Eurostile" charset="0"/>
                <a:cs typeface="Eurostile" charset="0"/>
              </a:rPr>
              <a:t>Nike’s continued support of Colin </a:t>
            </a:r>
            <a:r>
              <a:rPr lang="en-US" sz="1800" dirty="0" err="1">
                <a:latin typeface="Eurostile" charset="0"/>
                <a:ea typeface="Eurostile" charset="0"/>
                <a:cs typeface="Eurostile" charset="0"/>
              </a:rPr>
              <a:t>Kaepernick</a:t>
            </a:r>
            <a:r>
              <a:rPr lang="en-US" sz="1800" dirty="0">
                <a:latin typeface="Eurostile" charset="0"/>
                <a:ea typeface="Eurostile" charset="0"/>
                <a:cs typeface="Eurostile" charset="0"/>
              </a:rPr>
              <a:t> kneeling during the playing of the National Anthem at NFL games</a:t>
            </a:r>
          </a:p>
          <a:p>
            <a:pPr lvl="1"/>
            <a:r>
              <a:rPr lang="en-US" sz="1800" dirty="0">
                <a:latin typeface="Eurostile" charset="0"/>
                <a:ea typeface="Eurostile" charset="0"/>
                <a:cs typeface="Eurostile" charset="0"/>
              </a:rPr>
              <a:t>Boycotting of Under Armor products and downgrading of company by Wall St analyst because of CEO’s support for the President </a:t>
            </a:r>
          </a:p>
        </p:txBody>
      </p:sp>
    </p:spTree>
    <p:extLst>
      <p:ext uri="{BB962C8B-B14F-4D97-AF65-F5344CB8AC3E}">
        <p14:creationId xmlns:p14="http://schemas.microsoft.com/office/powerpoint/2010/main" val="11128344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295"/>
            <a:ext cx="8229600" cy="857250"/>
          </a:xfrm>
        </p:spPr>
        <p:txBody>
          <a:bodyPr>
            <a:normAutofit/>
          </a:bodyPr>
          <a:lstStyle/>
          <a:p>
            <a:r>
              <a:rPr lang="en-US" dirty="0">
                <a:latin typeface="Eurostile" charset="0"/>
                <a:ea typeface="Eurostile" charset="0"/>
                <a:cs typeface="Eurostile" charset="0"/>
              </a:rPr>
              <a:t> ”Politicized” Brands</a:t>
            </a:r>
          </a:p>
        </p:txBody>
      </p:sp>
      <p:sp>
        <p:nvSpPr>
          <p:cNvPr id="3" name="Content Placeholder 2"/>
          <p:cNvSpPr>
            <a:spLocks noGrp="1"/>
          </p:cNvSpPr>
          <p:nvPr>
            <p:ph idx="1"/>
          </p:nvPr>
        </p:nvSpPr>
        <p:spPr/>
        <p:txBody>
          <a:bodyPr>
            <a:normAutofit/>
          </a:bodyPr>
          <a:lstStyle/>
          <a:p>
            <a:r>
              <a:rPr lang="en-US" sz="2400" dirty="0">
                <a:latin typeface="Eurostile" charset="0"/>
                <a:ea typeface="Eurostile" charset="0"/>
                <a:cs typeface="Eurostile" charset="0"/>
              </a:rPr>
              <a:t>Does a brand risk its reputation by associating with one side or another of a controversial issue? </a:t>
            </a:r>
          </a:p>
          <a:p>
            <a:r>
              <a:rPr lang="en-US" sz="2400" dirty="0">
                <a:latin typeface="Eurostile" charset="0"/>
                <a:ea typeface="Eurostile" charset="0"/>
                <a:cs typeface="Eurostile" charset="0"/>
              </a:rPr>
              <a:t>Do brands actually have a choice, can they remain neutral? </a:t>
            </a:r>
          </a:p>
          <a:p>
            <a:r>
              <a:rPr lang="en-US" sz="2400" dirty="0">
                <a:latin typeface="Eurostile" charset="0"/>
                <a:ea typeface="Eurostile" charset="0"/>
                <a:cs typeface="Eurostile" charset="0"/>
              </a:rPr>
              <a:t>Must brands now be targeted at “red” and “blue” segments?</a:t>
            </a:r>
          </a:p>
        </p:txBody>
      </p:sp>
    </p:spTree>
    <p:extLst>
      <p:ext uri="{BB962C8B-B14F-4D97-AF65-F5344CB8AC3E}">
        <p14:creationId xmlns:p14="http://schemas.microsoft.com/office/powerpoint/2010/main" val="15462883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76943"/>
            <a:ext cx="7728858" cy="3701143"/>
          </a:xfrm>
        </p:spPr>
        <p:txBody>
          <a:bodyPr anchor="t" anchorCtr="0">
            <a:noAutofit/>
          </a:bodyPr>
          <a:lstStyle/>
          <a:p>
            <a:pPr algn="l"/>
            <a:r>
              <a:rPr lang="en-US" sz="2800" dirty="0">
                <a:latin typeface="Eurostile" charset="0"/>
                <a:ea typeface="Eurostile" charset="0"/>
                <a:cs typeface="Eurostile" charset="0"/>
              </a:rPr>
              <a:t>In order to get beyond the anecdotal and examine the phenomenon systematically, we need to dig below the specific political issues that some brands have got entangled with, and examine the roots - the </a:t>
            </a:r>
            <a:r>
              <a:rPr lang="en-US" sz="2800" i="1" dirty="0">
                <a:latin typeface="Eurostile" charset="0"/>
                <a:ea typeface="Eurostile" charset="0"/>
                <a:cs typeface="Eurostile" charset="0"/>
              </a:rPr>
              <a:t>underlying values</a:t>
            </a:r>
            <a:r>
              <a:rPr lang="en-US" sz="2800" dirty="0">
                <a:latin typeface="Eurostile" charset="0"/>
                <a:ea typeface="Eurostile" charset="0"/>
                <a:cs typeface="Eurostile" charset="0"/>
              </a:rPr>
              <a:t>  - that give rise to them.</a:t>
            </a:r>
            <a:br>
              <a:rPr lang="en-US" sz="2800" dirty="0">
                <a:latin typeface="Eurostile" charset="0"/>
                <a:ea typeface="Eurostile" charset="0"/>
                <a:cs typeface="Eurostile" charset="0"/>
              </a:rPr>
            </a:br>
            <a:r>
              <a:rPr lang="en-US" sz="2800" dirty="0">
                <a:latin typeface="Eurostile" charset="0"/>
                <a:ea typeface="Eurostile" charset="0"/>
                <a:cs typeface="Eurostile" charset="0"/>
              </a:rPr>
              <a:t/>
            </a:r>
            <a:br>
              <a:rPr lang="en-US" sz="2800" dirty="0">
                <a:latin typeface="Eurostile" charset="0"/>
                <a:ea typeface="Eurostile" charset="0"/>
                <a:cs typeface="Eurostile" charset="0"/>
              </a:rPr>
            </a:br>
            <a:r>
              <a:rPr lang="en-US" sz="3400" dirty="0">
                <a:latin typeface="Eurostile" charset="0"/>
                <a:ea typeface="Eurostile" charset="0"/>
                <a:cs typeface="Eurostile" charset="0"/>
              </a:rPr>
              <a:t>We need to understand and measure the </a:t>
            </a:r>
            <a:r>
              <a:rPr lang="en-US" sz="3400" i="1" dirty="0">
                <a:latin typeface="Eurostile" charset="0"/>
                <a:ea typeface="Eurostile" charset="0"/>
                <a:cs typeface="Eurostile" charset="0"/>
              </a:rPr>
              <a:t>Moral Foundations of Brands </a:t>
            </a:r>
            <a:r>
              <a:rPr lang="en-US" sz="2800" i="1" dirty="0">
                <a:latin typeface="Eurostile" charset="0"/>
                <a:ea typeface="Eurostile" charset="0"/>
                <a:cs typeface="Eurostile" charset="0"/>
              </a:rPr>
              <a:t/>
            </a:r>
            <a:br>
              <a:rPr lang="en-US" sz="2800" i="1" dirty="0">
                <a:latin typeface="Eurostile" charset="0"/>
                <a:ea typeface="Eurostile" charset="0"/>
                <a:cs typeface="Eurostile" charset="0"/>
              </a:rPr>
            </a:br>
            <a:endParaRPr lang="en-US" sz="2800" dirty="0">
              <a:latin typeface="Eurostile" charset="0"/>
              <a:ea typeface="Eurostile" charset="0"/>
              <a:cs typeface="Eurostile" charset="0"/>
            </a:endParaRPr>
          </a:p>
        </p:txBody>
      </p:sp>
    </p:spTree>
    <p:extLst>
      <p:ext uri="{BB962C8B-B14F-4D97-AF65-F5344CB8AC3E}">
        <p14:creationId xmlns:p14="http://schemas.microsoft.com/office/powerpoint/2010/main" val="14895079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93065"/>
            <a:ext cx="8229600" cy="857250"/>
          </a:xfrm>
        </p:spPr>
        <p:txBody>
          <a:bodyPr>
            <a:noAutofit/>
          </a:bodyPr>
          <a:lstStyle/>
          <a:p>
            <a:r>
              <a:rPr lang="en-US" dirty="0">
                <a:solidFill>
                  <a:srgbClr val="000000"/>
                </a:solidFill>
                <a:latin typeface="Eurostile" charset="0"/>
                <a:ea typeface="Eurostile" charset="0"/>
              </a:rPr>
              <a:t>Moral Foundations</a:t>
            </a:r>
            <a:endParaRPr lang="en-US" dirty="0"/>
          </a:p>
        </p:txBody>
      </p:sp>
      <p:sp>
        <p:nvSpPr>
          <p:cNvPr id="5" name="Content Placeholder 4"/>
          <p:cNvSpPr>
            <a:spLocks noGrp="1"/>
          </p:cNvSpPr>
          <p:nvPr>
            <p:ph idx="1"/>
          </p:nvPr>
        </p:nvSpPr>
        <p:spPr>
          <a:xfrm>
            <a:off x="457200" y="1200151"/>
            <a:ext cx="8066314" cy="3394472"/>
          </a:xfrm>
        </p:spPr>
        <p:txBody>
          <a:bodyPr>
            <a:normAutofit/>
          </a:bodyPr>
          <a:lstStyle/>
          <a:p>
            <a:r>
              <a:rPr lang="en-US" sz="2400" dirty="0">
                <a:latin typeface="Eurostile" charset="0"/>
                <a:ea typeface="Eurostile" charset="0"/>
                <a:cs typeface="Eurostile" charset="0"/>
              </a:rPr>
              <a:t>Factors that underlie people's "moral intuition" </a:t>
            </a:r>
          </a:p>
          <a:p>
            <a:r>
              <a:rPr lang="en-US" sz="2400" dirty="0">
                <a:latin typeface="Eurostile" charset="0"/>
                <a:ea typeface="Eurostile" charset="0"/>
                <a:cs typeface="Eurostile" charset="0"/>
              </a:rPr>
              <a:t>The nearly instantaneous set of perceptions we all have about other people, the beliefs they hold, and the things they do. </a:t>
            </a:r>
          </a:p>
          <a:p>
            <a:r>
              <a:rPr lang="en-US" sz="2400" dirty="0">
                <a:latin typeface="Eurostile" charset="0"/>
                <a:ea typeface="Eurostile" charset="0"/>
                <a:cs typeface="Eurostile" charset="0"/>
              </a:rPr>
              <a:t>These intuitions feel like self-evident truths, making us </a:t>
            </a:r>
            <a:r>
              <a:rPr lang="en-US" sz="2400" i="1" dirty="0">
                <a:latin typeface="Eurostile" charset="0"/>
                <a:ea typeface="Eurostile" charset="0"/>
                <a:cs typeface="Eurostile" charset="0"/>
              </a:rPr>
              <a:t>righteously</a:t>
            </a:r>
            <a:r>
              <a:rPr lang="en-US" sz="2400" dirty="0">
                <a:latin typeface="Eurostile" charset="0"/>
                <a:ea typeface="Eurostile" charset="0"/>
                <a:cs typeface="Eurostile" charset="0"/>
              </a:rPr>
              <a:t> certain that those who see things differently are wrong.</a:t>
            </a:r>
          </a:p>
        </p:txBody>
      </p:sp>
    </p:spTree>
    <p:extLst>
      <p:ext uri="{BB962C8B-B14F-4D97-AF65-F5344CB8AC3E}">
        <p14:creationId xmlns:p14="http://schemas.microsoft.com/office/powerpoint/2010/main" val="5021486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172"/>
            <a:ext cx="8229600" cy="664879"/>
          </a:xfrm>
        </p:spPr>
        <p:txBody>
          <a:bodyPr>
            <a:noAutofit/>
          </a:bodyPr>
          <a:lstStyle/>
          <a:p>
            <a:r>
              <a:rPr lang="en-US" dirty="0">
                <a:latin typeface="Eurostile" charset="0"/>
                <a:ea typeface="Eurostile" charset="0"/>
                <a:cs typeface="Eurostile" charset="0"/>
              </a:rPr>
              <a:t>The 5 Moral Foundations</a:t>
            </a:r>
          </a:p>
        </p:txBody>
      </p:sp>
      <p:sp>
        <p:nvSpPr>
          <p:cNvPr id="3" name="Content Placeholder 2"/>
          <p:cNvSpPr>
            <a:spLocks noGrp="1"/>
          </p:cNvSpPr>
          <p:nvPr>
            <p:ph idx="1"/>
          </p:nvPr>
        </p:nvSpPr>
        <p:spPr>
          <a:xfrm>
            <a:off x="489858" y="1077686"/>
            <a:ext cx="7979228" cy="3723765"/>
          </a:xfrm>
        </p:spPr>
        <p:txBody>
          <a:bodyPr>
            <a:noAutofit/>
          </a:bodyPr>
          <a:lstStyle/>
          <a:p>
            <a:pPr>
              <a:spcBef>
                <a:spcPts val="984"/>
              </a:spcBef>
            </a:pPr>
            <a:r>
              <a:rPr lang="en-US" sz="1600" b="1" dirty="0">
                <a:latin typeface="Eurostile" charset="0"/>
                <a:ea typeface="Eurostile" charset="0"/>
                <a:cs typeface="Eurostile" charset="0"/>
              </a:rPr>
              <a:t>Care/Harm − </a:t>
            </a:r>
            <a:r>
              <a:rPr lang="en-US" sz="1600" dirty="0">
                <a:latin typeface="Eurostile" charset="0"/>
                <a:ea typeface="Eurostile" charset="0"/>
                <a:cs typeface="Eurostile" charset="0"/>
              </a:rPr>
              <a:t>Makes us sensitive to signs of suffering and need; makes us despise cruelty.</a:t>
            </a:r>
          </a:p>
          <a:p>
            <a:pPr>
              <a:spcBef>
                <a:spcPts val="984"/>
              </a:spcBef>
            </a:pPr>
            <a:r>
              <a:rPr lang="en-US" sz="1600" b="1" dirty="0">
                <a:latin typeface="Eurostile" charset="0"/>
                <a:ea typeface="Eurostile" charset="0"/>
                <a:cs typeface="Eurostile" charset="0"/>
              </a:rPr>
              <a:t>Fairness/Cheating − </a:t>
            </a:r>
            <a:r>
              <a:rPr lang="en-US" sz="1600" dirty="0">
                <a:latin typeface="Eurostile" charset="0"/>
                <a:ea typeface="Eurostile" charset="0"/>
                <a:cs typeface="Eurostile" charset="0"/>
              </a:rPr>
              <a:t>Makes us sensitive to indications that another person is likely to be a good/bad partner for collaboration.</a:t>
            </a:r>
          </a:p>
          <a:p>
            <a:pPr>
              <a:spcBef>
                <a:spcPts val="984"/>
              </a:spcBef>
            </a:pPr>
            <a:r>
              <a:rPr lang="en-US" sz="1600" b="1" dirty="0">
                <a:latin typeface="Eurostile" charset="0"/>
                <a:ea typeface="Eurostile" charset="0"/>
                <a:cs typeface="Eurostile" charset="0"/>
              </a:rPr>
              <a:t>Loyalty/Betrayal − </a:t>
            </a:r>
            <a:r>
              <a:rPr lang="en-US" sz="1600" dirty="0">
                <a:latin typeface="Eurostile" charset="0"/>
                <a:ea typeface="Eurostile" charset="0"/>
                <a:cs typeface="Eurostile" charset="0"/>
              </a:rPr>
              <a:t>Makes us sensitive to signs that another person is/not a team player. Makes us want to trust and reward or alternatively ostracize such people.</a:t>
            </a:r>
          </a:p>
          <a:p>
            <a:pPr>
              <a:spcBef>
                <a:spcPts val="984"/>
              </a:spcBef>
            </a:pPr>
            <a:r>
              <a:rPr lang="en-US" sz="1600" b="1" dirty="0">
                <a:latin typeface="Eurostile" charset="0"/>
                <a:ea typeface="Eurostile" charset="0"/>
                <a:cs typeface="Eurostile" charset="0"/>
              </a:rPr>
              <a:t>Authority/Subversion − </a:t>
            </a:r>
            <a:r>
              <a:rPr lang="en-US" sz="1600" dirty="0">
                <a:latin typeface="Eurostile" charset="0"/>
                <a:ea typeface="Eurostile" charset="0"/>
                <a:cs typeface="Eurostile" charset="0"/>
              </a:rPr>
              <a:t>Makes us sensitive to signs of rank or status and to signs that others are/not behaving properly, given their position.</a:t>
            </a:r>
          </a:p>
          <a:p>
            <a:pPr>
              <a:spcBef>
                <a:spcPts val="984"/>
              </a:spcBef>
            </a:pPr>
            <a:r>
              <a:rPr lang="en-US" sz="1600" b="1" dirty="0">
                <a:latin typeface="Eurostile" charset="0"/>
                <a:ea typeface="Eurostile" charset="0"/>
                <a:cs typeface="Eurostile" charset="0"/>
              </a:rPr>
              <a:t>Sanctity/Degradation − </a:t>
            </a:r>
            <a:r>
              <a:rPr lang="en-US" sz="1600" dirty="0">
                <a:latin typeface="Eurostile" charset="0"/>
                <a:ea typeface="Eurostile" charset="0"/>
                <a:cs typeface="Eurostile" charset="0"/>
              </a:rPr>
              <a:t>Makes it possible to associate ideas and behaviors with irrational and extreme values – positive and negative – which are important for binding groups together </a:t>
            </a:r>
          </a:p>
          <a:p>
            <a:endParaRPr lang="en-US" sz="1600" dirty="0">
              <a:latin typeface="Eurostile" charset="0"/>
              <a:ea typeface="Eurostile" charset="0"/>
              <a:cs typeface="Eurostile" charset="0"/>
            </a:endParaRPr>
          </a:p>
        </p:txBody>
      </p:sp>
    </p:spTree>
    <p:extLst>
      <p:ext uri="{BB962C8B-B14F-4D97-AF65-F5344CB8AC3E}">
        <p14:creationId xmlns:p14="http://schemas.microsoft.com/office/powerpoint/2010/main" val="5816840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7277" y="1098019"/>
            <a:ext cx="3369152" cy="2554545"/>
          </a:xfrm>
          <a:prstGeom prst="rect">
            <a:avLst/>
          </a:prstGeom>
          <a:noFill/>
        </p:spPr>
        <p:txBody>
          <a:bodyPr wrap="square" rtlCol="0">
            <a:spAutoFit/>
          </a:bodyPr>
          <a:lstStyle/>
          <a:p>
            <a:r>
              <a:rPr lang="en-US" sz="1600" b="1" dirty="0">
                <a:latin typeface="Eurostile" charset="0"/>
                <a:ea typeface="Eurostile" charset="0"/>
                <a:cs typeface="Eurostile" charset="0"/>
              </a:rPr>
              <a:t>Haidt's research shows that:</a:t>
            </a:r>
          </a:p>
          <a:p>
            <a:endParaRPr lang="en-US" sz="1600" dirty="0">
              <a:latin typeface="Eurostile" charset="0"/>
              <a:ea typeface="Eurostile" charset="0"/>
              <a:cs typeface="Eurostile" charset="0"/>
            </a:endParaRPr>
          </a:p>
          <a:p>
            <a:pPr marL="285750" indent="-285750">
              <a:buFont typeface="Arial"/>
              <a:buChar char="•"/>
            </a:pPr>
            <a:r>
              <a:rPr lang="en-US" sz="1600" dirty="0">
                <a:latin typeface="Eurostile" charset="0"/>
                <a:ea typeface="Eurostile" charset="0"/>
                <a:cs typeface="Eurostile" charset="0"/>
              </a:rPr>
              <a:t>Politically liberal people value the first two foundations - </a:t>
            </a:r>
            <a:r>
              <a:rPr lang="en-US" sz="1600" i="1" dirty="0">
                <a:latin typeface="Eurostile" charset="0"/>
                <a:ea typeface="Eurostile" charset="0"/>
                <a:cs typeface="Eurostile" charset="0"/>
              </a:rPr>
              <a:t>Caring</a:t>
            </a:r>
            <a:r>
              <a:rPr lang="en-US" sz="1600" dirty="0">
                <a:latin typeface="Eurostile" charset="0"/>
                <a:ea typeface="Eurostile" charset="0"/>
                <a:cs typeface="Eurostile" charset="0"/>
              </a:rPr>
              <a:t> and </a:t>
            </a:r>
            <a:r>
              <a:rPr lang="en-US" sz="1600" i="1" dirty="0">
                <a:latin typeface="Eurostile" charset="0"/>
                <a:ea typeface="Eurostile" charset="0"/>
                <a:cs typeface="Eurostile" charset="0"/>
              </a:rPr>
              <a:t>Fairness</a:t>
            </a:r>
            <a:r>
              <a:rPr lang="en-US" sz="1600" dirty="0">
                <a:latin typeface="Eurostile" charset="0"/>
                <a:ea typeface="Eurostile" charset="0"/>
                <a:cs typeface="Eurostile" charset="0"/>
              </a:rPr>
              <a:t> – far more than the latter three.</a:t>
            </a:r>
          </a:p>
          <a:p>
            <a:pPr marL="285750" indent="-285750">
              <a:buFont typeface="Arial"/>
              <a:buChar char="•"/>
            </a:pPr>
            <a:endParaRPr lang="en-US" sz="1600" dirty="0">
              <a:latin typeface="Eurostile" charset="0"/>
              <a:ea typeface="Eurostile" charset="0"/>
              <a:cs typeface="Eurostile" charset="0"/>
            </a:endParaRPr>
          </a:p>
          <a:p>
            <a:pPr marL="285750" indent="-285750">
              <a:buFont typeface="Arial"/>
              <a:buChar char="•"/>
            </a:pPr>
            <a:r>
              <a:rPr lang="en-US" sz="1600" dirty="0">
                <a:latin typeface="Eurostile" charset="0"/>
                <a:ea typeface="Eurostile" charset="0"/>
                <a:cs typeface="Eurostile" charset="0"/>
              </a:rPr>
              <a:t>Conservatives, in contrast, endorse </a:t>
            </a:r>
            <a:r>
              <a:rPr lang="en-US" sz="1600" i="1" dirty="0">
                <a:latin typeface="Eurostile" charset="0"/>
                <a:ea typeface="Eurostile" charset="0"/>
                <a:cs typeface="Eurostile" charset="0"/>
              </a:rPr>
              <a:t>all five foundations more or less equally. </a:t>
            </a:r>
          </a:p>
        </p:txBody>
      </p:sp>
      <p:pic>
        <p:nvPicPr>
          <p:cNvPr id="8" name="Picture 7" descr="IMG_20190509_115043_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283" y="250901"/>
            <a:ext cx="4252717" cy="4498823"/>
          </a:xfrm>
          <a:prstGeom prst="rect">
            <a:avLst/>
          </a:prstGeom>
        </p:spPr>
      </p:pic>
    </p:spTree>
    <p:extLst>
      <p:ext uri="{BB962C8B-B14F-4D97-AF65-F5344CB8AC3E}">
        <p14:creationId xmlns:p14="http://schemas.microsoft.com/office/powerpoint/2010/main" val="2630880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790"/>
            <a:ext cx="8229600" cy="857250"/>
          </a:xfrm>
        </p:spPr>
        <p:txBody>
          <a:bodyPr anchor="t" anchorCtr="0">
            <a:normAutofit fontScale="90000"/>
          </a:bodyPr>
          <a:lstStyle/>
          <a:p>
            <a:pPr>
              <a:lnSpc>
                <a:spcPts val="4400"/>
              </a:lnSpc>
            </a:pPr>
            <a:r>
              <a:rPr lang="en-US" dirty="0">
                <a:latin typeface="Eurostile" charset="0"/>
                <a:ea typeface="Eurostile" charset="0"/>
                <a:cs typeface="Eurostile" charset="0"/>
              </a:rPr>
              <a:t>Brands’ Moral Foundations –</a:t>
            </a:r>
            <a:br>
              <a:rPr lang="en-US" dirty="0">
                <a:latin typeface="Eurostile" charset="0"/>
                <a:ea typeface="Eurostile" charset="0"/>
                <a:cs typeface="Eurostile" charset="0"/>
              </a:rPr>
            </a:br>
            <a:r>
              <a:rPr lang="en-US" dirty="0">
                <a:latin typeface="Eurostile" charset="0"/>
                <a:ea typeface="Eurostile" charset="0"/>
                <a:cs typeface="Eurostile" charset="0"/>
              </a:rPr>
              <a:t>Proof of Concept Study</a:t>
            </a:r>
          </a:p>
        </p:txBody>
      </p:sp>
      <p:sp>
        <p:nvSpPr>
          <p:cNvPr id="3" name="Content Placeholder 2"/>
          <p:cNvSpPr>
            <a:spLocks noGrp="1"/>
          </p:cNvSpPr>
          <p:nvPr>
            <p:ph idx="1"/>
          </p:nvPr>
        </p:nvSpPr>
        <p:spPr>
          <a:xfrm>
            <a:off x="457200" y="1749028"/>
            <a:ext cx="8229600" cy="3394472"/>
          </a:xfrm>
        </p:spPr>
        <p:txBody>
          <a:bodyPr>
            <a:normAutofit/>
          </a:bodyPr>
          <a:lstStyle/>
          <a:p>
            <a:pPr>
              <a:spcBef>
                <a:spcPts val="900"/>
              </a:spcBef>
            </a:pPr>
            <a:r>
              <a:rPr lang="en-US" sz="2400" dirty="0">
                <a:latin typeface="Eurostile" charset="0"/>
                <a:ea typeface="Eurostile" charset="0"/>
                <a:cs typeface="Eurostile" charset="0"/>
              </a:rPr>
              <a:t>Used an adaptation of </a:t>
            </a:r>
            <a:r>
              <a:rPr lang="en-US" sz="2400" dirty="0" err="1">
                <a:latin typeface="Eurostile" charset="0"/>
                <a:ea typeface="Eurostile" charset="0"/>
                <a:cs typeface="Eurostile" charset="0"/>
              </a:rPr>
              <a:t>Haidt's</a:t>
            </a:r>
            <a:r>
              <a:rPr lang="en-US" sz="2400" dirty="0">
                <a:latin typeface="Eurostile" charset="0"/>
                <a:ea typeface="Eurostile" charset="0"/>
                <a:cs typeface="Eurostile" charset="0"/>
              </a:rPr>
              <a:t> questionnaire to make questions appropriate to brands</a:t>
            </a:r>
          </a:p>
          <a:p>
            <a:pPr>
              <a:spcBef>
                <a:spcPts val="900"/>
              </a:spcBef>
            </a:pPr>
            <a:r>
              <a:rPr lang="en-US" sz="2400" dirty="0">
                <a:latin typeface="Eurostile" charset="0"/>
                <a:ea typeface="Eurostile" charset="0"/>
                <a:cs typeface="Eurostile" charset="0"/>
              </a:rPr>
              <a:t>Measured 20 brands in 4 different product categories</a:t>
            </a:r>
          </a:p>
          <a:p>
            <a:pPr>
              <a:spcBef>
                <a:spcPts val="900"/>
              </a:spcBef>
            </a:pPr>
            <a:r>
              <a:rPr lang="en-US" sz="2400" dirty="0">
                <a:latin typeface="Eurostile" charset="0"/>
                <a:ea typeface="Eurostile" charset="0"/>
                <a:cs typeface="Eurostile" charset="0"/>
              </a:rPr>
              <a:t>Representative Sample of 200 US consumers</a:t>
            </a:r>
          </a:p>
          <a:p>
            <a:pPr>
              <a:spcBef>
                <a:spcPts val="900"/>
              </a:spcBef>
            </a:pPr>
            <a:r>
              <a:rPr lang="en-US" sz="2400" dirty="0">
                <a:latin typeface="Eurostile" charset="0"/>
                <a:ea typeface="Eurostile" charset="0"/>
                <a:cs typeface="Eurostile" charset="0"/>
              </a:rPr>
              <a:t>Successfully measured 4 of the 5 Foundations</a:t>
            </a:r>
          </a:p>
        </p:txBody>
      </p:sp>
    </p:spTree>
    <p:extLst>
      <p:ext uri="{BB962C8B-B14F-4D97-AF65-F5344CB8AC3E}">
        <p14:creationId xmlns:p14="http://schemas.microsoft.com/office/powerpoint/2010/main" val="1697275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Arrow Connector 15">
            <a:extLst>
              <a:ext uri="{FF2B5EF4-FFF2-40B4-BE49-F238E27FC236}">
                <a16:creationId xmlns="" xmlns:a16="http://schemas.microsoft.com/office/drawing/2014/main" id="{66E473B4-8C39-D244-85C9-393E4B07B910}"/>
              </a:ext>
            </a:extLst>
          </p:cNvPr>
          <p:cNvCxnSpPr>
            <a:cxnSpLocks/>
          </p:cNvCxnSpPr>
          <p:nvPr/>
        </p:nvCxnSpPr>
        <p:spPr>
          <a:xfrm>
            <a:off x="2049037" y="1482049"/>
            <a:ext cx="1903803" cy="2279374"/>
          </a:xfrm>
          <a:prstGeom prst="straightConnector1">
            <a:avLst/>
          </a:prstGeom>
          <a:ln w="11430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 xmlns:a16="http://schemas.microsoft.com/office/drawing/2014/main" id="{8A388DAB-45F9-7A48-92C1-3C1DF3089C28}"/>
              </a:ext>
            </a:extLst>
          </p:cNvPr>
          <p:cNvCxnSpPr>
            <a:cxnSpLocks/>
          </p:cNvCxnSpPr>
          <p:nvPr/>
        </p:nvCxnSpPr>
        <p:spPr>
          <a:xfrm flipH="1">
            <a:off x="5189662" y="1497496"/>
            <a:ext cx="1903803" cy="2279374"/>
          </a:xfrm>
          <a:prstGeom prst="straightConnector1">
            <a:avLst/>
          </a:prstGeom>
          <a:ln w="1143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809999" y="479893"/>
            <a:ext cx="2831223" cy="830997"/>
          </a:xfrm>
          <a:prstGeom prst="rect">
            <a:avLst/>
          </a:prstGeom>
          <a:noFill/>
        </p:spPr>
        <p:txBody>
          <a:bodyPr wrap="none" rtlCol="0">
            <a:spAutoFit/>
          </a:bodyPr>
          <a:lstStyle/>
          <a:p>
            <a:pPr algn="ctr"/>
            <a:r>
              <a:rPr lang="en-US" sz="2400" dirty="0">
                <a:latin typeface="Eurostile"/>
              </a:rPr>
              <a:t>Consumer Brand </a:t>
            </a:r>
          </a:p>
          <a:p>
            <a:pPr algn="ctr"/>
            <a:r>
              <a:rPr lang="en-US" sz="2400" dirty="0">
                <a:latin typeface="Eurostile"/>
              </a:rPr>
              <a:t>Relationships Theory</a:t>
            </a:r>
          </a:p>
        </p:txBody>
      </p:sp>
      <p:sp>
        <p:nvSpPr>
          <p:cNvPr id="4" name="TextBox 3"/>
          <p:cNvSpPr txBox="1"/>
          <p:nvPr/>
        </p:nvSpPr>
        <p:spPr>
          <a:xfrm>
            <a:off x="642432" y="479893"/>
            <a:ext cx="2572038" cy="830997"/>
          </a:xfrm>
          <a:prstGeom prst="rect">
            <a:avLst/>
          </a:prstGeom>
          <a:noFill/>
        </p:spPr>
        <p:txBody>
          <a:bodyPr wrap="none" rtlCol="0">
            <a:spAutoFit/>
          </a:bodyPr>
          <a:lstStyle/>
          <a:p>
            <a:pPr algn="ctr"/>
            <a:r>
              <a:rPr lang="en-US" sz="2400" dirty="0">
                <a:latin typeface="Eurostile"/>
                <a:cs typeface="Eurostile"/>
              </a:rPr>
              <a:t>Moral Foundations </a:t>
            </a:r>
          </a:p>
          <a:p>
            <a:pPr algn="ctr"/>
            <a:r>
              <a:rPr lang="en-US" sz="2400" dirty="0">
                <a:latin typeface="Eurostile"/>
                <a:cs typeface="Eurostile"/>
              </a:rPr>
              <a:t>Theory</a:t>
            </a:r>
          </a:p>
        </p:txBody>
      </p:sp>
      <p:sp>
        <p:nvSpPr>
          <p:cNvPr id="14" name="TextBox 13"/>
          <p:cNvSpPr txBox="1"/>
          <p:nvPr/>
        </p:nvSpPr>
        <p:spPr>
          <a:xfrm>
            <a:off x="2559493" y="3948029"/>
            <a:ext cx="4033075" cy="461665"/>
          </a:xfrm>
          <a:prstGeom prst="rect">
            <a:avLst/>
          </a:prstGeom>
          <a:gradFill flip="none" rotWithShape="1">
            <a:gsLst>
              <a:gs pos="0">
                <a:schemeClr val="tx2">
                  <a:lumMod val="60000"/>
                  <a:lumOff val="40000"/>
                </a:schemeClr>
              </a:gs>
              <a:gs pos="100000">
                <a:srgbClr val="FFFFFF"/>
              </a:gs>
            </a:gsLst>
            <a:lin ang="0" scaled="1"/>
            <a:tileRect/>
          </a:gradFill>
        </p:spPr>
        <p:txBody>
          <a:bodyPr wrap="none" rtlCol="0">
            <a:spAutoFit/>
          </a:bodyPr>
          <a:lstStyle/>
          <a:p>
            <a:r>
              <a:rPr lang="en-US" sz="2400" b="1" i="1" dirty="0">
                <a:latin typeface="Eurostile"/>
                <a:cs typeface="Eurostile"/>
              </a:rPr>
              <a:t>Brands’ Moral Relationships</a:t>
            </a:r>
          </a:p>
        </p:txBody>
      </p:sp>
      <p:pic>
        <p:nvPicPr>
          <p:cNvPr id="8" name="Picture 7" descr="BLIN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9504" y="1667666"/>
            <a:ext cx="1290661" cy="1943210"/>
          </a:xfrm>
          <a:prstGeom prst="rect">
            <a:avLst/>
          </a:prstGeom>
        </p:spPr>
      </p:pic>
      <p:pic>
        <p:nvPicPr>
          <p:cNvPr id="2" name="Picture 1" descr="IMG_20190507_114912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71011" y="2002022"/>
            <a:ext cx="1950092" cy="1281380"/>
          </a:xfrm>
          <a:prstGeom prst="rect">
            <a:avLst/>
          </a:prstGeom>
        </p:spPr>
      </p:pic>
    </p:spTree>
    <p:extLst>
      <p:ext uri="{BB962C8B-B14F-4D97-AF65-F5344CB8AC3E}">
        <p14:creationId xmlns:p14="http://schemas.microsoft.com/office/powerpoint/2010/main" val="23618467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665" y="214121"/>
            <a:ext cx="8624650" cy="44817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184678785"/>
              </p:ext>
            </p:extLst>
          </p:nvPr>
        </p:nvGraphicFramePr>
        <p:xfrm>
          <a:off x="766454" y="214121"/>
          <a:ext cx="7577560" cy="4194593"/>
        </p:xfrm>
        <a:graphic>
          <a:graphicData uri="http://schemas.openxmlformats.org/presentationml/2006/ole">
            <mc:AlternateContent xmlns:mc="http://schemas.openxmlformats.org/markup-compatibility/2006">
              <mc:Choice xmlns:v="urn:schemas-microsoft-com:vml" Requires="v">
                <p:oleObj spid="_x0000_s1055" name="Worksheet" r:id="rId4" imgW="9220200" imgH="5626100" progId="Excel.Sheet.12">
                  <p:embed/>
                </p:oleObj>
              </mc:Choice>
              <mc:Fallback>
                <p:oleObj name="Worksheet" r:id="rId4" imgW="9220200" imgH="5626100" progId="Excel.Sheet.12">
                  <p:embed/>
                  <p:pic>
                    <p:nvPicPr>
                      <p:cNvPr id="0" name=""/>
                      <p:cNvPicPr/>
                      <p:nvPr/>
                    </p:nvPicPr>
                    <p:blipFill>
                      <a:blip r:embed="rId5"/>
                      <a:stretch>
                        <a:fillRect/>
                      </a:stretch>
                    </p:blipFill>
                    <p:spPr>
                      <a:xfrm>
                        <a:off x="766454" y="214121"/>
                        <a:ext cx="7577560" cy="4194593"/>
                      </a:xfrm>
                      <a:prstGeom prst="rect">
                        <a:avLst/>
                      </a:prstGeom>
                    </p:spPr>
                  </p:pic>
                </p:oleObj>
              </mc:Fallback>
            </mc:AlternateContent>
          </a:graphicData>
        </a:graphic>
      </p:graphicFrame>
    </p:spTree>
    <p:extLst>
      <p:ext uri="{BB962C8B-B14F-4D97-AF65-F5344CB8AC3E}">
        <p14:creationId xmlns:p14="http://schemas.microsoft.com/office/powerpoint/2010/main" val="10531949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179"/>
            <a:ext cx="8229600" cy="857250"/>
          </a:xfrm>
        </p:spPr>
        <p:txBody>
          <a:bodyPr anchor="t" anchorCtr="0">
            <a:noAutofit/>
          </a:bodyPr>
          <a:lstStyle/>
          <a:p>
            <a:r>
              <a:rPr lang="en-US" sz="3200" dirty="0">
                <a:latin typeface="Eurostile" charset="0"/>
                <a:ea typeface="Eurostile" charset="0"/>
                <a:cs typeface="Eurostile" charset="0"/>
              </a:rPr>
              <a:t>Convergence of Brands’ and Peoples’ Moral Foundations </a:t>
            </a:r>
          </a:p>
        </p:txBody>
      </p:sp>
      <p:sp>
        <p:nvSpPr>
          <p:cNvPr id="3" name="Content Placeholder 2"/>
          <p:cNvSpPr>
            <a:spLocks noGrp="1"/>
          </p:cNvSpPr>
          <p:nvPr>
            <p:ph idx="1"/>
          </p:nvPr>
        </p:nvSpPr>
        <p:spPr>
          <a:xfrm>
            <a:off x="457200" y="1466849"/>
            <a:ext cx="8229600" cy="2582637"/>
          </a:xfrm>
        </p:spPr>
        <p:txBody>
          <a:bodyPr>
            <a:normAutofit/>
          </a:bodyPr>
          <a:lstStyle/>
          <a:p>
            <a:pPr>
              <a:spcBef>
                <a:spcPts val="900"/>
              </a:spcBef>
            </a:pPr>
            <a:r>
              <a:rPr lang="en-US" sz="2400" dirty="0">
                <a:latin typeface="Eurostile" charset="0"/>
                <a:ea typeface="Eurostile" charset="0"/>
                <a:cs typeface="Eurostile" charset="0"/>
              </a:rPr>
              <a:t>People who identify themselves as </a:t>
            </a:r>
            <a:r>
              <a:rPr lang="en-US" sz="2400" i="1" dirty="0">
                <a:latin typeface="Eurostile" charset="0"/>
                <a:ea typeface="Eurostile" charset="0"/>
                <a:cs typeface="Eurostile" charset="0"/>
              </a:rPr>
              <a:t>Democrats</a:t>
            </a:r>
            <a:r>
              <a:rPr lang="en-US" sz="2400" dirty="0">
                <a:latin typeface="Eurostile" charset="0"/>
                <a:ea typeface="Eurostile" charset="0"/>
                <a:cs typeface="Eurostile" charset="0"/>
              </a:rPr>
              <a:t> are more likely than Republicans to share values with brands they identify with: </a:t>
            </a:r>
            <a:r>
              <a:rPr lang="en-US" sz="2400" b="1" i="1" dirty="0">
                <a:latin typeface="Eurostile" charset="0"/>
                <a:ea typeface="Eurostile" charset="0"/>
                <a:cs typeface="Eurostile" charset="0"/>
              </a:rPr>
              <a:t>Care</a:t>
            </a:r>
            <a:r>
              <a:rPr lang="en-US" sz="2400" b="1" dirty="0">
                <a:latin typeface="Eurostile" charset="0"/>
                <a:ea typeface="Eurostile" charset="0"/>
                <a:cs typeface="Eurostile" charset="0"/>
              </a:rPr>
              <a:t> and </a:t>
            </a:r>
            <a:r>
              <a:rPr lang="en-US" sz="2400" b="1" i="1" dirty="0">
                <a:latin typeface="Eurostile" charset="0"/>
                <a:ea typeface="Eurostile" charset="0"/>
                <a:cs typeface="Eurostile" charset="0"/>
              </a:rPr>
              <a:t>Fairness</a:t>
            </a:r>
            <a:r>
              <a:rPr lang="en-US" sz="2400" b="1" dirty="0">
                <a:latin typeface="Eurostile" charset="0"/>
                <a:ea typeface="Eurostile" charset="0"/>
                <a:cs typeface="Eurostile" charset="0"/>
              </a:rPr>
              <a:t> Foundations</a:t>
            </a:r>
            <a:endParaRPr lang="en-US" sz="2400" dirty="0">
              <a:latin typeface="Eurostile" charset="0"/>
              <a:ea typeface="Eurostile" charset="0"/>
              <a:cs typeface="Eurostile" charset="0"/>
            </a:endParaRPr>
          </a:p>
          <a:p>
            <a:pPr>
              <a:spcBef>
                <a:spcPts val="900"/>
              </a:spcBef>
            </a:pPr>
            <a:r>
              <a:rPr lang="en-US" sz="2400" i="1" dirty="0">
                <a:latin typeface="Eurostile" charset="0"/>
                <a:ea typeface="Eurostile" charset="0"/>
                <a:cs typeface="Eurostile" charset="0"/>
              </a:rPr>
              <a:t>Republicans</a:t>
            </a:r>
            <a:r>
              <a:rPr lang="en-US" sz="2400" dirty="0">
                <a:latin typeface="Eurostile" charset="0"/>
                <a:ea typeface="Eurostile" charset="0"/>
                <a:cs typeface="Eurostile" charset="0"/>
              </a:rPr>
              <a:t> are more likely than Democrats to share values with brands they identify with: </a:t>
            </a:r>
            <a:r>
              <a:rPr lang="en-US" sz="2400" b="1" i="1" dirty="0">
                <a:latin typeface="Eurostile" charset="0"/>
                <a:ea typeface="Eurostile" charset="0"/>
                <a:cs typeface="Eurostile" charset="0"/>
              </a:rPr>
              <a:t>Loyalty</a:t>
            </a:r>
            <a:r>
              <a:rPr lang="en-US" sz="2400" b="1" dirty="0">
                <a:latin typeface="Eurostile" charset="0"/>
                <a:ea typeface="Eurostile" charset="0"/>
                <a:cs typeface="Eurostile" charset="0"/>
              </a:rPr>
              <a:t> and </a:t>
            </a:r>
            <a:r>
              <a:rPr lang="en-US" sz="2400" b="1" i="1" dirty="0">
                <a:latin typeface="Eurostile" charset="0"/>
                <a:ea typeface="Eurostile" charset="0"/>
                <a:cs typeface="Eurostile" charset="0"/>
              </a:rPr>
              <a:t>Authority</a:t>
            </a:r>
            <a:r>
              <a:rPr lang="en-US" sz="2400" b="1" dirty="0">
                <a:latin typeface="Eurostile" charset="0"/>
                <a:ea typeface="Eurostile" charset="0"/>
                <a:cs typeface="Eurostile" charset="0"/>
              </a:rPr>
              <a:t> Foundations</a:t>
            </a:r>
            <a:endParaRPr lang="en-US" sz="2400" dirty="0">
              <a:latin typeface="Eurostile" charset="0"/>
              <a:ea typeface="Eurostile" charset="0"/>
              <a:cs typeface="Eurostile" charset="0"/>
            </a:endParaRPr>
          </a:p>
        </p:txBody>
      </p:sp>
    </p:spTree>
    <p:extLst>
      <p:ext uri="{BB962C8B-B14F-4D97-AF65-F5344CB8AC3E}">
        <p14:creationId xmlns:p14="http://schemas.microsoft.com/office/powerpoint/2010/main" val="13335086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295"/>
            <a:ext cx="8229600" cy="857250"/>
          </a:xfrm>
        </p:spPr>
        <p:txBody>
          <a:bodyPr vert="horz" lIns="91440" tIns="45720" rIns="91440" bIns="45720" rtlCol="0" anchor="t" anchorCtr="0">
            <a:noAutofit/>
          </a:bodyPr>
          <a:lstStyle/>
          <a:p>
            <a:r>
              <a:rPr lang="en-US" sz="4000" dirty="0">
                <a:latin typeface="Eurostile" charset="0"/>
              </a:rPr>
              <a:t>Brands’ Moral Foundations</a:t>
            </a:r>
          </a:p>
        </p:txBody>
      </p:sp>
      <p:sp>
        <p:nvSpPr>
          <p:cNvPr id="3" name="Content Placeholder 2"/>
          <p:cNvSpPr>
            <a:spLocks noGrp="1"/>
          </p:cNvSpPr>
          <p:nvPr>
            <p:ph idx="1"/>
          </p:nvPr>
        </p:nvSpPr>
        <p:spPr>
          <a:xfrm>
            <a:off x="457200" y="993322"/>
            <a:ext cx="8055429" cy="3394472"/>
          </a:xfrm>
        </p:spPr>
        <p:txBody>
          <a:bodyPr>
            <a:noAutofit/>
          </a:bodyPr>
          <a:lstStyle/>
          <a:p>
            <a:r>
              <a:rPr lang="en-US" sz="2600" dirty="0">
                <a:latin typeface="Eurostile" panose="020B0504020202050204" pitchFamily="34" charset="77"/>
              </a:rPr>
              <a:t>Brands are "political players" – and probably have been for some time. </a:t>
            </a:r>
          </a:p>
          <a:p>
            <a:pPr lvl="1">
              <a:spcBef>
                <a:spcPts val="200"/>
              </a:spcBef>
            </a:pPr>
            <a:r>
              <a:rPr lang="en-US" sz="2200" dirty="0">
                <a:latin typeface="Eurostile" panose="020B0504020202050204" pitchFamily="34" charset="77"/>
              </a:rPr>
              <a:t>The question is not whether it is happening, but whether it matters?</a:t>
            </a:r>
          </a:p>
          <a:p>
            <a:pPr lvl="1">
              <a:spcBef>
                <a:spcPts val="400"/>
              </a:spcBef>
            </a:pPr>
            <a:r>
              <a:rPr lang="en-US" sz="2200" dirty="0">
                <a:latin typeface="Eurostile" panose="020B0504020202050204" pitchFamily="34" charset="77"/>
              </a:rPr>
              <a:t>Do the moral foundations of brands influence their commercial and financial performance? </a:t>
            </a:r>
          </a:p>
          <a:p>
            <a:pPr lvl="1">
              <a:spcBef>
                <a:spcPts val="400"/>
              </a:spcBef>
            </a:pPr>
            <a:r>
              <a:rPr lang="en-US" sz="2200" dirty="0">
                <a:latin typeface="Eurostile" panose="020B0504020202050204" pitchFamily="34" charset="77"/>
              </a:rPr>
              <a:t>Is the current toxic political atmosphere likely to prevent brands from "reaching across the aisle" for a bi-partisan franchise?</a:t>
            </a:r>
          </a:p>
        </p:txBody>
      </p:sp>
    </p:spTree>
    <p:extLst>
      <p:ext uri="{BB962C8B-B14F-4D97-AF65-F5344CB8AC3E}">
        <p14:creationId xmlns:p14="http://schemas.microsoft.com/office/powerpoint/2010/main" val="21772258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909638" y="385440"/>
            <a:ext cx="4040188" cy="479822"/>
          </a:xfrm>
        </p:spPr>
        <p:txBody>
          <a:bodyPr>
            <a:normAutofit/>
          </a:bodyPr>
          <a:lstStyle/>
          <a:p>
            <a:r>
              <a:rPr lang="en-US" sz="2000" dirty="0">
                <a:latin typeface="Eurostile"/>
                <a:cs typeface="Eurostile"/>
              </a:rPr>
              <a:t>From Moral </a:t>
            </a:r>
            <a:r>
              <a:rPr lang="en-US" sz="2000" i="1" dirty="0">
                <a:latin typeface="Eurostile"/>
                <a:cs typeface="Eurostile"/>
              </a:rPr>
              <a:t>Foundations</a:t>
            </a:r>
          </a:p>
        </p:txBody>
      </p:sp>
      <p:sp>
        <p:nvSpPr>
          <p:cNvPr id="3" name="Content Placeholder 2"/>
          <p:cNvSpPr>
            <a:spLocks noGrp="1"/>
          </p:cNvSpPr>
          <p:nvPr>
            <p:ph sz="half" idx="2"/>
          </p:nvPr>
        </p:nvSpPr>
        <p:spPr>
          <a:xfrm>
            <a:off x="566851" y="886910"/>
            <a:ext cx="3820886" cy="3699549"/>
          </a:xfrm>
        </p:spPr>
        <p:txBody>
          <a:bodyPr>
            <a:normAutofit/>
          </a:bodyPr>
          <a:lstStyle/>
          <a:p>
            <a:r>
              <a:rPr lang="en-US" sz="1600" dirty="0">
                <a:latin typeface="Eurostile"/>
                <a:cs typeface="Eurostile"/>
              </a:rPr>
              <a:t>Brands’ Moral foundations by themselves can explain why people feel a brand fits more or less with their own moral/political values but – as consumers’ Moral Foundations do not necessarily (yet?) control the brands they buy – they are an inadequate explanation of consumers’ purchasing behavior.</a:t>
            </a:r>
          </a:p>
          <a:p>
            <a:r>
              <a:rPr lang="en-US" sz="1600" dirty="0">
                <a:latin typeface="Eurostile"/>
                <a:cs typeface="Eurostile"/>
              </a:rPr>
              <a:t>Brands defined just by their Moral Foundations risk polarizing their consumer targets, and becoming locked into “red” and “blue” segments. </a:t>
            </a:r>
          </a:p>
        </p:txBody>
      </p:sp>
    </p:spTree>
    <p:extLst>
      <p:ext uri="{BB962C8B-B14F-4D97-AF65-F5344CB8AC3E}">
        <p14:creationId xmlns:p14="http://schemas.microsoft.com/office/powerpoint/2010/main" val="13646071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909638" y="385440"/>
            <a:ext cx="4040188" cy="479822"/>
          </a:xfrm>
        </p:spPr>
        <p:txBody>
          <a:bodyPr>
            <a:normAutofit/>
          </a:bodyPr>
          <a:lstStyle/>
          <a:p>
            <a:r>
              <a:rPr lang="en-US" sz="2000" dirty="0">
                <a:latin typeface="Eurostile"/>
                <a:cs typeface="Eurostile"/>
              </a:rPr>
              <a:t>From Moral </a:t>
            </a:r>
            <a:r>
              <a:rPr lang="en-US" sz="2000" i="1" dirty="0">
                <a:latin typeface="Eurostile"/>
                <a:cs typeface="Eurostile"/>
              </a:rPr>
              <a:t>Foundations</a:t>
            </a:r>
          </a:p>
        </p:txBody>
      </p:sp>
      <p:sp>
        <p:nvSpPr>
          <p:cNvPr id="3" name="Content Placeholder 2"/>
          <p:cNvSpPr>
            <a:spLocks noGrp="1"/>
          </p:cNvSpPr>
          <p:nvPr>
            <p:ph sz="half" idx="2"/>
          </p:nvPr>
        </p:nvSpPr>
        <p:spPr>
          <a:xfrm>
            <a:off x="566851" y="886910"/>
            <a:ext cx="3820886" cy="3699549"/>
          </a:xfrm>
        </p:spPr>
        <p:txBody>
          <a:bodyPr>
            <a:normAutofit/>
          </a:bodyPr>
          <a:lstStyle/>
          <a:p>
            <a:r>
              <a:rPr lang="en-US" sz="1600" dirty="0">
                <a:latin typeface="Eurostile"/>
                <a:cs typeface="Eurostile"/>
              </a:rPr>
              <a:t>Brands’ Moral foundations by themselves can explain why people feel a brand fits more or less with their own moral/political values but – as consumers’ Moral Foundations do not necessarily (yet?) control the brands they buy – they are an inadequate explanation of consumers’ purchasing behavior.</a:t>
            </a:r>
          </a:p>
          <a:p>
            <a:r>
              <a:rPr lang="en-US" sz="1600" dirty="0">
                <a:latin typeface="Eurostile"/>
                <a:cs typeface="Eurostile"/>
              </a:rPr>
              <a:t>Brands defined just by their Moral Foundations risk polarizing their consumer targets, and becoming locked into “red” and “blue” segments. </a:t>
            </a:r>
          </a:p>
        </p:txBody>
      </p:sp>
      <p:sp>
        <p:nvSpPr>
          <p:cNvPr id="6" name="Text Placeholder 5"/>
          <p:cNvSpPr>
            <a:spLocks noGrp="1"/>
          </p:cNvSpPr>
          <p:nvPr>
            <p:ph type="body" sz="quarter" idx="3"/>
          </p:nvPr>
        </p:nvSpPr>
        <p:spPr>
          <a:xfrm>
            <a:off x="4949826" y="385440"/>
            <a:ext cx="4041775" cy="479822"/>
          </a:xfrm>
        </p:spPr>
        <p:txBody>
          <a:bodyPr>
            <a:normAutofit/>
          </a:bodyPr>
          <a:lstStyle/>
          <a:p>
            <a:r>
              <a:rPr lang="en-US" sz="2000" dirty="0">
                <a:latin typeface="Eurostile"/>
                <a:cs typeface="Eurostile"/>
              </a:rPr>
              <a:t>To  Moral </a:t>
            </a:r>
            <a:r>
              <a:rPr lang="en-US" sz="2000" i="1" dirty="0">
                <a:latin typeface="Eurostile"/>
                <a:cs typeface="Eurostile"/>
              </a:rPr>
              <a:t>Relationships</a:t>
            </a:r>
          </a:p>
        </p:txBody>
      </p:sp>
      <p:sp>
        <p:nvSpPr>
          <p:cNvPr id="4" name="Content Placeholder 3"/>
          <p:cNvSpPr>
            <a:spLocks noGrp="1"/>
          </p:cNvSpPr>
          <p:nvPr>
            <p:ph sz="quarter" idx="4"/>
          </p:nvPr>
        </p:nvSpPr>
        <p:spPr>
          <a:xfrm>
            <a:off x="4645027" y="938371"/>
            <a:ext cx="3820886" cy="3699549"/>
          </a:xfrm>
        </p:spPr>
        <p:txBody>
          <a:bodyPr>
            <a:noAutofit/>
          </a:bodyPr>
          <a:lstStyle/>
          <a:p>
            <a:r>
              <a:rPr lang="en-US" sz="1600" dirty="0">
                <a:latin typeface="Eurostile"/>
                <a:cs typeface="Eurostile"/>
              </a:rPr>
              <a:t>Moral Foundations are consumers' perceptions of brands' moral underpinnings - the moral equivalent of brand image. They are just one of the components of Moral Relationships</a:t>
            </a:r>
          </a:p>
          <a:p>
            <a:r>
              <a:rPr lang="en-US" sz="1600" dirty="0">
                <a:latin typeface="Eurostile"/>
                <a:cs typeface="Eurostile"/>
              </a:rPr>
              <a:t>As with other Consumer Brand Relationships, the other component is the Brand’s Attitude, which can radically alter – positively or negatively – the influence of the Brand’s Moral Foundation</a:t>
            </a:r>
          </a:p>
        </p:txBody>
      </p:sp>
      <p:cxnSp>
        <p:nvCxnSpPr>
          <p:cNvPr id="7" name="Straight Arrow Connector 6">
            <a:extLst>
              <a:ext uri="{FF2B5EF4-FFF2-40B4-BE49-F238E27FC236}">
                <a16:creationId xmlns="" xmlns:a16="http://schemas.microsoft.com/office/drawing/2014/main" id="{9C4B175E-8FFE-234F-96F1-CF4E4A47BC99}"/>
              </a:ext>
            </a:extLst>
          </p:cNvPr>
          <p:cNvCxnSpPr/>
          <p:nvPr/>
        </p:nvCxnSpPr>
        <p:spPr>
          <a:xfrm>
            <a:off x="4015409" y="675861"/>
            <a:ext cx="781878" cy="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7466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66480" y="1505455"/>
            <a:ext cx="6229139" cy="1938992"/>
          </a:xfrm>
          <a:prstGeom prst="rect">
            <a:avLst/>
          </a:prstGeom>
          <a:noFill/>
        </p:spPr>
        <p:txBody>
          <a:bodyPr wrap="none" rtlCol="0">
            <a:spAutoFit/>
          </a:bodyPr>
          <a:lstStyle/>
          <a:p>
            <a:r>
              <a:rPr lang="en-US" sz="2400" i="1" dirty="0">
                <a:latin typeface="Eurostile"/>
                <a:cs typeface="Eurostile"/>
              </a:rPr>
              <a:t>Brand’s Moral Relationships:</a:t>
            </a:r>
          </a:p>
          <a:p>
            <a:endParaRPr lang="en-US" sz="2400" dirty="0">
              <a:latin typeface="Eurostile"/>
              <a:cs typeface="Eurostile"/>
            </a:endParaRPr>
          </a:p>
          <a:p>
            <a:r>
              <a:rPr lang="en-US" sz="2400" dirty="0">
                <a:latin typeface="Eurostile"/>
                <a:cs typeface="Eurostile"/>
              </a:rPr>
              <a:t>The perceived Moral Foundations of the Brand,</a:t>
            </a:r>
          </a:p>
          <a:p>
            <a:r>
              <a:rPr lang="en-US" sz="2400" dirty="0">
                <a:latin typeface="Eurostile"/>
                <a:cs typeface="Eurostile"/>
              </a:rPr>
              <a:t>as filtered through and modified by one or more </a:t>
            </a:r>
          </a:p>
          <a:p>
            <a:r>
              <a:rPr lang="en-US" sz="2400" dirty="0">
                <a:latin typeface="Eurostile"/>
                <a:cs typeface="Eurostile"/>
              </a:rPr>
              <a:t>brand’s attitudes</a:t>
            </a:r>
          </a:p>
        </p:txBody>
      </p:sp>
    </p:spTree>
    <p:extLst>
      <p:ext uri="{BB962C8B-B14F-4D97-AF65-F5344CB8AC3E}">
        <p14:creationId xmlns:p14="http://schemas.microsoft.com/office/powerpoint/2010/main" val="13314787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3665" y="214121"/>
            <a:ext cx="8624650" cy="44817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490877" y="1402851"/>
            <a:ext cx="648021" cy="369332"/>
          </a:xfrm>
          <a:prstGeom prst="rect">
            <a:avLst/>
          </a:prstGeom>
          <a:noFill/>
        </p:spPr>
        <p:txBody>
          <a:bodyPr wrap="none" rtlCol="0">
            <a:spAutoFit/>
          </a:bodyPr>
          <a:lstStyle/>
          <a:p>
            <a:r>
              <a:rPr lang="en-US" dirty="0">
                <a:latin typeface="Eurostile"/>
                <a:cs typeface="Eurostile"/>
              </a:rPr>
              <a:t>Care</a:t>
            </a:r>
          </a:p>
        </p:txBody>
      </p:sp>
      <p:sp>
        <p:nvSpPr>
          <p:cNvPr id="8" name="TextBox 7"/>
          <p:cNvSpPr txBox="1"/>
          <p:nvPr/>
        </p:nvSpPr>
        <p:spPr>
          <a:xfrm>
            <a:off x="5340942" y="4058362"/>
            <a:ext cx="1056700" cy="369332"/>
          </a:xfrm>
          <a:prstGeom prst="rect">
            <a:avLst/>
          </a:prstGeom>
          <a:noFill/>
        </p:spPr>
        <p:txBody>
          <a:bodyPr wrap="none" rtlCol="0">
            <a:spAutoFit/>
          </a:bodyPr>
          <a:lstStyle/>
          <a:p>
            <a:r>
              <a:rPr lang="en-US" dirty="0">
                <a:latin typeface="Eurostile"/>
                <a:cs typeface="Eurostile"/>
              </a:rPr>
              <a:t>Authority</a:t>
            </a:r>
          </a:p>
        </p:txBody>
      </p:sp>
      <p:sp>
        <p:nvSpPr>
          <p:cNvPr id="9" name="TextBox 8"/>
          <p:cNvSpPr txBox="1"/>
          <p:nvPr/>
        </p:nvSpPr>
        <p:spPr>
          <a:xfrm>
            <a:off x="5045611" y="1376078"/>
            <a:ext cx="2339102" cy="369332"/>
          </a:xfrm>
          <a:prstGeom prst="rect">
            <a:avLst/>
          </a:prstGeom>
          <a:noFill/>
        </p:spPr>
        <p:txBody>
          <a:bodyPr wrap="none" rtlCol="0">
            <a:spAutoFit/>
          </a:bodyPr>
          <a:lstStyle/>
          <a:p>
            <a:r>
              <a:rPr lang="en-US" b="1" i="1" dirty="0">
                <a:latin typeface="Eurostile"/>
                <a:cs typeface="Eurostile"/>
              </a:rPr>
              <a:t>Benevolent Authority</a:t>
            </a:r>
          </a:p>
        </p:txBody>
      </p:sp>
      <p:sp>
        <p:nvSpPr>
          <p:cNvPr id="2" name="TextBox 1"/>
          <p:cNvSpPr txBox="1"/>
          <p:nvPr/>
        </p:nvSpPr>
        <p:spPr>
          <a:xfrm>
            <a:off x="5040933" y="3824644"/>
            <a:ext cx="1927030" cy="338554"/>
          </a:xfrm>
          <a:prstGeom prst="rect">
            <a:avLst/>
          </a:prstGeom>
          <a:solidFill>
            <a:schemeClr val="bg1"/>
          </a:solidFill>
        </p:spPr>
        <p:txBody>
          <a:bodyPr wrap="none" rtlCol="0">
            <a:spAutoFit/>
          </a:bodyPr>
          <a:lstStyle/>
          <a:p>
            <a:r>
              <a:rPr lang="en-US" sz="1600" dirty="0">
                <a:solidFill>
                  <a:srgbClr val="A42612"/>
                </a:solidFill>
                <a:latin typeface="Eurostile"/>
                <a:cs typeface="Eurostile"/>
              </a:rPr>
              <a:t>Moral Foundation (x)</a:t>
            </a:r>
          </a:p>
        </p:txBody>
      </p:sp>
      <p:sp>
        <p:nvSpPr>
          <p:cNvPr id="11" name="Title 4">
            <a:extLst>
              <a:ext uri="{FF2B5EF4-FFF2-40B4-BE49-F238E27FC236}">
                <a16:creationId xmlns="" xmlns:a16="http://schemas.microsoft.com/office/drawing/2014/main" id="{2B13E7BF-90C6-344D-A241-626DD2E7CA14}"/>
              </a:ext>
            </a:extLst>
          </p:cNvPr>
          <p:cNvSpPr txBox="1">
            <a:spLocks/>
          </p:cNvSpPr>
          <p:nvPr/>
        </p:nvSpPr>
        <p:spPr>
          <a:xfrm>
            <a:off x="457200" y="256047"/>
            <a:ext cx="8229600" cy="8572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Eurostile"/>
                <a:cs typeface="Eurostile"/>
              </a:rPr>
              <a:t>Moral Relationship (1)</a:t>
            </a:r>
          </a:p>
        </p:txBody>
      </p:sp>
      <p:pic>
        <p:nvPicPr>
          <p:cNvPr id="12" name="Picture 11" descr="figure 2.5.jpg">
            <a:extLst>
              <a:ext uri="{FF2B5EF4-FFF2-40B4-BE49-F238E27FC236}">
                <a16:creationId xmlns="" xmlns:a16="http://schemas.microsoft.com/office/drawing/2014/main" id="{872706D8-B17C-2547-A99A-2C5A7C04726A}"/>
              </a:ext>
            </a:extLst>
          </p:cNvPr>
          <p:cNvPicPr>
            <a:picLocks noChangeAspect="1"/>
          </p:cNvPicPr>
          <p:nvPr/>
        </p:nvPicPr>
        <p:blipFill rotWithShape="1">
          <a:blip r:embed="rId2">
            <a:extLst>
              <a:ext uri="{28A0092B-C50C-407E-A947-70E740481C1C}">
                <a14:useLocalDpi xmlns:a14="http://schemas.microsoft.com/office/drawing/2010/main" val="0"/>
              </a:ext>
            </a:extLst>
          </a:blip>
          <a:srcRect l="16425" t="20017" r="13144" b="9746"/>
          <a:stretch/>
        </p:blipFill>
        <p:spPr>
          <a:xfrm>
            <a:off x="2568254" y="1081332"/>
            <a:ext cx="4821898" cy="3606517"/>
          </a:xfrm>
          <a:prstGeom prst="rect">
            <a:avLst/>
          </a:prstGeom>
        </p:spPr>
      </p:pic>
      <p:sp>
        <p:nvSpPr>
          <p:cNvPr id="13" name="TextBox 12">
            <a:extLst>
              <a:ext uri="{FF2B5EF4-FFF2-40B4-BE49-F238E27FC236}">
                <a16:creationId xmlns="" xmlns:a16="http://schemas.microsoft.com/office/drawing/2014/main" id="{2ADE115E-83EA-D247-8FD7-66CB60E45833}"/>
              </a:ext>
            </a:extLst>
          </p:cNvPr>
          <p:cNvSpPr txBox="1"/>
          <p:nvPr/>
        </p:nvSpPr>
        <p:spPr>
          <a:xfrm>
            <a:off x="2888368" y="1164652"/>
            <a:ext cx="648021" cy="369332"/>
          </a:xfrm>
          <a:prstGeom prst="rect">
            <a:avLst/>
          </a:prstGeom>
          <a:noFill/>
        </p:spPr>
        <p:txBody>
          <a:bodyPr wrap="none" rtlCol="0">
            <a:spAutoFit/>
          </a:bodyPr>
          <a:lstStyle/>
          <a:p>
            <a:r>
              <a:rPr lang="en-US" dirty="0">
                <a:latin typeface="Eurostile"/>
                <a:cs typeface="Eurostile"/>
              </a:rPr>
              <a:t>Care</a:t>
            </a:r>
          </a:p>
        </p:txBody>
      </p:sp>
      <p:sp>
        <p:nvSpPr>
          <p:cNvPr id="15" name="TextBox 14">
            <a:extLst>
              <a:ext uri="{FF2B5EF4-FFF2-40B4-BE49-F238E27FC236}">
                <a16:creationId xmlns="" xmlns:a16="http://schemas.microsoft.com/office/drawing/2014/main" id="{33217BB1-1995-EB44-87ED-FFBAAEC2730F}"/>
              </a:ext>
            </a:extLst>
          </p:cNvPr>
          <p:cNvSpPr txBox="1"/>
          <p:nvPr/>
        </p:nvSpPr>
        <p:spPr>
          <a:xfrm>
            <a:off x="5259248" y="1164652"/>
            <a:ext cx="2339102" cy="369332"/>
          </a:xfrm>
          <a:prstGeom prst="rect">
            <a:avLst/>
          </a:prstGeom>
          <a:noFill/>
        </p:spPr>
        <p:txBody>
          <a:bodyPr wrap="none" rtlCol="0">
            <a:spAutoFit/>
          </a:bodyPr>
          <a:lstStyle/>
          <a:p>
            <a:r>
              <a:rPr lang="en-US" b="1" i="1" dirty="0">
                <a:latin typeface="Eurostile"/>
                <a:cs typeface="Eurostile"/>
              </a:rPr>
              <a:t>Benevolent Authority</a:t>
            </a:r>
          </a:p>
        </p:txBody>
      </p:sp>
      <p:sp>
        <p:nvSpPr>
          <p:cNvPr id="16" name="TextBox 15">
            <a:extLst>
              <a:ext uri="{FF2B5EF4-FFF2-40B4-BE49-F238E27FC236}">
                <a16:creationId xmlns="" xmlns:a16="http://schemas.microsoft.com/office/drawing/2014/main" id="{D98A599A-A235-A945-B00C-D2FDE3D4A5D0}"/>
              </a:ext>
            </a:extLst>
          </p:cNvPr>
          <p:cNvSpPr txBox="1"/>
          <p:nvPr/>
        </p:nvSpPr>
        <p:spPr>
          <a:xfrm>
            <a:off x="5259248" y="4241669"/>
            <a:ext cx="1710725" cy="307777"/>
          </a:xfrm>
          <a:prstGeom prst="rect">
            <a:avLst/>
          </a:prstGeom>
          <a:solidFill>
            <a:schemeClr val="bg1"/>
          </a:solidFill>
        </p:spPr>
        <p:txBody>
          <a:bodyPr wrap="none" rtlCol="0">
            <a:spAutoFit/>
          </a:bodyPr>
          <a:lstStyle/>
          <a:p>
            <a:r>
              <a:rPr lang="en-US" sz="1400" dirty="0">
                <a:solidFill>
                  <a:srgbClr val="810000"/>
                </a:solidFill>
                <a:latin typeface="Eurostile"/>
                <a:cs typeface="Eurostile"/>
              </a:rPr>
              <a:t>Moral Foundation (x)</a:t>
            </a:r>
          </a:p>
        </p:txBody>
      </p:sp>
      <p:sp>
        <p:nvSpPr>
          <p:cNvPr id="14" name="TextBox 13">
            <a:extLst>
              <a:ext uri="{FF2B5EF4-FFF2-40B4-BE49-F238E27FC236}">
                <a16:creationId xmlns="" xmlns:a16="http://schemas.microsoft.com/office/drawing/2014/main" id="{0740CA81-8D93-0849-9A5D-FEA8BC96C9CA}"/>
              </a:ext>
            </a:extLst>
          </p:cNvPr>
          <p:cNvSpPr txBox="1"/>
          <p:nvPr/>
        </p:nvSpPr>
        <p:spPr>
          <a:xfrm>
            <a:off x="5259248" y="4417525"/>
            <a:ext cx="1056700" cy="369332"/>
          </a:xfrm>
          <a:prstGeom prst="rect">
            <a:avLst/>
          </a:prstGeom>
          <a:noFill/>
        </p:spPr>
        <p:txBody>
          <a:bodyPr wrap="none" rtlCol="0">
            <a:spAutoFit/>
          </a:bodyPr>
          <a:lstStyle/>
          <a:p>
            <a:r>
              <a:rPr lang="en-US" dirty="0">
                <a:latin typeface="Eurostile"/>
                <a:cs typeface="Eurostile"/>
              </a:rPr>
              <a:t>Authority</a:t>
            </a:r>
          </a:p>
        </p:txBody>
      </p:sp>
    </p:spTree>
    <p:extLst>
      <p:ext uri="{BB962C8B-B14F-4D97-AF65-F5344CB8AC3E}">
        <p14:creationId xmlns:p14="http://schemas.microsoft.com/office/powerpoint/2010/main" val="15996690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3665" y="214121"/>
            <a:ext cx="8624650" cy="44817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490877" y="1402851"/>
            <a:ext cx="648021" cy="369332"/>
          </a:xfrm>
          <a:prstGeom prst="rect">
            <a:avLst/>
          </a:prstGeom>
          <a:noFill/>
        </p:spPr>
        <p:txBody>
          <a:bodyPr wrap="none" rtlCol="0">
            <a:spAutoFit/>
          </a:bodyPr>
          <a:lstStyle/>
          <a:p>
            <a:r>
              <a:rPr lang="en-US" dirty="0">
                <a:latin typeface="Eurostile"/>
                <a:cs typeface="Eurostile"/>
              </a:rPr>
              <a:t>Care</a:t>
            </a:r>
          </a:p>
        </p:txBody>
      </p:sp>
      <p:sp>
        <p:nvSpPr>
          <p:cNvPr id="8" name="TextBox 7"/>
          <p:cNvSpPr txBox="1"/>
          <p:nvPr/>
        </p:nvSpPr>
        <p:spPr>
          <a:xfrm>
            <a:off x="5340942" y="4058362"/>
            <a:ext cx="1056700" cy="369332"/>
          </a:xfrm>
          <a:prstGeom prst="rect">
            <a:avLst/>
          </a:prstGeom>
          <a:noFill/>
        </p:spPr>
        <p:txBody>
          <a:bodyPr wrap="none" rtlCol="0">
            <a:spAutoFit/>
          </a:bodyPr>
          <a:lstStyle/>
          <a:p>
            <a:r>
              <a:rPr lang="en-US" dirty="0">
                <a:latin typeface="Eurostile"/>
                <a:cs typeface="Eurostile"/>
              </a:rPr>
              <a:t>Authority</a:t>
            </a:r>
          </a:p>
        </p:txBody>
      </p:sp>
      <p:sp>
        <p:nvSpPr>
          <p:cNvPr id="9" name="TextBox 8"/>
          <p:cNvSpPr txBox="1"/>
          <p:nvPr/>
        </p:nvSpPr>
        <p:spPr>
          <a:xfrm>
            <a:off x="5045611" y="1376078"/>
            <a:ext cx="2339102" cy="369332"/>
          </a:xfrm>
          <a:prstGeom prst="rect">
            <a:avLst/>
          </a:prstGeom>
          <a:noFill/>
        </p:spPr>
        <p:txBody>
          <a:bodyPr wrap="none" rtlCol="0">
            <a:spAutoFit/>
          </a:bodyPr>
          <a:lstStyle/>
          <a:p>
            <a:r>
              <a:rPr lang="en-US" b="1" i="1" dirty="0">
                <a:latin typeface="Eurostile"/>
                <a:cs typeface="Eurostile"/>
              </a:rPr>
              <a:t>Benevolent Authority</a:t>
            </a:r>
          </a:p>
        </p:txBody>
      </p:sp>
      <p:sp>
        <p:nvSpPr>
          <p:cNvPr id="2" name="TextBox 1"/>
          <p:cNvSpPr txBox="1"/>
          <p:nvPr/>
        </p:nvSpPr>
        <p:spPr>
          <a:xfrm>
            <a:off x="5040933" y="3824644"/>
            <a:ext cx="1927030" cy="338554"/>
          </a:xfrm>
          <a:prstGeom prst="rect">
            <a:avLst/>
          </a:prstGeom>
          <a:solidFill>
            <a:schemeClr val="bg1"/>
          </a:solidFill>
        </p:spPr>
        <p:txBody>
          <a:bodyPr wrap="none" rtlCol="0">
            <a:spAutoFit/>
          </a:bodyPr>
          <a:lstStyle/>
          <a:p>
            <a:r>
              <a:rPr lang="en-US" sz="1600" dirty="0">
                <a:solidFill>
                  <a:srgbClr val="A42612"/>
                </a:solidFill>
                <a:latin typeface="Eurostile"/>
                <a:cs typeface="Eurostile"/>
              </a:rPr>
              <a:t>Moral Foundation (x)</a:t>
            </a:r>
          </a:p>
        </p:txBody>
      </p:sp>
      <p:sp>
        <p:nvSpPr>
          <p:cNvPr id="11" name="Title 4">
            <a:extLst>
              <a:ext uri="{FF2B5EF4-FFF2-40B4-BE49-F238E27FC236}">
                <a16:creationId xmlns="" xmlns:a16="http://schemas.microsoft.com/office/drawing/2014/main" id="{2B13E7BF-90C6-344D-A241-626DD2E7CA14}"/>
              </a:ext>
            </a:extLst>
          </p:cNvPr>
          <p:cNvSpPr txBox="1">
            <a:spLocks/>
          </p:cNvSpPr>
          <p:nvPr/>
        </p:nvSpPr>
        <p:spPr>
          <a:xfrm>
            <a:off x="457200" y="256047"/>
            <a:ext cx="8229600" cy="8572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Eurostile"/>
                <a:cs typeface="Eurostile"/>
              </a:rPr>
              <a:t>Moral Relationship (2)</a:t>
            </a:r>
          </a:p>
        </p:txBody>
      </p:sp>
      <p:pic>
        <p:nvPicPr>
          <p:cNvPr id="12" name="Picture 11" descr="figure 2.5.jpg">
            <a:extLst>
              <a:ext uri="{FF2B5EF4-FFF2-40B4-BE49-F238E27FC236}">
                <a16:creationId xmlns="" xmlns:a16="http://schemas.microsoft.com/office/drawing/2014/main" id="{872706D8-B17C-2547-A99A-2C5A7C04726A}"/>
              </a:ext>
            </a:extLst>
          </p:cNvPr>
          <p:cNvPicPr>
            <a:picLocks noChangeAspect="1"/>
          </p:cNvPicPr>
          <p:nvPr/>
        </p:nvPicPr>
        <p:blipFill rotWithShape="1">
          <a:blip r:embed="rId2">
            <a:extLst>
              <a:ext uri="{28A0092B-C50C-407E-A947-70E740481C1C}">
                <a14:useLocalDpi xmlns:a14="http://schemas.microsoft.com/office/drawing/2010/main" val="0"/>
              </a:ext>
            </a:extLst>
          </a:blip>
          <a:srcRect l="16425" t="20017" r="13144" b="9746"/>
          <a:stretch/>
        </p:blipFill>
        <p:spPr>
          <a:xfrm>
            <a:off x="2568254" y="1081332"/>
            <a:ext cx="4821898" cy="3606517"/>
          </a:xfrm>
          <a:prstGeom prst="rect">
            <a:avLst/>
          </a:prstGeom>
        </p:spPr>
      </p:pic>
      <p:sp>
        <p:nvSpPr>
          <p:cNvPr id="13" name="TextBox 12">
            <a:extLst>
              <a:ext uri="{FF2B5EF4-FFF2-40B4-BE49-F238E27FC236}">
                <a16:creationId xmlns="" xmlns:a16="http://schemas.microsoft.com/office/drawing/2014/main" id="{2ADE115E-83EA-D247-8FD7-66CB60E45833}"/>
              </a:ext>
            </a:extLst>
          </p:cNvPr>
          <p:cNvSpPr txBox="1"/>
          <p:nvPr/>
        </p:nvSpPr>
        <p:spPr>
          <a:xfrm>
            <a:off x="2888368" y="1164652"/>
            <a:ext cx="1435008" cy="369332"/>
          </a:xfrm>
          <a:prstGeom prst="rect">
            <a:avLst/>
          </a:prstGeom>
          <a:noFill/>
        </p:spPr>
        <p:txBody>
          <a:bodyPr wrap="none" rtlCol="0">
            <a:spAutoFit/>
          </a:bodyPr>
          <a:lstStyle/>
          <a:p>
            <a:r>
              <a:rPr lang="en-US" dirty="0">
                <a:latin typeface="Eurostile"/>
                <a:cs typeface="Eurostile"/>
              </a:rPr>
              <a:t>Inclusiveness</a:t>
            </a:r>
          </a:p>
        </p:txBody>
      </p:sp>
      <p:sp>
        <p:nvSpPr>
          <p:cNvPr id="15" name="TextBox 14">
            <a:extLst>
              <a:ext uri="{FF2B5EF4-FFF2-40B4-BE49-F238E27FC236}">
                <a16:creationId xmlns="" xmlns:a16="http://schemas.microsoft.com/office/drawing/2014/main" id="{33217BB1-1995-EB44-87ED-FFBAAEC2730F}"/>
              </a:ext>
            </a:extLst>
          </p:cNvPr>
          <p:cNvSpPr txBox="1"/>
          <p:nvPr/>
        </p:nvSpPr>
        <p:spPr>
          <a:xfrm>
            <a:off x="5259248" y="1164652"/>
            <a:ext cx="1787669" cy="369332"/>
          </a:xfrm>
          <a:prstGeom prst="rect">
            <a:avLst/>
          </a:prstGeom>
          <a:noFill/>
        </p:spPr>
        <p:txBody>
          <a:bodyPr wrap="none" rtlCol="0">
            <a:spAutoFit/>
          </a:bodyPr>
          <a:lstStyle/>
          <a:p>
            <a:r>
              <a:rPr lang="en-US" b="1" i="1" dirty="0">
                <a:latin typeface="Eurostile"/>
                <a:cs typeface="Eurostile"/>
              </a:rPr>
              <a:t>Inclusive Loyalty</a:t>
            </a:r>
          </a:p>
        </p:txBody>
      </p:sp>
      <p:sp>
        <p:nvSpPr>
          <p:cNvPr id="16" name="TextBox 15">
            <a:extLst>
              <a:ext uri="{FF2B5EF4-FFF2-40B4-BE49-F238E27FC236}">
                <a16:creationId xmlns="" xmlns:a16="http://schemas.microsoft.com/office/drawing/2014/main" id="{D98A599A-A235-A945-B00C-D2FDE3D4A5D0}"/>
              </a:ext>
            </a:extLst>
          </p:cNvPr>
          <p:cNvSpPr txBox="1"/>
          <p:nvPr/>
        </p:nvSpPr>
        <p:spPr>
          <a:xfrm>
            <a:off x="5259248" y="4241669"/>
            <a:ext cx="1710725" cy="307777"/>
          </a:xfrm>
          <a:prstGeom prst="rect">
            <a:avLst/>
          </a:prstGeom>
          <a:solidFill>
            <a:schemeClr val="bg1"/>
          </a:solidFill>
        </p:spPr>
        <p:txBody>
          <a:bodyPr wrap="none" rtlCol="0">
            <a:spAutoFit/>
          </a:bodyPr>
          <a:lstStyle/>
          <a:p>
            <a:r>
              <a:rPr lang="en-US" sz="1400" dirty="0">
                <a:solidFill>
                  <a:srgbClr val="810000"/>
                </a:solidFill>
                <a:latin typeface="Eurostile"/>
                <a:cs typeface="Eurostile"/>
              </a:rPr>
              <a:t>Moral Foundation (x)</a:t>
            </a:r>
          </a:p>
        </p:txBody>
      </p:sp>
      <p:sp>
        <p:nvSpPr>
          <p:cNvPr id="14" name="TextBox 13">
            <a:extLst>
              <a:ext uri="{FF2B5EF4-FFF2-40B4-BE49-F238E27FC236}">
                <a16:creationId xmlns="" xmlns:a16="http://schemas.microsoft.com/office/drawing/2014/main" id="{0740CA81-8D93-0849-9A5D-FEA8BC96C9CA}"/>
              </a:ext>
            </a:extLst>
          </p:cNvPr>
          <p:cNvSpPr txBox="1"/>
          <p:nvPr/>
        </p:nvSpPr>
        <p:spPr>
          <a:xfrm>
            <a:off x="5259248" y="4417525"/>
            <a:ext cx="829073" cy="369332"/>
          </a:xfrm>
          <a:prstGeom prst="rect">
            <a:avLst/>
          </a:prstGeom>
          <a:noFill/>
        </p:spPr>
        <p:txBody>
          <a:bodyPr wrap="none" rtlCol="0">
            <a:spAutoFit/>
          </a:bodyPr>
          <a:lstStyle/>
          <a:p>
            <a:r>
              <a:rPr lang="en-US" dirty="0">
                <a:latin typeface="Eurostile"/>
                <a:cs typeface="Eurostile"/>
              </a:rPr>
              <a:t>Loyalty</a:t>
            </a:r>
          </a:p>
        </p:txBody>
      </p:sp>
    </p:spTree>
    <p:extLst>
      <p:ext uri="{BB962C8B-B14F-4D97-AF65-F5344CB8AC3E}">
        <p14:creationId xmlns:p14="http://schemas.microsoft.com/office/powerpoint/2010/main" val="24155192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3665" y="214121"/>
            <a:ext cx="8624650" cy="44817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490877" y="1402851"/>
            <a:ext cx="648021" cy="369332"/>
          </a:xfrm>
          <a:prstGeom prst="rect">
            <a:avLst/>
          </a:prstGeom>
          <a:noFill/>
        </p:spPr>
        <p:txBody>
          <a:bodyPr wrap="none" rtlCol="0">
            <a:spAutoFit/>
          </a:bodyPr>
          <a:lstStyle/>
          <a:p>
            <a:r>
              <a:rPr lang="en-US" dirty="0">
                <a:latin typeface="Eurostile"/>
                <a:cs typeface="Eurostile"/>
              </a:rPr>
              <a:t>Care</a:t>
            </a:r>
          </a:p>
        </p:txBody>
      </p:sp>
      <p:sp>
        <p:nvSpPr>
          <p:cNvPr id="8" name="TextBox 7"/>
          <p:cNvSpPr txBox="1"/>
          <p:nvPr/>
        </p:nvSpPr>
        <p:spPr>
          <a:xfrm>
            <a:off x="5340942" y="4058362"/>
            <a:ext cx="1056700" cy="369332"/>
          </a:xfrm>
          <a:prstGeom prst="rect">
            <a:avLst/>
          </a:prstGeom>
          <a:noFill/>
        </p:spPr>
        <p:txBody>
          <a:bodyPr wrap="none" rtlCol="0">
            <a:spAutoFit/>
          </a:bodyPr>
          <a:lstStyle/>
          <a:p>
            <a:r>
              <a:rPr lang="en-US" dirty="0">
                <a:latin typeface="Eurostile"/>
                <a:cs typeface="Eurostile"/>
              </a:rPr>
              <a:t>Authority</a:t>
            </a:r>
          </a:p>
        </p:txBody>
      </p:sp>
      <p:sp>
        <p:nvSpPr>
          <p:cNvPr id="9" name="TextBox 8"/>
          <p:cNvSpPr txBox="1"/>
          <p:nvPr/>
        </p:nvSpPr>
        <p:spPr>
          <a:xfrm>
            <a:off x="5045611" y="1376078"/>
            <a:ext cx="2339102" cy="369332"/>
          </a:xfrm>
          <a:prstGeom prst="rect">
            <a:avLst/>
          </a:prstGeom>
          <a:noFill/>
        </p:spPr>
        <p:txBody>
          <a:bodyPr wrap="none" rtlCol="0">
            <a:spAutoFit/>
          </a:bodyPr>
          <a:lstStyle/>
          <a:p>
            <a:r>
              <a:rPr lang="en-US" b="1" i="1" dirty="0">
                <a:latin typeface="Eurostile"/>
                <a:cs typeface="Eurostile"/>
              </a:rPr>
              <a:t>Benevolent Authority</a:t>
            </a:r>
          </a:p>
        </p:txBody>
      </p:sp>
      <p:sp>
        <p:nvSpPr>
          <p:cNvPr id="2" name="TextBox 1"/>
          <p:cNvSpPr txBox="1"/>
          <p:nvPr/>
        </p:nvSpPr>
        <p:spPr>
          <a:xfrm>
            <a:off x="5040933" y="3824644"/>
            <a:ext cx="1927030" cy="338554"/>
          </a:xfrm>
          <a:prstGeom prst="rect">
            <a:avLst/>
          </a:prstGeom>
          <a:solidFill>
            <a:schemeClr val="bg1"/>
          </a:solidFill>
        </p:spPr>
        <p:txBody>
          <a:bodyPr wrap="none" rtlCol="0">
            <a:spAutoFit/>
          </a:bodyPr>
          <a:lstStyle/>
          <a:p>
            <a:r>
              <a:rPr lang="en-US" sz="1600" dirty="0">
                <a:solidFill>
                  <a:srgbClr val="A42612"/>
                </a:solidFill>
                <a:latin typeface="Eurostile"/>
                <a:cs typeface="Eurostile"/>
              </a:rPr>
              <a:t>Moral Foundation (x)</a:t>
            </a:r>
          </a:p>
        </p:txBody>
      </p:sp>
      <p:sp>
        <p:nvSpPr>
          <p:cNvPr id="11" name="Title 4">
            <a:extLst>
              <a:ext uri="{FF2B5EF4-FFF2-40B4-BE49-F238E27FC236}">
                <a16:creationId xmlns="" xmlns:a16="http://schemas.microsoft.com/office/drawing/2014/main" id="{2B13E7BF-90C6-344D-A241-626DD2E7CA14}"/>
              </a:ext>
            </a:extLst>
          </p:cNvPr>
          <p:cNvSpPr txBox="1">
            <a:spLocks/>
          </p:cNvSpPr>
          <p:nvPr/>
        </p:nvSpPr>
        <p:spPr>
          <a:xfrm>
            <a:off x="457200" y="256047"/>
            <a:ext cx="8229600" cy="8572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Eurostile"/>
                <a:cs typeface="Eurostile"/>
              </a:rPr>
              <a:t>Moral Relationship (3)</a:t>
            </a:r>
          </a:p>
        </p:txBody>
      </p:sp>
      <p:pic>
        <p:nvPicPr>
          <p:cNvPr id="12" name="Picture 11" descr="figure 2.5.jpg">
            <a:extLst>
              <a:ext uri="{FF2B5EF4-FFF2-40B4-BE49-F238E27FC236}">
                <a16:creationId xmlns="" xmlns:a16="http://schemas.microsoft.com/office/drawing/2014/main" id="{872706D8-B17C-2547-A99A-2C5A7C04726A}"/>
              </a:ext>
            </a:extLst>
          </p:cNvPr>
          <p:cNvPicPr>
            <a:picLocks noChangeAspect="1"/>
          </p:cNvPicPr>
          <p:nvPr/>
        </p:nvPicPr>
        <p:blipFill rotWithShape="1">
          <a:blip r:embed="rId2">
            <a:extLst>
              <a:ext uri="{28A0092B-C50C-407E-A947-70E740481C1C}">
                <a14:useLocalDpi xmlns:a14="http://schemas.microsoft.com/office/drawing/2010/main" val="0"/>
              </a:ext>
            </a:extLst>
          </a:blip>
          <a:srcRect l="16425" t="20017" r="13144" b="9746"/>
          <a:stretch/>
        </p:blipFill>
        <p:spPr>
          <a:xfrm>
            <a:off x="2568254" y="1081332"/>
            <a:ext cx="4821898" cy="3606517"/>
          </a:xfrm>
          <a:prstGeom prst="rect">
            <a:avLst/>
          </a:prstGeom>
        </p:spPr>
      </p:pic>
      <p:sp>
        <p:nvSpPr>
          <p:cNvPr id="13" name="TextBox 12">
            <a:extLst>
              <a:ext uri="{FF2B5EF4-FFF2-40B4-BE49-F238E27FC236}">
                <a16:creationId xmlns="" xmlns:a16="http://schemas.microsoft.com/office/drawing/2014/main" id="{2ADE115E-83EA-D247-8FD7-66CB60E45833}"/>
              </a:ext>
            </a:extLst>
          </p:cNvPr>
          <p:cNvSpPr txBox="1"/>
          <p:nvPr/>
        </p:nvSpPr>
        <p:spPr>
          <a:xfrm>
            <a:off x="2888368" y="1164652"/>
            <a:ext cx="1111202" cy="369332"/>
          </a:xfrm>
          <a:prstGeom prst="rect">
            <a:avLst/>
          </a:prstGeom>
          <a:noFill/>
        </p:spPr>
        <p:txBody>
          <a:bodyPr wrap="none" rtlCol="0">
            <a:spAutoFit/>
          </a:bodyPr>
          <a:lstStyle/>
          <a:p>
            <a:r>
              <a:rPr lang="en-US" dirty="0">
                <a:latin typeface="Eurostile"/>
                <a:cs typeface="Eurostile"/>
              </a:rPr>
              <a:t>Generous</a:t>
            </a:r>
          </a:p>
        </p:txBody>
      </p:sp>
      <p:sp>
        <p:nvSpPr>
          <p:cNvPr id="15" name="TextBox 14">
            <a:extLst>
              <a:ext uri="{FF2B5EF4-FFF2-40B4-BE49-F238E27FC236}">
                <a16:creationId xmlns="" xmlns:a16="http://schemas.microsoft.com/office/drawing/2014/main" id="{33217BB1-1995-EB44-87ED-FFBAAEC2730F}"/>
              </a:ext>
            </a:extLst>
          </p:cNvPr>
          <p:cNvSpPr txBox="1"/>
          <p:nvPr/>
        </p:nvSpPr>
        <p:spPr>
          <a:xfrm>
            <a:off x="5259248" y="1164652"/>
            <a:ext cx="2056973" cy="369332"/>
          </a:xfrm>
          <a:prstGeom prst="rect">
            <a:avLst/>
          </a:prstGeom>
          <a:noFill/>
        </p:spPr>
        <p:txBody>
          <a:bodyPr wrap="none" rtlCol="0">
            <a:spAutoFit/>
          </a:bodyPr>
          <a:lstStyle/>
          <a:p>
            <a:r>
              <a:rPr lang="en-US" b="1" i="1" dirty="0">
                <a:latin typeface="Eurostile"/>
                <a:cs typeface="Eurostile"/>
              </a:rPr>
              <a:t>Generous Fairness</a:t>
            </a:r>
          </a:p>
        </p:txBody>
      </p:sp>
      <p:sp>
        <p:nvSpPr>
          <p:cNvPr id="16" name="TextBox 15">
            <a:extLst>
              <a:ext uri="{FF2B5EF4-FFF2-40B4-BE49-F238E27FC236}">
                <a16:creationId xmlns="" xmlns:a16="http://schemas.microsoft.com/office/drawing/2014/main" id="{D98A599A-A235-A945-B00C-D2FDE3D4A5D0}"/>
              </a:ext>
            </a:extLst>
          </p:cNvPr>
          <p:cNvSpPr txBox="1"/>
          <p:nvPr/>
        </p:nvSpPr>
        <p:spPr>
          <a:xfrm>
            <a:off x="5259248" y="4241669"/>
            <a:ext cx="1710725" cy="307777"/>
          </a:xfrm>
          <a:prstGeom prst="rect">
            <a:avLst/>
          </a:prstGeom>
          <a:solidFill>
            <a:schemeClr val="bg1"/>
          </a:solidFill>
        </p:spPr>
        <p:txBody>
          <a:bodyPr wrap="none" rtlCol="0">
            <a:spAutoFit/>
          </a:bodyPr>
          <a:lstStyle/>
          <a:p>
            <a:r>
              <a:rPr lang="en-US" sz="1400" dirty="0">
                <a:solidFill>
                  <a:srgbClr val="810000"/>
                </a:solidFill>
                <a:latin typeface="Eurostile"/>
                <a:cs typeface="Eurostile"/>
              </a:rPr>
              <a:t>Moral Foundation (x)</a:t>
            </a:r>
          </a:p>
        </p:txBody>
      </p:sp>
      <p:sp>
        <p:nvSpPr>
          <p:cNvPr id="14" name="TextBox 13">
            <a:extLst>
              <a:ext uri="{FF2B5EF4-FFF2-40B4-BE49-F238E27FC236}">
                <a16:creationId xmlns="" xmlns:a16="http://schemas.microsoft.com/office/drawing/2014/main" id="{0740CA81-8D93-0849-9A5D-FEA8BC96C9CA}"/>
              </a:ext>
            </a:extLst>
          </p:cNvPr>
          <p:cNvSpPr txBox="1"/>
          <p:nvPr/>
        </p:nvSpPr>
        <p:spPr>
          <a:xfrm>
            <a:off x="5259248" y="4417525"/>
            <a:ext cx="1000595" cy="369332"/>
          </a:xfrm>
          <a:prstGeom prst="rect">
            <a:avLst/>
          </a:prstGeom>
          <a:noFill/>
        </p:spPr>
        <p:txBody>
          <a:bodyPr wrap="none" rtlCol="0">
            <a:spAutoFit/>
          </a:bodyPr>
          <a:lstStyle/>
          <a:p>
            <a:r>
              <a:rPr lang="en-US" dirty="0">
                <a:latin typeface="Eurostile"/>
                <a:cs typeface="Eurostile"/>
              </a:rPr>
              <a:t>Fairness</a:t>
            </a:r>
          </a:p>
        </p:txBody>
      </p:sp>
    </p:spTree>
    <p:extLst>
      <p:ext uri="{BB962C8B-B14F-4D97-AF65-F5344CB8AC3E}">
        <p14:creationId xmlns:p14="http://schemas.microsoft.com/office/powerpoint/2010/main" val="30492665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Eurostile"/>
                <a:cs typeface="Eurostile"/>
              </a:rPr>
              <a:t>Moral Relationships – The Bridge</a:t>
            </a:r>
          </a:p>
        </p:txBody>
      </p:sp>
      <p:sp>
        <p:nvSpPr>
          <p:cNvPr id="3" name="Content Placeholder 2"/>
          <p:cNvSpPr>
            <a:spLocks noGrp="1"/>
          </p:cNvSpPr>
          <p:nvPr>
            <p:ph idx="1"/>
          </p:nvPr>
        </p:nvSpPr>
        <p:spPr/>
        <p:txBody>
          <a:bodyPr>
            <a:normAutofit fontScale="92500"/>
          </a:bodyPr>
          <a:lstStyle/>
          <a:p>
            <a:r>
              <a:rPr lang="en-US" sz="2200" dirty="0">
                <a:latin typeface="Eurostile"/>
                <a:cs typeface="Eurostile"/>
              </a:rPr>
              <a:t>A "good" or appropriate attitude can help reconcile differing values (for example, if respect for authority is seen to be caring and benevolent)</a:t>
            </a:r>
          </a:p>
          <a:p>
            <a:pPr lvl="1"/>
            <a:r>
              <a:rPr lang="en-US" sz="2000" dirty="0">
                <a:latin typeface="Eurostile"/>
                <a:cs typeface="Eurostile"/>
              </a:rPr>
              <a:t>A "bad" attitude can negate or even reverse the effect of good values (for example, if a particular stance comes over as just "virtue signaling" rather than as a genuinely held belief)</a:t>
            </a:r>
          </a:p>
          <a:p>
            <a:r>
              <a:rPr lang="en-US" sz="2200" dirty="0">
                <a:latin typeface="Eurostile"/>
                <a:cs typeface="Eurostile"/>
              </a:rPr>
              <a:t>The appropriate brand attitude can serve to “soften” a conservative foundation or to “harden” a liberal foundation hence providing a broader base of appeal for the </a:t>
            </a:r>
            <a:r>
              <a:rPr lang="en-US" sz="2200" dirty="0" smtClean="0">
                <a:latin typeface="Eurostile"/>
                <a:cs typeface="Eurostile"/>
              </a:rPr>
              <a:t>brand</a:t>
            </a:r>
          </a:p>
          <a:p>
            <a:r>
              <a:rPr lang="en-US" sz="2200" dirty="0" smtClean="0">
                <a:latin typeface="Eurostile"/>
                <a:cs typeface="Eurostile"/>
              </a:rPr>
              <a:t>Moral Relationships provide a better explanation of consumers’ brand preferences and purchasing behavior than Moral </a:t>
            </a:r>
            <a:r>
              <a:rPr lang="en-US" sz="2200" smtClean="0">
                <a:latin typeface="Eurostile"/>
                <a:cs typeface="Eurostile"/>
              </a:rPr>
              <a:t>Foundations alone.</a:t>
            </a:r>
            <a:endParaRPr lang="en-US" sz="2200" dirty="0">
              <a:latin typeface="Eurostile"/>
              <a:cs typeface="Eurostile"/>
            </a:endParaRPr>
          </a:p>
          <a:p>
            <a:endParaRPr lang="en-US" sz="2400" dirty="0">
              <a:latin typeface="Eurostile"/>
              <a:cs typeface="Eurostile"/>
            </a:endParaRPr>
          </a:p>
        </p:txBody>
      </p:sp>
    </p:spTree>
    <p:extLst>
      <p:ext uri="{BB962C8B-B14F-4D97-AF65-F5344CB8AC3E}">
        <p14:creationId xmlns:p14="http://schemas.microsoft.com/office/powerpoint/2010/main" val="772299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 xmlns:a16="http://schemas.microsoft.com/office/drawing/2014/main" id="{FC58F34E-2430-E74D-A88B-3323273EBD2F}"/>
              </a:ext>
            </a:extLst>
          </p:cNvPr>
          <p:cNvSpPr/>
          <p:nvPr/>
        </p:nvSpPr>
        <p:spPr>
          <a:xfrm>
            <a:off x="5600106" y="479893"/>
            <a:ext cx="2959465" cy="853540"/>
          </a:xfrm>
          <a:prstGeom prst="round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 xmlns:a16="http://schemas.microsoft.com/office/drawing/2014/main" id="{0FECDC6C-91EC-1644-8DBA-9559F7CDF5D7}"/>
              </a:ext>
            </a:extLst>
          </p:cNvPr>
          <p:cNvCxnSpPr>
            <a:cxnSpLocks/>
          </p:cNvCxnSpPr>
          <p:nvPr/>
        </p:nvCxnSpPr>
        <p:spPr>
          <a:xfrm>
            <a:off x="2049037" y="1482049"/>
            <a:ext cx="1903803" cy="2279374"/>
          </a:xfrm>
          <a:prstGeom prst="straightConnector1">
            <a:avLst/>
          </a:prstGeom>
          <a:ln w="114300">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 xmlns:a16="http://schemas.microsoft.com/office/drawing/2014/main" id="{0445CEDD-ECE1-2549-9E76-67C6B0F16D58}"/>
              </a:ext>
            </a:extLst>
          </p:cNvPr>
          <p:cNvCxnSpPr>
            <a:cxnSpLocks/>
          </p:cNvCxnSpPr>
          <p:nvPr/>
        </p:nvCxnSpPr>
        <p:spPr>
          <a:xfrm flipH="1">
            <a:off x="5189662" y="1497496"/>
            <a:ext cx="1903803" cy="2279374"/>
          </a:xfrm>
          <a:prstGeom prst="straightConnector1">
            <a:avLst/>
          </a:prstGeom>
          <a:ln w="1143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639862" y="479893"/>
            <a:ext cx="2959465" cy="830997"/>
          </a:xfrm>
          <a:prstGeom prst="rect">
            <a:avLst/>
          </a:prstGeom>
          <a:noFill/>
        </p:spPr>
        <p:txBody>
          <a:bodyPr wrap="none" rtlCol="0">
            <a:spAutoFit/>
          </a:bodyPr>
          <a:lstStyle/>
          <a:p>
            <a:pPr algn="ctr"/>
            <a:r>
              <a:rPr lang="en-US" sz="2400" b="1" dirty="0">
                <a:latin typeface="Eurostile"/>
                <a:ea typeface="+mj-ea"/>
              </a:rPr>
              <a:t>Consumer Brand </a:t>
            </a:r>
          </a:p>
          <a:p>
            <a:pPr algn="ctr"/>
            <a:r>
              <a:rPr lang="en-US" sz="2400" b="1" dirty="0">
                <a:latin typeface="Eurostile"/>
                <a:ea typeface="+mj-ea"/>
              </a:rPr>
              <a:t>Relationships Theory</a:t>
            </a:r>
          </a:p>
        </p:txBody>
      </p:sp>
      <p:sp>
        <p:nvSpPr>
          <p:cNvPr id="4" name="TextBox 3"/>
          <p:cNvSpPr txBox="1"/>
          <p:nvPr/>
        </p:nvSpPr>
        <p:spPr>
          <a:xfrm>
            <a:off x="642432" y="479893"/>
            <a:ext cx="2572038" cy="830997"/>
          </a:xfrm>
          <a:prstGeom prst="rect">
            <a:avLst/>
          </a:prstGeom>
          <a:noFill/>
        </p:spPr>
        <p:txBody>
          <a:bodyPr wrap="none" rtlCol="0">
            <a:spAutoFit/>
          </a:bodyPr>
          <a:lstStyle/>
          <a:p>
            <a:pPr algn="ctr"/>
            <a:r>
              <a:rPr lang="en-US" sz="2400" dirty="0">
                <a:latin typeface="Eurostile"/>
                <a:cs typeface="Eurostile"/>
              </a:rPr>
              <a:t>Moral Foundations </a:t>
            </a:r>
          </a:p>
          <a:p>
            <a:pPr algn="ctr"/>
            <a:r>
              <a:rPr lang="en-US" sz="2400" dirty="0">
                <a:latin typeface="Eurostile"/>
                <a:cs typeface="Eurostile"/>
              </a:rPr>
              <a:t>Theory</a:t>
            </a:r>
          </a:p>
        </p:txBody>
      </p:sp>
      <p:sp>
        <p:nvSpPr>
          <p:cNvPr id="14" name="TextBox 13"/>
          <p:cNvSpPr txBox="1"/>
          <p:nvPr/>
        </p:nvSpPr>
        <p:spPr>
          <a:xfrm>
            <a:off x="2559493" y="3948029"/>
            <a:ext cx="4033075" cy="461665"/>
          </a:xfrm>
          <a:prstGeom prst="rect">
            <a:avLst/>
          </a:prstGeom>
          <a:gradFill flip="none" rotWithShape="1">
            <a:gsLst>
              <a:gs pos="0">
                <a:schemeClr val="tx2">
                  <a:lumMod val="60000"/>
                  <a:lumOff val="40000"/>
                </a:schemeClr>
              </a:gs>
              <a:gs pos="100000">
                <a:srgbClr val="FFFFFF"/>
              </a:gs>
            </a:gsLst>
            <a:lin ang="0" scaled="1"/>
            <a:tileRect/>
          </a:gradFill>
        </p:spPr>
        <p:txBody>
          <a:bodyPr wrap="none" rtlCol="0">
            <a:spAutoFit/>
          </a:bodyPr>
          <a:lstStyle/>
          <a:p>
            <a:r>
              <a:rPr lang="en-US" sz="2400" b="1" i="1" dirty="0">
                <a:latin typeface="Eurostile"/>
                <a:cs typeface="Eurostile"/>
              </a:rPr>
              <a:t>Brands’ Moral Relationships</a:t>
            </a:r>
          </a:p>
        </p:txBody>
      </p:sp>
      <p:pic>
        <p:nvPicPr>
          <p:cNvPr id="8" name="Picture 7" descr="BLIN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9504" y="1667666"/>
            <a:ext cx="1290661" cy="1943210"/>
          </a:xfrm>
          <a:prstGeom prst="rect">
            <a:avLst/>
          </a:prstGeom>
        </p:spPr>
      </p:pic>
      <p:pic>
        <p:nvPicPr>
          <p:cNvPr id="2" name="Picture 1" descr="IMG_20190507_114912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71011" y="2002022"/>
            <a:ext cx="1950092" cy="1281380"/>
          </a:xfrm>
          <a:prstGeom prst="rect">
            <a:avLst/>
          </a:prstGeom>
        </p:spPr>
      </p:pic>
    </p:spTree>
    <p:extLst>
      <p:ext uri="{BB962C8B-B14F-4D97-AF65-F5344CB8AC3E}">
        <p14:creationId xmlns:p14="http://schemas.microsoft.com/office/powerpoint/2010/main" val="2700635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xplosion 1 4"/>
          <p:cNvSpPr/>
          <p:nvPr/>
        </p:nvSpPr>
        <p:spPr>
          <a:xfrm>
            <a:off x="1406035" y="413474"/>
            <a:ext cx="6370031" cy="4023983"/>
          </a:xfrm>
          <a:prstGeom prst="irregularSeal1">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rot="20796548">
            <a:off x="2494677" y="2074032"/>
            <a:ext cx="3970959" cy="528350"/>
          </a:xfrm>
          <a:prstGeom prst="rect">
            <a:avLst/>
          </a:prstGeom>
          <a:noFill/>
        </p:spPr>
        <p:txBody>
          <a:bodyPr wrap="none" rtlCol="0">
            <a:spAutoFit/>
          </a:bodyPr>
          <a:lstStyle/>
          <a:p>
            <a:pPr algn="ctr">
              <a:lnSpc>
                <a:spcPts val="3440"/>
              </a:lnSpc>
            </a:pPr>
            <a:r>
              <a:rPr lang="en-US" sz="3600" b="1" dirty="0">
                <a:ln w="24500" cmpd="dbl">
                  <a:noFill/>
                  <a:prstDash val="solid"/>
                  <a:miter lim="800000"/>
                </a:ln>
                <a:solidFill>
                  <a:schemeClr val="bg1"/>
                </a:solidFill>
                <a:latin typeface="Eurostile"/>
              </a:rPr>
              <a:t>! Trigger Warning !</a:t>
            </a:r>
          </a:p>
        </p:txBody>
      </p:sp>
    </p:spTree>
    <p:extLst>
      <p:ext uri="{BB962C8B-B14F-4D97-AF65-F5344CB8AC3E}">
        <p14:creationId xmlns:p14="http://schemas.microsoft.com/office/powerpoint/2010/main" val="2884072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B5BF924-D82C-B04A-AE8D-3C7B9030F4A5}"/>
              </a:ext>
            </a:extLst>
          </p:cNvPr>
          <p:cNvSpPr/>
          <p:nvPr/>
        </p:nvSpPr>
        <p:spPr>
          <a:xfrm>
            <a:off x="479502" y="267629"/>
            <a:ext cx="8207298" cy="4248615"/>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Explosion 1 4"/>
          <p:cNvSpPr/>
          <p:nvPr/>
        </p:nvSpPr>
        <p:spPr>
          <a:xfrm>
            <a:off x="1406035" y="413474"/>
            <a:ext cx="6370031" cy="4023983"/>
          </a:xfrm>
          <a:prstGeom prst="irregularSeal1">
            <a:avLst/>
          </a:prstGeom>
          <a:solidFill>
            <a:srgbClr val="CD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960"/>
              </a:lnSpc>
            </a:pPr>
            <a:endParaRPr lang="en-US" dirty="0"/>
          </a:p>
        </p:txBody>
      </p:sp>
      <p:sp>
        <p:nvSpPr>
          <p:cNvPr id="6" name="TextBox 5">
            <a:extLst>
              <a:ext uri="{FF2B5EF4-FFF2-40B4-BE49-F238E27FC236}">
                <a16:creationId xmlns="" xmlns:a16="http://schemas.microsoft.com/office/drawing/2014/main" id="{A4A64CE5-B99D-2240-9E9F-5C2774A1DD24}"/>
              </a:ext>
            </a:extLst>
          </p:cNvPr>
          <p:cNvSpPr txBox="1"/>
          <p:nvPr/>
        </p:nvSpPr>
        <p:spPr>
          <a:xfrm>
            <a:off x="2137560" y="1857546"/>
            <a:ext cx="4536373" cy="964367"/>
          </a:xfrm>
          <a:prstGeom prst="rect">
            <a:avLst/>
          </a:prstGeom>
          <a:noFill/>
        </p:spPr>
        <p:txBody>
          <a:bodyPr wrap="square" rtlCol="0">
            <a:spAutoFit/>
          </a:bodyPr>
          <a:lstStyle/>
          <a:p>
            <a:pPr algn="ctr">
              <a:lnSpc>
                <a:spcPts val="3440"/>
              </a:lnSpc>
            </a:pPr>
            <a:r>
              <a:rPr lang="en-US" sz="3200" b="1" dirty="0">
                <a:ln w="24500" cmpd="dbl">
                  <a:noFill/>
                  <a:prstDash val="solid"/>
                  <a:miter lim="800000"/>
                </a:ln>
                <a:solidFill>
                  <a:schemeClr val="bg1"/>
                </a:solidFill>
                <a:latin typeface="Eurostile"/>
                <a:cs typeface="Eurostile"/>
              </a:rPr>
              <a:t>A Sacred Cow is about to be slaughtered</a:t>
            </a:r>
          </a:p>
        </p:txBody>
      </p:sp>
    </p:spTree>
    <p:extLst>
      <p:ext uri="{BB962C8B-B14F-4D97-AF65-F5344CB8AC3E}">
        <p14:creationId xmlns:p14="http://schemas.microsoft.com/office/powerpoint/2010/main" val="36897736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386586" y="142504"/>
            <a:ext cx="8388370" cy="44573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Slide1.jpg"/>
          <p:cNvPicPr>
            <a:picLocks/>
          </p:cNvPicPr>
          <p:nvPr/>
        </p:nvPicPr>
        <p:blipFill rotWithShape="1">
          <a:blip r:embed="rId2">
            <a:extLst>
              <a:ext uri="{28A0092B-C50C-407E-A947-70E740481C1C}">
                <a14:useLocalDpi xmlns:a14="http://schemas.microsoft.com/office/drawing/2010/main" val="0"/>
              </a:ext>
            </a:extLst>
          </a:blip>
          <a:srcRect l="10846" t="-1539" r="13498" b="7926"/>
          <a:stretch/>
        </p:blipFill>
        <p:spPr>
          <a:xfrm>
            <a:off x="2780689" y="814039"/>
            <a:ext cx="3582621" cy="3490332"/>
          </a:xfrm>
          <a:prstGeom prst="ellipse">
            <a:avLst/>
          </a:prstGeom>
        </p:spPr>
      </p:pic>
      <p:sp>
        <p:nvSpPr>
          <p:cNvPr id="11" name="TextBox 10"/>
          <p:cNvSpPr txBox="1"/>
          <p:nvPr/>
        </p:nvSpPr>
        <p:spPr>
          <a:xfrm rot="6882748">
            <a:off x="2582198" y="478148"/>
            <a:ext cx="4069408" cy="3930793"/>
          </a:xfrm>
          <a:prstGeom prst="rect">
            <a:avLst/>
          </a:prstGeom>
          <a:noFill/>
        </p:spPr>
        <p:txBody>
          <a:bodyPr wrap="none" rtlCol="0">
            <a:prstTxWarp prst="textArchUp">
              <a:avLst>
                <a:gd name="adj" fmla="val 16297490"/>
              </a:avLst>
            </a:prstTxWarp>
            <a:spAutoFit/>
            <a:scene3d>
              <a:camera prst="orthographicFront"/>
              <a:lightRig rig="glow" dir="tl">
                <a:rot lat="0" lon="0" rev="5400000"/>
              </a:lightRig>
            </a:scene3d>
            <a:sp3d contourW="12700">
              <a:contourClr>
                <a:schemeClr val="accent6">
                  <a:shade val="73000"/>
                </a:schemeClr>
              </a:contourClr>
            </a:sp3d>
          </a:bodyPr>
          <a:lstStyle/>
          <a:p>
            <a:r>
              <a:rPr lang="en-US" sz="4800" b="1" dirty="0">
                <a:ln w="24500" cmpd="dbl">
                  <a:noFill/>
                  <a:prstDash val="solid"/>
                  <a:miter lim="800000"/>
                </a:ln>
                <a:solidFill>
                  <a:srgbClr val="C00000"/>
                </a:solidFill>
                <a:effectLst/>
                <a:latin typeface="Eurostile"/>
              </a:rPr>
              <a:t>Brand Love Brand Love Brand Love Brand Love</a:t>
            </a:r>
          </a:p>
        </p:txBody>
      </p:sp>
    </p:spTree>
    <p:extLst>
      <p:ext uri="{BB962C8B-B14F-4D97-AF65-F5344CB8AC3E}">
        <p14:creationId xmlns:p14="http://schemas.microsoft.com/office/powerpoint/2010/main" val="23826564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Eurostile"/>
                <a:cs typeface="Eurostile"/>
              </a:rPr>
              <a:t>Brand Love</a:t>
            </a:r>
          </a:p>
        </p:txBody>
      </p:sp>
      <p:sp>
        <p:nvSpPr>
          <p:cNvPr id="3" name="Content Placeholder 2"/>
          <p:cNvSpPr>
            <a:spLocks noGrp="1"/>
          </p:cNvSpPr>
          <p:nvPr>
            <p:ph idx="1"/>
          </p:nvPr>
        </p:nvSpPr>
        <p:spPr/>
        <p:txBody>
          <a:bodyPr>
            <a:normAutofit/>
          </a:bodyPr>
          <a:lstStyle/>
          <a:p>
            <a:pPr>
              <a:spcBef>
                <a:spcPts val="776"/>
              </a:spcBef>
            </a:pPr>
            <a:r>
              <a:rPr lang="en-US" sz="2600" dirty="0">
                <a:latin typeface="Eurostile"/>
                <a:cs typeface="Eurostile"/>
              </a:rPr>
              <a:t>In two recent studies - one in the USA and one in Mexico, together covering 128 brands in 20 different product categories - on average about </a:t>
            </a:r>
            <a:r>
              <a:rPr lang="en-US" sz="2600" i="1" dirty="0">
                <a:latin typeface="Eurostile"/>
                <a:cs typeface="Eurostile"/>
              </a:rPr>
              <a:t>one in four of the people who never use a brand say they "love it" or "like it a lot." </a:t>
            </a:r>
          </a:p>
          <a:p>
            <a:pPr>
              <a:spcBef>
                <a:spcPts val="776"/>
              </a:spcBef>
            </a:pPr>
            <a:r>
              <a:rPr lang="en-US" sz="2600" i="1" dirty="0">
                <a:latin typeface="Eurostile"/>
                <a:cs typeface="Eurostile"/>
              </a:rPr>
              <a:t>Liking or loving a brand may be a necessary condition for buying it, </a:t>
            </a:r>
            <a:r>
              <a:rPr lang="en-US" sz="2600" i="1" u="sng" dirty="0">
                <a:latin typeface="Eurostile"/>
                <a:cs typeface="Eurostile"/>
              </a:rPr>
              <a:t>but it is not sufficient</a:t>
            </a:r>
            <a:r>
              <a:rPr lang="en-US" sz="2600" i="1" dirty="0">
                <a:latin typeface="Eurostile"/>
                <a:cs typeface="Eurostile"/>
              </a:rPr>
              <a:t>.</a:t>
            </a:r>
          </a:p>
        </p:txBody>
      </p:sp>
    </p:spTree>
    <p:extLst>
      <p:ext uri="{BB962C8B-B14F-4D97-AF65-F5344CB8AC3E}">
        <p14:creationId xmlns:p14="http://schemas.microsoft.com/office/powerpoint/2010/main" val="1683210840"/>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ck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ackbar" id="{22673414-82E4-5448-B7CB-B07C95CE1425}" vid="{906C8742-FAC4-E243-BAA6-2C47BADA00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blackbar</Template>
  <TotalTime>2595</TotalTime>
  <Words>1460</Words>
  <Application>Microsoft Macintosh PowerPoint</Application>
  <PresentationFormat>On-screen Show (16:9)</PresentationFormat>
  <Paragraphs>180</Paragraphs>
  <Slides>49</Slides>
  <Notes>1</Notes>
  <HiddenSlides>3</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4" baseType="lpstr">
      <vt:lpstr>Calibri</vt:lpstr>
      <vt:lpstr>Eurostile</vt:lpstr>
      <vt:lpstr>Arial</vt:lpstr>
      <vt:lpstr>blackbar</vt:lpstr>
      <vt:lpstr>Worksheet</vt:lpstr>
      <vt:lpstr>The Moral Relationships of Brands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Brand Love</vt:lpstr>
      <vt:lpstr>PowerPoint Presentation</vt:lpstr>
      <vt:lpstr>Unrequited Love</vt:lpstr>
      <vt:lpstr>PowerPoint Presentation</vt:lpstr>
      <vt:lpstr>PowerPoint Presentation</vt:lpstr>
      <vt:lpstr>The Brand Must Love You Too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Consumer-Brand Relationship is the outcome  of the dialogue between the two </vt:lpstr>
      <vt:lpstr>Brand’s Attitude and Brand Image are Not Additive</vt:lpstr>
      <vt:lpstr>The Brand Relationship Map</vt:lpstr>
      <vt:lpstr>Not all Consumer Brand Relationships are about Love</vt:lpstr>
      <vt:lpstr>Brands’ Attitudes</vt:lpstr>
      <vt:lpstr>Brands’ Attitudes</vt:lpstr>
      <vt:lpstr>Brands’ Attitudes</vt:lpstr>
      <vt:lpstr>Brands’ Attitudes</vt:lpstr>
      <vt:lpstr>PowerPoint Presentation</vt:lpstr>
      <vt:lpstr>PowerPoint Presentation</vt:lpstr>
      <vt:lpstr>PowerPoint Presentation</vt:lpstr>
      <vt:lpstr>Brands are becoming "politicized"</vt:lpstr>
      <vt:lpstr> ”Politicized” Brands</vt:lpstr>
      <vt:lpstr>In order to get beyond the anecdotal and examine the phenomenon systematically, we need to dig below the specific political issues that some brands have got entangled with, and examine the roots - the underlying values  - that give rise to them.  We need to understand and measure the Moral Foundations of Brands  </vt:lpstr>
      <vt:lpstr>Moral Foundations</vt:lpstr>
      <vt:lpstr>The 5 Moral Foundations</vt:lpstr>
      <vt:lpstr>PowerPoint Presentation</vt:lpstr>
      <vt:lpstr>Brands’ Moral Foundations – Proof of Concept Study</vt:lpstr>
      <vt:lpstr>PowerPoint Presentation</vt:lpstr>
      <vt:lpstr>Convergence of Brands’ and Peoples’ Moral Foundations </vt:lpstr>
      <vt:lpstr>Brands’ Moral Foundations</vt:lpstr>
      <vt:lpstr>PowerPoint Presentation</vt:lpstr>
      <vt:lpstr>PowerPoint Presentation</vt:lpstr>
      <vt:lpstr>PowerPoint Presentation</vt:lpstr>
      <vt:lpstr>PowerPoint Presentation</vt:lpstr>
      <vt:lpstr>PowerPoint Presentation</vt:lpstr>
      <vt:lpstr>PowerPoint Presentation</vt:lpstr>
      <vt:lpstr>Moral Relationships – The Bridge</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MB</dc:creator>
  <cp:lastModifiedBy>Microsoft Office User</cp:lastModifiedBy>
  <cp:revision>83</cp:revision>
  <dcterms:created xsi:type="dcterms:W3CDTF">2019-03-11T08:57:54Z</dcterms:created>
  <dcterms:modified xsi:type="dcterms:W3CDTF">2019-05-20T22:11:42Z</dcterms:modified>
</cp:coreProperties>
</file>