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0" r:id="rId4"/>
    <p:sldId id="265" r:id="rId5"/>
    <p:sldId id="262" r:id="rId6"/>
    <p:sldId id="266" r:id="rId7"/>
    <p:sldId id="267" r:id="rId8"/>
    <p:sldId id="258" r:id="rId9"/>
    <p:sldId id="264" r:id="rId10"/>
    <p:sldId id="269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6" autoAdjust="0"/>
    <p:restoredTop sz="96552" autoAdjust="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AED6D-F22F-47E2-A6A3-CEA421A912F1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28E4B-9A47-4B1E-AC26-1D24B576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7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8E4B-9A47-4B1E-AC26-1D24B576D4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0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9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8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6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5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2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0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1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98A0F-BDE2-448C-A606-87E83A254587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22BF3-8F8D-47A1-90E1-AAC3ACB24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2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1356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b="1" dirty="0"/>
              <a:t>Fine‐tuning Branding Strategies in the Battle with Consumer Animosity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13212"/>
            <a:ext cx="9144000" cy="333738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Sijun</a:t>
            </a:r>
            <a:r>
              <a:rPr lang="en-US" dirty="0"/>
              <a:t> Wang</a:t>
            </a:r>
          </a:p>
          <a:p>
            <a:r>
              <a:rPr lang="en-US" dirty="0"/>
              <a:t>Professor of Marketing </a:t>
            </a:r>
          </a:p>
          <a:p>
            <a:r>
              <a:rPr lang="en-US" dirty="0"/>
              <a:t> Loyola Marymount University, Los Angeles, CA</a:t>
            </a:r>
          </a:p>
          <a:p>
            <a:endParaRPr lang="en-US" dirty="0"/>
          </a:p>
          <a:p>
            <a:r>
              <a:rPr lang="en-US" dirty="0" err="1"/>
              <a:t>Aidin</a:t>
            </a:r>
            <a:r>
              <a:rPr lang="en-US" dirty="0"/>
              <a:t> </a:t>
            </a:r>
            <a:r>
              <a:rPr lang="en-US" dirty="0" err="1"/>
              <a:t>Namin</a:t>
            </a:r>
            <a:endParaRPr lang="en-US" dirty="0"/>
          </a:p>
          <a:p>
            <a:r>
              <a:rPr lang="en-US" dirty="0"/>
              <a:t>Assistant Professor of Marketing </a:t>
            </a:r>
          </a:p>
          <a:p>
            <a:r>
              <a:rPr lang="en-US" dirty="0"/>
              <a:t> Loyola Marymount University, Los Angeles, CA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Tuesday May 21</a:t>
            </a:r>
            <a:r>
              <a:rPr lang="en-US" baseline="30000" dirty="0"/>
              <a:t>st</a:t>
            </a:r>
            <a:r>
              <a:rPr lang="en-US" dirty="0"/>
              <a:t>, 2019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Image result for lmu logo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5" b="13327"/>
          <a:stretch/>
        </p:blipFill>
        <p:spPr bwMode="auto">
          <a:xfrm>
            <a:off x="0" y="5316071"/>
            <a:ext cx="1950756" cy="142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lmu cba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075" y="5468471"/>
            <a:ext cx="3053489" cy="1224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bra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" y="-1910"/>
            <a:ext cx="2563906" cy="143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bran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050" y="7055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893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Managerial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Selectively soften COO cues</a:t>
            </a:r>
          </a:p>
          <a:p>
            <a:endParaRPr lang="en-US" dirty="0"/>
          </a:p>
          <a:p>
            <a:r>
              <a:rPr lang="en-US" dirty="0"/>
              <a:t>Targeted branding promotion and decision making </a:t>
            </a:r>
          </a:p>
          <a:p>
            <a:endParaRPr lang="en-US" dirty="0"/>
          </a:p>
          <a:p>
            <a:r>
              <a:rPr lang="en-US" dirty="0"/>
              <a:t>Location of the elements of </a:t>
            </a:r>
            <a:r>
              <a:rPr lang="en-US" dirty="0" smtClean="0"/>
              <a:t>company’s </a:t>
            </a:r>
            <a:r>
              <a:rPr lang="en-US" dirty="0"/>
              <a:t>value chain</a:t>
            </a:r>
          </a:p>
          <a:p>
            <a:endParaRPr lang="en-US" dirty="0"/>
          </a:p>
          <a:p>
            <a:r>
              <a:rPr lang="en-US" dirty="0"/>
              <a:t>Sophisticated branding strategies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79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Image result for thank you for your 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950" y="609600"/>
            <a:ext cx="7680958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30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Research Question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Cognitive elements</a:t>
            </a:r>
          </a:p>
          <a:p>
            <a:pPr lvl="1"/>
            <a:endParaRPr lang="en-US" sz="2700" dirty="0"/>
          </a:p>
          <a:p>
            <a:r>
              <a:rPr lang="en-US" sz="2700" dirty="0"/>
              <a:t>Interpersonal forgiveness and inter-group conflict</a:t>
            </a:r>
          </a:p>
          <a:p>
            <a:endParaRPr lang="en-US" sz="2700" dirty="0"/>
          </a:p>
          <a:p>
            <a:r>
              <a:rPr lang="en-US" sz="2700" dirty="0"/>
              <a:t>Cultural similarity and forgiving the COO</a:t>
            </a:r>
          </a:p>
          <a:p>
            <a:endParaRPr lang="en-US" sz="2700" dirty="0"/>
          </a:p>
          <a:p>
            <a:r>
              <a:rPr lang="en-US" sz="2700" b="1" u="sng" dirty="0" smtClean="0">
                <a:solidFill>
                  <a:srgbClr val="FF0000"/>
                </a:solidFill>
              </a:rPr>
              <a:t>Emotional Evaluation Mechanisms</a:t>
            </a:r>
            <a:endParaRPr lang="en-US" sz="2700" u="sng" dirty="0"/>
          </a:p>
        </p:txBody>
      </p:sp>
    </p:spTree>
    <p:extLst>
      <p:ext uri="{BB962C8B-B14F-4D97-AF65-F5344CB8AC3E}">
        <p14:creationId xmlns:p14="http://schemas.microsoft.com/office/powerpoint/2010/main" val="208546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 Very Brief Glance at the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Consumer Animosity (Leong et al., 2008; </a:t>
            </a:r>
            <a:r>
              <a:rPr lang="en-US" dirty="0" err="1"/>
              <a:t>Riefler</a:t>
            </a:r>
            <a:r>
              <a:rPr lang="en-US" dirty="0"/>
              <a:t> and Diamantopoulos, 2007)</a:t>
            </a:r>
          </a:p>
          <a:p>
            <a:endParaRPr lang="en-US" dirty="0"/>
          </a:p>
          <a:p>
            <a:r>
              <a:rPr lang="en-US" dirty="0"/>
              <a:t>Country Competitiveness (</a:t>
            </a:r>
            <a:r>
              <a:rPr lang="en-US" dirty="0" err="1"/>
              <a:t>Insch</a:t>
            </a:r>
            <a:r>
              <a:rPr lang="en-US" dirty="0"/>
              <a:t> and Miller, 2005)</a:t>
            </a:r>
          </a:p>
          <a:p>
            <a:endParaRPr lang="en-US" dirty="0"/>
          </a:p>
          <a:p>
            <a:r>
              <a:rPr lang="en-US" dirty="0"/>
              <a:t>Cultural Similarity (Taylor, Zou, and </a:t>
            </a:r>
            <a:r>
              <a:rPr lang="en-US" dirty="0" err="1"/>
              <a:t>Osland</a:t>
            </a:r>
            <a:r>
              <a:rPr lang="en-US" dirty="0"/>
              <a:t>, 1998)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1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Hypotheses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183342" y="1825625"/>
            <a:ext cx="9843246" cy="4488017"/>
            <a:chOff x="0" y="0"/>
            <a:chExt cx="4737318" cy="2320460"/>
          </a:xfrm>
        </p:grpSpPr>
        <p:sp>
          <p:nvSpPr>
            <p:cNvPr id="23" name="Text Box 3"/>
            <p:cNvSpPr txBox="1"/>
            <p:nvPr/>
          </p:nvSpPr>
          <p:spPr>
            <a:xfrm>
              <a:off x="3355558" y="943362"/>
              <a:ext cx="1381760" cy="3098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Purchase Likelihood</a:t>
              </a:r>
            </a:p>
          </p:txBody>
        </p:sp>
        <p:sp>
          <p:nvSpPr>
            <p:cNvPr id="24" name="Text Box 4"/>
            <p:cNvSpPr txBox="1"/>
            <p:nvPr/>
          </p:nvSpPr>
          <p:spPr>
            <a:xfrm>
              <a:off x="0" y="947500"/>
              <a:ext cx="1546860" cy="3098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Consumer Animosity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1547446" y="1092315"/>
              <a:ext cx="1808698" cy="124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6"/>
            <p:cNvSpPr txBox="1"/>
            <p:nvPr/>
          </p:nvSpPr>
          <p:spPr>
            <a:xfrm>
              <a:off x="1646747" y="293766"/>
              <a:ext cx="1546860" cy="3098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Cultural Similarity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769585" y="446856"/>
              <a:ext cx="868887" cy="5006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3194194" y="438581"/>
              <a:ext cx="902574" cy="5047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 Box 9"/>
            <p:cNvSpPr txBox="1"/>
            <p:nvPr/>
          </p:nvSpPr>
          <p:spPr>
            <a:xfrm>
              <a:off x="1617785" y="1704673"/>
              <a:ext cx="1663298" cy="3098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Country Competitiveness</a:t>
              </a:r>
            </a:p>
          </p:txBody>
        </p:sp>
        <p:sp>
          <p:nvSpPr>
            <p:cNvPr id="30" name="Text Box 10"/>
            <p:cNvSpPr txBox="1"/>
            <p:nvPr/>
          </p:nvSpPr>
          <p:spPr>
            <a:xfrm>
              <a:off x="2184630" y="835786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31" name="Text Box 11"/>
            <p:cNvSpPr txBox="1"/>
            <p:nvPr/>
          </p:nvSpPr>
          <p:spPr>
            <a:xfrm>
              <a:off x="2184630" y="1162653"/>
              <a:ext cx="396875" cy="314454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H1</a:t>
              </a:r>
            </a:p>
          </p:txBody>
        </p:sp>
        <p:sp>
          <p:nvSpPr>
            <p:cNvPr id="32" name="Text Box 12"/>
            <p:cNvSpPr txBox="1"/>
            <p:nvPr/>
          </p:nvSpPr>
          <p:spPr>
            <a:xfrm>
              <a:off x="2156087" y="0"/>
              <a:ext cx="364105" cy="254922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H2</a:t>
              </a:r>
            </a:p>
          </p:txBody>
        </p:sp>
        <p:sp>
          <p:nvSpPr>
            <p:cNvPr id="33" name="Text Box 13"/>
            <p:cNvSpPr txBox="1"/>
            <p:nvPr/>
          </p:nvSpPr>
          <p:spPr>
            <a:xfrm>
              <a:off x="3595537" y="388930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34" name="Text Box 15"/>
            <p:cNvSpPr txBox="1"/>
            <p:nvPr/>
          </p:nvSpPr>
          <p:spPr>
            <a:xfrm>
              <a:off x="2199232" y="2065538"/>
              <a:ext cx="364105" cy="254922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H3</a:t>
              </a:r>
              <a:endPara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3285220" y="1266092"/>
              <a:ext cx="823374" cy="58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 Box 17"/>
            <p:cNvSpPr txBox="1"/>
            <p:nvPr/>
          </p:nvSpPr>
          <p:spPr>
            <a:xfrm>
              <a:off x="3740351" y="1621922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37" name="Text Box 18"/>
            <p:cNvSpPr txBox="1"/>
            <p:nvPr/>
          </p:nvSpPr>
          <p:spPr>
            <a:xfrm>
              <a:off x="724072" y="446856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38" name="Text Box 19"/>
            <p:cNvSpPr txBox="1"/>
            <p:nvPr/>
          </p:nvSpPr>
          <p:spPr>
            <a:xfrm>
              <a:off x="695109" y="1563996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2687826" y="4274379"/>
            <a:ext cx="1856966" cy="113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67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National sample (n=276)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Fifty </a:t>
            </a:r>
            <a:r>
              <a:rPr lang="en-US" dirty="0"/>
              <a:t>states</a:t>
            </a:r>
          </a:p>
          <a:p>
            <a:endParaRPr lang="en-US" dirty="0"/>
          </a:p>
          <a:p>
            <a:r>
              <a:rPr lang="en-US" dirty="0" smtClean="0"/>
              <a:t>Measures </a:t>
            </a:r>
            <a:r>
              <a:rPr lang="en-US" dirty="0"/>
              <a:t>of </a:t>
            </a:r>
            <a:endParaRPr lang="en-US" dirty="0" smtClean="0"/>
          </a:p>
          <a:p>
            <a:pPr lvl="1"/>
            <a:r>
              <a:rPr lang="en-US" dirty="0" smtClean="0"/>
              <a:t>Country </a:t>
            </a:r>
            <a:r>
              <a:rPr lang="en-US" dirty="0"/>
              <a:t>Competitiveness</a:t>
            </a:r>
          </a:p>
          <a:p>
            <a:pPr lvl="1"/>
            <a:r>
              <a:rPr lang="en-US" dirty="0" smtClean="0"/>
              <a:t>Animosity</a:t>
            </a:r>
          </a:p>
          <a:p>
            <a:pPr lvl="1"/>
            <a:r>
              <a:rPr lang="en-US" dirty="0" smtClean="0"/>
              <a:t>Cultural </a:t>
            </a:r>
            <a:r>
              <a:rPr lang="en-US" dirty="0"/>
              <a:t>similarity</a:t>
            </a:r>
          </a:p>
          <a:p>
            <a:endParaRPr lang="en-US" dirty="0"/>
          </a:p>
          <a:p>
            <a:r>
              <a:rPr lang="en-US" dirty="0"/>
              <a:t>Questionnaire </a:t>
            </a:r>
            <a:r>
              <a:rPr lang="en-US" dirty="0" smtClean="0"/>
              <a:t>available upon </a:t>
            </a:r>
            <a:r>
              <a:rPr lang="en-US" dirty="0"/>
              <a:t>request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893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Model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29407"/>
                <a:ext cx="10515600" cy="526722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Logit choice model to predict purchase likelihood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1     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+…+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𝑒𝑠𝑙𝑒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                                       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				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𝐿𝑖𝑘𝑒𝑙𝑖h𝑜𝑜𝑑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_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𝑝𝑢𝑟𝑐h𝑎𝑠𝑒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𝐴𝑛𝑖𝑚𝑜𝑠𝑖𝑡𝑦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𝐶𝑡𝑟𝑦𝐶𝑜𝑚𝑝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𝐶𝑢𝑙𝑆𝑖𝑚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𝑅𝑒𝑎𝑐𝑡𝑖𝑜𝑛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𝐺𝑙𝑜𝑏𝑎𝑙𝐵𝑟𝑎𝑛𝑑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𝑃𝑟𝑎𝑐𝑡𝑖𝑐𝑒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𝑄𝑢𝑎𝑙𝑖𝑡𝑦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𝐹𝑎𝑚𝑖𝑙𝑖𝑎𝑟𝑖𝑡𝑦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𝑃𝑟𝑒𝑠𝑡𝑖𝑔𝑒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𝑇𝑎𝑠𝑡𝑒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𝑅𝑒𝑙𝑖𝑎𝑏𝑙𝑒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𝐹𝑎𝑠h𝑖𝑜𝑛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𝐼𝑚𝑝𝑜𝑟𝑡𝑎𝑛𝑐𝑒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14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𝐺𝑙𝑜𝑏𝑎𝑙𝑃𝑒𝑟𝑐𝑒𝑝𝑡𝑖𝑜𝑛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15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𝑆𝑡𝑒𝑟𝑒𝑜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16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𝑃𝑎𝑡𝑟𝑖𝑜𝑡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17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𝑃𝑟𝑖𝑑𝑒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18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𝑂𝑣𝑒𝑟𝑎𝑙𝑙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19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𝑉𝑖𝑠𝑖𝑡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20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𝐴𝑛𝑖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𝐶𝑡𝑟𝑦𝐶𝑜𝑚𝑝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𝐴𝑛𝑖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𝐶𝑢𝑙𝑆𝑖𝑚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𝐴𝑛𝑖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𝐶𝑢𝑙𝑆𝑖𝑚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𝐶𝑡𝑟𝑦𝐶𝑜𝑚𝑝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29407"/>
                <a:ext cx="10515600" cy="5267228"/>
              </a:xfrm>
              <a:blipFill>
                <a:blip r:embed="rId2"/>
                <a:stretch>
                  <a:fillRect l="-1043" t="-1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392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398" y="742804"/>
            <a:ext cx="10515600" cy="486213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Major Findings 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83342" y="1549953"/>
            <a:ext cx="9843246" cy="4763689"/>
            <a:chOff x="0" y="-142532"/>
            <a:chExt cx="4737318" cy="2462992"/>
          </a:xfrm>
        </p:grpSpPr>
        <p:sp>
          <p:nvSpPr>
            <p:cNvPr id="7" name="Text Box 3"/>
            <p:cNvSpPr txBox="1"/>
            <p:nvPr/>
          </p:nvSpPr>
          <p:spPr>
            <a:xfrm>
              <a:off x="3355558" y="943362"/>
              <a:ext cx="1381760" cy="3098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Purchase Likelihood</a:t>
              </a:r>
            </a:p>
          </p:txBody>
        </p:sp>
        <p:sp>
          <p:nvSpPr>
            <p:cNvPr id="8" name="Text Box 4"/>
            <p:cNvSpPr txBox="1"/>
            <p:nvPr/>
          </p:nvSpPr>
          <p:spPr>
            <a:xfrm>
              <a:off x="0" y="947500"/>
              <a:ext cx="1546860" cy="3098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Consumer Animosity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1547446" y="1092315"/>
              <a:ext cx="1808698" cy="1241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 Box 6"/>
            <p:cNvSpPr txBox="1"/>
            <p:nvPr/>
          </p:nvSpPr>
          <p:spPr>
            <a:xfrm>
              <a:off x="1646747" y="293766"/>
              <a:ext cx="1546860" cy="3098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Cultural Similarity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769585" y="446856"/>
              <a:ext cx="868887" cy="50064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194194" y="438581"/>
              <a:ext cx="902574" cy="5047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 Box 9"/>
            <p:cNvSpPr txBox="1"/>
            <p:nvPr/>
          </p:nvSpPr>
          <p:spPr>
            <a:xfrm>
              <a:off x="1617785" y="1704673"/>
              <a:ext cx="1663298" cy="30988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Country Competitiveness</a:t>
              </a:r>
            </a:p>
          </p:txBody>
        </p:sp>
        <p:sp>
          <p:nvSpPr>
            <p:cNvPr id="14" name="Text Box 10"/>
            <p:cNvSpPr txBox="1"/>
            <p:nvPr/>
          </p:nvSpPr>
          <p:spPr>
            <a:xfrm>
              <a:off x="2184630" y="835786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5" name="Text Box 11"/>
            <p:cNvSpPr txBox="1"/>
            <p:nvPr/>
          </p:nvSpPr>
          <p:spPr>
            <a:xfrm>
              <a:off x="2184630" y="1162653"/>
              <a:ext cx="559390" cy="314454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H1</a:t>
              </a:r>
              <a:r>
                <a:rPr lang="en-US" b="1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 </a:t>
              </a:r>
              <a:r>
                <a:rPr lang="en-US" i="1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(p&lt;0.05)</a:t>
              </a:r>
              <a:endPara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2"/>
            <p:cNvSpPr txBox="1"/>
            <p:nvPr/>
          </p:nvSpPr>
          <p:spPr>
            <a:xfrm>
              <a:off x="1886694" y="-142532"/>
              <a:ext cx="989181" cy="37837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b="1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H2</a:t>
              </a:r>
              <a:r>
                <a:rPr lang="en-US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 </a:t>
              </a:r>
              <a:r>
                <a:rPr lang="en-US" b="1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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Wingdings 2" panose="05020102010507070707" pitchFamily="18" charset="2"/>
                </a:rPr>
                <a:t>(p&lt;0.05)</a:t>
              </a:r>
              <a:endPara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 2" panose="05020102010507070707" pitchFamily="18" charset="2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13"/>
            <p:cNvSpPr txBox="1"/>
            <p:nvPr/>
          </p:nvSpPr>
          <p:spPr>
            <a:xfrm>
              <a:off x="3595537" y="388930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</a:p>
          </p:txBody>
        </p:sp>
        <p:sp>
          <p:nvSpPr>
            <p:cNvPr id="18" name="Text Box 15"/>
            <p:cNvSpPr txBox="1"/>
            <p:nvPr/>
          </p:nvSpPr>
          <p:spPr>
            <a:xfrm>
              <a:off x="2199232" y="2065538"/>
              <a:ext cx="364105" cy="254922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H3</a:t>
              </a:r>
              <a:r>
                <a:rPr lang="en-US" b="1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</a:t>
              </a:r>
              <a:endPara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3285220" y="1266092"/>
              <a:ext cx="823374" cy="58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 Box 17"/>
            <p:cNvSpPr txBox="1"/>
            <p:nvPr/>
          </p:nvSpPr>
          <p:spPr>
            <a:xfrm>
              <a:off x="3740351" y="1621922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21" name="Text Box 18"/>
            <p:cNvSpPr txBox="1"/>
            <p:nvPr/>
          </p:nvSpPr>
          <p:spPr>
            <a:xfrm>
              <a:off x="724072" y="446856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22" name="Text Box 19"/>
            <p:cNvSpPr txBox="1"/>
            <p:nvPr/>
          </p:nvSpPr>
          <p:spPr>
            <a:xfrm>
              <a:off x="695109" y="1563996"/>
              <a:ext cx="397205" cy="22335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2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</a:p>
          </p:txBody>
        </p:sp>
      </p:grpSp>
      <p:cxnSp>
        <p:nvCxnSpPr>
          <p:cNvPr id="24" name="Straight Arrow Connector 23"/>
          <p:cNvCxnSpPr>
            <a:stCxn id="8" idx="2"/>
            <a:endCxn id="13" idx="1"/>
          </p:cNvCxnSpPr>
          <p:nvPr/>
        </p:nvCxnSpPr>
        <p:spPr>
          <a:xfrm>
            <a:off x="2790383" y="4257532"/>
            <a:ext cx="1754409" cy="1164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44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270" y="222637"/>
            <a:ext cx="5486399" cy="3601858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33056" y="242211"/>
            <a:ext cx="5620744" cy="3562709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48431" y="3857275"/>
            <a:ext cx="4738977" cy="29371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033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Theoretical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first study on intriguing relationships among consumer animosity, cultural similarity, and country competitiveness</a:t>
            </a:r>
          </a:p>
          <a:p>
            <a:endParaRPr lang="en-US" dirty="0"/>
          </a:p>
          <a:p>
            <a:r>
              <a:rPr lang="en-US" dirty="0"/>
              <a:t>Improved </a:t>
            </a:r>
            <a:r>
              <a:rPr lang="en-US" dirty="0" smtClean="0"/>
              <a:t>animosity model</a:t>
            </a:r>
            <a:endParaRPr lang="en-US" dirty="0"/>
          </a:p>
          <a:p>
            <a:endParaRPr lang="en-US" dirty="0"/>
          </a:p>
          <a:p>
            <a:r>
              <a:rPr lang="en-US" dirty="0"/>
              <a:t>Emotional mechanisms</a:t>
            </a:r>
          </a:p>
        </p:txBody>
      </p:sp>
    </p:spTree>
    <p:extLst>
      <p:ext uri="{BB962C8B-B14F-4D97-AF65-F5344CB8AC3E}">
        <p14:creationId xmlns:p14="http://schemas.microsoft.com/office/powerpoint/2010/main" val="1978749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228</Words>
  <Application>Microsoft Office PowerPoint</Application>
  <PresentationFormat>Widescreen</PresentationFormat>
  <Paragraphs>84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Symbol</vt:lpstr>
      <vt:lpstr>Times New Roman</vt:lpstr>
      <vt:lpstr>Wingdings 2</vt:lpstr>
      <vt:lpstr>Office Theme</vt:lpstr>
      <vt:lpstr>Fine‐tuning Branding Strategies in the Battle with Consumer Animosity</vt:lpstr>
      <vt:lpstr>Motivation and Research Question </vt:lpstr>
      <vt:lpstr>A Very Brief Glance at the Literature</vt:lpstr>
      <vt:lpstr>Hypotheses </vt:lpstr>
      <vt:lpstr>Data</vt:lpstr>
      <vt:lpstr>Model </vt:lpstr>
      <vt:lpstr>Major Findings </vt:lpstr>
      <vt:lpstr>PowerPoint Presentation</vt:lpstr>
      <vt:lpstr>Theoretical Contributions</vt:lpstr>
      <vt:lpstr> Managerial Implications</vt:lpstr>
      <vt:lpstr>PowerPoint Presentation</vt:lpstr>
    </vt:vector>
  </TitlesOfParts>
  <Company>SCCM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Fine‐tuning Branding Strategies in the Battle with Consumer Animosity</dc:title>
  <dc:creator>Namin, Aidin</dc:creator>
  <cp:lastModifiedBy>Namin, Aidin</cp:lastModifiedBy>
  <cp:revision>44</cp:revision>
  <dcterms:created xsi:type="dcterms:W3CDTF">2019-04-14T18:39:18Z</dcterms:created>
  <dcterms:modified xsi:type="dcterms:W3CDTF">2019-04-26T16:34:00Z</dcterms:modified>
</cp:coreProperties>
</file>