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98" r:id="rId3"/>
    <p:sldId id="299" r:id="rId4"/>
    <p:sldId id="300" r:id="rId5"/>
    <p:sldId id="305" r:id="rId6"/>
    <p:sldId id="257" r:id="rId7"/>
    <p:sldId id="304" r:id="rId8"/>
    <p:sldId id="281" r:id="rId9"/>
    <p:sldId id="283" r:id="rId10"/>
    <p:sldId id="288" r:id="rId11"/>
    <p:sldId id="294" r:id="rId12"/>
    <p:sldId id="284" r:id="rId13"/>
    <p:sldId id="287" r:id="rId14"/>
    <p:sldId id="295" r:id="rId15"/>
    <p:sldId id="302" r:id="rId16"/>
    <p:sldId id="303" r:id="rId17"/>
    <p:sldId id="30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96C"/>
    <a:srgbClr val="800000"/>
    <a:srgbClr val="990033"/>
    <a:srgbClr val="366297"/>
    <a:srgbClr val="266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0838" autoAdjust="0"/>
  </p:normalViewPr>
  <p:slideViewPr>
    <p:cSldViewPr snapToGrid="0" showGuides="1">
      <p:cViewPr varScale="1">
        <p:scale>
          <a:sx n="83" d="100"/>
          <a:sy n="83" d="100"/>
        </p:scale>
        <p:origin x="129" y="3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B7F1-4194-A992-561529E300CB}"/>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B7F1-4194-A992-561529E300CB}"/>
              </c:ext>
            </c:extLst>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B7F1-4194-A992-561529E300CB}"/>
              </c:ext>
            </c:extLst>
          </c:dPt>
          <c:dPt>
            <c:idx val="3"/>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B7F1-4194-A992-561529E300CB}"/>
              </c:ext>
            </c:extLst>
          </c:dPt>
          <c:dLbls>
            <c:dLbl>
              <c:idx val="0"/>
              <c:layout>
                <c:manualLayout>
                  <c:x val="3.6043568443827445E-2"/>
                  <c:y val="0"/>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463526959666821"/>
                      <c:h val="0.11639143196331804"/>
                    </c:manualLayout>
                  </c15:layout>
                </c:ext>
                <c:ext xmlns:c16="http://schemas.microsoft.com/office/drawing/2014/chart" uri="{C3380CC4-5D6E-409C-BE32-E72D297353CC}">
                  <c16:uniqueId val="{00000001-B7F1-4194-A992-561529E300CB}"/>
                </c:ext>
              </c:extLst>
            </c:dLbl>
            <c:dLbl>
              <c:idx val="1"/>
              <c:layout>
                <c:manualLayout>
                  <c:x val="7.0284958465463523E-2"/>
                  <c:y val="-4.1162823499222234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823962644105095"/>
                      <c:h val="0.1778010446393665"/>
                    </c:manualLayout>
                  </c15:layout>
                </c:ext>
                <c:ext xmlns:c16="http://schemas.microsoft.com/office/drawing/2014/chart" uri="{C3380CC4-5D6E-409C-BE32-E72D297353CC}">
                  <c16:uniqueId val="{00000003-B7F1-4194-A992-561529E300CB}"/>
                </c:ext>
              </c:extLst>
            </c:dLbl>
            <c:dLbl>
              <c:idx val="2"/>
              <c:layout>
                <c:manualLayout>
                  <c:x val="0"/>
                  <c:y val="-0.1266248611862496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B7F1-4194-A992-561529E300CB}"/>
                </c:ext>
              </c:extLst>
            </c:dLbl>
            <c:dLbl>
              <c:idx val="3"/>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17403637023102078"/>
                      <c:h val="0.10069278272533878"/>
                    </c:manualLayout>
                  </c15:layout>
                </c:ext>
                <c:ext xmlns:c16="http://schemas.microsoft.com/office/drawing/2014/chart" uri="{C3380CC4-5D6E-409C-BE32-E72D297353CC}">
                  <c16:uniqueId val="{00000007-B7F1-4194-A992-561529E300CB}"/>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Very negative</c:v>
                </c:pt>
                <c:pt idx="1">
                  <c:v>Moderately negative</c:v>
                </c:pt>
                <c:pt idx="2">
                  <c:v>Moderatley positive</c:v>
                </c:pt>
                <c:pt idx="3">
                  <c:v>Very positive</c:v>
                </c:pt>
              </c:strCache>
            </c:strRef>
          </c:cat>
          <c:val>
            <c:numRef>
              <c:f>Sheet1!$B$2:$B$5</c:f>
              <c:numCache>
                <c:formatCode>General</c:formatCode>
                <c:ptCount val="4"/>
                <c:pt idx="0">
                  <c:v>225</c:v>
                </c:pt>
                <c:pt idx="1">
                  <c:v>422</c:v>
                </c:pt>
                <c:pt idx="2">
                  <c:v>254</c:v>
                </c:pt>
                <c:pt idx="3">
                  <c:v>119</c:v>
                </c:pt>
              </c:numCache>
            </c:numRef>
          </c:val>
          <c:extLst>
            <c:ext xmlns:c16="http://schemas.microsoft.com/office/drawing/2014/chart" uri="{C3380CC4-5D6E-409C-BE32-E72D297353CC}">
              <c16:uniqueId val="{00000006-B7F1-4194-A992-561529E300CB}"/>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4564F-112D-463C-8F75-234E8E82C511}" type="doc">
      <dgm:prSet loTypeId="urn:microsoft.com/office/officeart/2005/8/layout/radial1" loCatId="relationship" qsTypeId="urn:microsoft.com/office/officeart/2005/8/quickstyle/simple4" qsCatId="simple" csTypeId="urn:microsoft.com/office/officeart/2005/8/colors/accent0_3" csCatId="mainScheme" phldr="1"/>
      <dgm:spPr/>
      <dgm:t>
        <a:bodyPr/>
        <a:lstStyle/>
        <a:p>
          <a:endParaRPr lang="en-US"/>
        </a:p>
      </dgm:t>
    </dgm:pt>
    <dgm:pt modelId="{87061E32-8002-4828-9EF4-BC32BDF5BCD6}">
      <dgm:prSet phldrT="[Text]" phldr="1"/>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dirty="0"/>
        </a:p>
      </dgm:t>
    </dgm:pt>
    <dgm:pt modelId="{703B6D49-3F41-43CD-9727-76BF0669FB41}" type="parTrans" cxnId="{E506EEC0-FEE2-4D72-B8D9-B7508B8BAC4F}">
      <dgm:prSet/>
      <dgm:spPr/>
      <dgm:t>
        <a:bodyPr/>
        <a:lstStyle/>
        <a:p>
          <a:endParaRPr lang="en-US"/>
        </a:p>
      </dgm:t>
    </dgm:pt>
    <dgm:pt modelId="{4E56B7F3-576C-4A0A-A190-810B603AFC3E}" type="sibTrans" cxnId="{E506EEC0-FEE2-4D72-B8D9-B7508B8BAC4F}">
      <dgm:prSet/>
      <dgm:spPr/>
      <dgm:t>
        <a:bodyPr/>
        <a:lstStyle/>
        <a:p>
          <a:endParaRPr lang="en-US"/>
        </a:p>
      </dgm:t>
    </dgm:pt>
    <dgm:pt modelId="{D73E08D2-1432-4F89-82D9-16AEF0166EB8}">
      <dgm:prSet phldrT="[Text]"/>
      <dgm:spPr/>
      <dgm:t>
        <a:bodyPr/>
        <a:lstStyle/>
        <a:p>
          <a:r>
            <a:rPr lang="en-US" dirty="0" smtClean="0"/>
            <a:t>Brand Boycott</a:t>
          </a:r>
          <a:endParaRPr lang="en-US" dirty="0"/>
        </a:p>
      </dgm:t>
    </dgm:pt>
    <dgm:pt modelId="{34751D2D-16DE-4209-B941-26CD68F7A88A}" type="parTrans" cxnId="{AD5168CB-CA21-45E3-B4BF-2E6A4F771FF4}">
      <dgm:prSet/>
      <dgm:spPr/>
      <dgm:t>
        <a:bodyPr/>
        <a:lstStyle/>
        <a:p>
          <a:endParaRPr lang="en-US" dirty="0"/>
        </a:p>
      </dgm:t>
    </dgm:pt>
    <dgm:pt modelId="{7E78BE59-845B-4971-8B50-8148EC7CFC9C}" type="sibTrans" cxnId="{AD5168CB-CA21-45E3-B4BF-2E6A4F771FF4}">
      <dgm:prSet/>
      <dgm:spPr/>
      <dgm:t>
        <a:bodyPr/>
        <a:lstStyle/>
        <a:p>
          <a:endParaRPr lang="en-US"/>
        </a:p>
      </dgm:t>
    </dgm:pt>
    <dgm:pt modelId="{4C4C1D13-2DC9-49F6-8023-797336CC063B}">
      <dgm:prSet phldrT="[Text]"/>
      <dgm:spPr/>
      <dgm:t>
        <a:bodyPr/>
        <a:lstStyle/>
        <a:p>
          <a:r>
            <a:rPr lang="en-US" dirty="0" smtClean="0"/>
            <a:t>Nike Products</a:t>
          </a:r>
          <a:endParaRPr lang="en-US" dirty="0"/>
        </a:p>
      </dgm:t>
    </dgm:pt>
    <dgm:pt modelId="{5405F723-7789-42EF-AEFE-F73AC86C59C8}" type="parTrans" cxnId="{2FCDC377-718A-4CCE-846E-07E7E350727A}">
      <dgm:prSet/>
      <dgm:spPr/>
      <dgm:t>
        <a:bodyPr/>
        <a:lstStyle/>
        <a:p>
          <a:endParaRPr lang="en-US" dirty="0"/>
        </a:p>
      </dgm:t>
    </dgm:pt>
    <dgm:pt modelId="{5864486D-4A4F-4D17-8D84-F9EE77066A52}" type="sibTrans" cxnId="{2FCDC377-718A-4CCE-846E-07E7E350727A}">
      <dgm:prSet/>
      <dgm:spPr/>
      <dgm:t>
        <a:bodyPr/>
        <a:lstStyle/>
        <a:p>
          <a:endParaRPr lang="en-US"/>
        </a:p>
      </dgm:t>
    </dgm:pt>
    <dgm:pt modelId="{0A8D8395-4FFE-4159-8F27-1B139284DEC1}">
      <dgm:prSet phldrT="[Text]"/>
      <dgm:spPr/>
      <dgm:t>
        <a:bodyPr/>
        <a:lstStyle/>
        <a:p>
          <a:r>
            <a:rPr lang="en-US" dirty="0" smtClean="0"/>
            <a:t>Marketing Strategy</a:t>
          </a:r>
          <a:endParaRPr lang="en-US" dirty="0"/>
        </a:p>
      </dgm:t>
    </dgm:pt>
    <dgm:pt modelId="{128D6F87-498A-4FE5-AC35-894FD65CBF75}" type="parTrans" cxnId="{7D434D68-72B9-4652-B967-695BE164E47F}">
      <dgm:prSet/>
      <dgm:spPr/>
      <dgm:t>
        <a:bodyPr/>
        <a:lstStyle/>
        <a:p>
          <a:endParaRPr lang="en-US" dirty="0"/>
        </a:p>
      </dgm:t>
    </dgm:pt>
    <dgm:pt modelId="{38246441-1178-4441-AFEF-8FCBA8C9E5EC}" type="sibTrans" cxnId="{7D434D68-72B9-4652-B967-695BE164E47F}">
      <dgm:prSet/>
      <dgm:spPr/>
      <dgm:t>
        <a:bodyPr/>
        <a:lstStyle/>
        <a:p>
          <a:endParaRPr lang="en-US"/>
        </a:p>
      </dgm:t>
    </dgm:pt>
    <dgm:pt modelId="{4257336C-6006-40ED-9313-8F202322C7FE}">
      <dgm:prSet phldrT="[Text]"/>
      <dgm:spPr/>
      <dgm:t>
        <a:bodyPr/>
        <a:lstStyle/>
        <a:p>
          <a:r>
            <a:rPr lang="en-US" dirty="0" smtClean="0"/>
            <a:t>Racial Protests</a:t>
          </a:r>
          <a:endParaRPr lang="en-US" dirty="0"/>
        </a:p>
      </dgm:t>
    </dgm:pt>
    <dgm:pt modelId="{6B48F7FE-D945-4BFA-8D86-E303D3CB86B4}" type="parTrans" cxnId="{A374976A-F603-4F81-87A2-F681FF446224}">
      <dgm:prSet/>
      <dgm:spPr/>
      <dgm:t>
        <a:bodyPr/>
        <a:lstStyle/>
        <a:p>
          <a:endParaRPr lang="en-US" dirty="0"/>
        </a:p>
      </dgm:t>
    </dgm:pt>
    <dgm:pt modelId="{D41CB09B-3CB3-4903-A121-6ADAFED71892}" type="sibTrans" cxnId="{A374976A-F603-4F81-87A2-F681FF446224}">
      <dgm:prSet/>
      <dgm:spPr/>
      <dgm:t>
        <a:bodyPr/>
        <a:lstStyle/>
        <a:p>
          <a:endParaRPr lang="en-US"/>
        </a:p>
      </dgm:t>
    </dgm:pt>
    <dgm:pt modelId="{4982199A-ED2A-4BC5-88A3-78739253EE90}">
      <dgm:prSet/>
      <dgm:spPr/>
      <dgm:t>
        <a:bodyPr/>
        <a:lstStyle/>
        <a:p>
          <a:r>
            <a:rPr lang="en-US" dirty="0" smtClean="0"/>
            <a:t>Political Views</a:t>
          </a:r>
          <a:endParaRPr lang="en-US" dirty="0"/>
        </a:p>
      </dgm:t>
    </dgm:pt>
    <dgm:pt modelId="{A61435B9-C74B-4A6A-A949-DC6B1E33F573}" type="parTrans" cxnId="{D6734E75-BD56-4968-BAC1-8FA1326A6386}">
      <dgm:prSet/>
      <dgm:spPr/>
      <dgm:t>
        <a:bodyPr/>
        <a:lstStyle/>
        <a:p>
          <a:endParaRPr lang="en-US" dirty="0"/>
        </a:p>
      </dgm:t>
    </dgm:pt>
    <dgm:pt modelId="{968FD538-65C8-420F-85DF-5A1A01F01CCE}" type="sibTrans" cxnId="{D6734E75-BD56-4968-BAC1-8FA1326A6386}">
      <dgm:prSet/>
      <dgm:spPr/>
      <dgm:t>
        <a:bodyPr/>
        <a:lstStyle/>
        <a:p>
          <a:endParaRPr lang="en-US"/>
        </a:p>
      </dgm:t>
    </dgm:pt>
    <dgm:pt modelId="{4D04E7CE-4E94-492F-9BAD-7C44E1C927D5}">
      <dgm:prSet/>
      <dgm:spPr/>
      <dgm:t>
        <a:bodyPr/>
        <a:lstStyle/>
        <a:p>
          <a:r>
            <a:rPr lang="en-US" dirty="0" smtClean="0"/>
            <a:t>Social Justice</a:t>
          </a:r>
          <a:endParaRPr lang="en-US" dirty="0"/>
        </a:p>
      </dgm:t>
    </dgm:pt>
    <dgm:pt modelId="{A29457B3-6474-471E-99E4-B98844A46244}" type="parTrans" cxnId="{62E1200E-B381-425A-ACCB-F51892E785B6}">
      <dgm:prSet/>
      <dgm:spPr/>
      <dgm:t>
        <a:bodyPr/>
        <a:lstStyle/>
        <a:p>
          <a:endParaRPr lang="en-US" dirty="0"/>
        </a:p>
      </dgm:t>
    </dgm:pt>
    <dgm:pt modelId="{60539C81-74C9-4701-87A5-FC8366960497}" type="sibTrans" cxnId="{62E1200E-B381-425A-ACCB-F51892E785B6}">
      <dgm:prSet/>
      <dgm:spPr/>
      <dgm:t>
        <a:bodyPr/>
        <a:lstStyle/>
        <a:p>
          <a:endParaRPr lang="en-US"/>
        </a:p>
      </dgm:t>
    </dgm:pt>
    <dgm:pt modelId="{8F4D4104-7320-4996-A386-7B8A8D48AE40}" type="pres">
      <dgm:prSet presAssocID="{0694564F-112D-463C-8F75-234E8E82C511}" presName="cycle" presStyleCnt="0">
        <dgm:presLayoutVars>
          <dgm:chMax val="1"/>
          <dgm:dir/>
          <dgm:animLvl val="ctr"/>
          <dgm:resizeHandles val="exact"/>
        </dgm:presLayoutVars>
      </dgm:prSet>
      <dgm:spPr/>
      <dgm:t>
        <a:bodyPr/>
        <a:lstStyle/>
        <a:p>
          <a:endParaRPr lang="en-US"/>
        </a:p>
      </dgm:t>
    </dgm:pt>
    <dgm:pt modelId="{370891FC-E9B6-4D1A-A3BB-AAAB98C2EC7F}" type="pres">
      <dgm:prSet presAssocID="{87061E32-8002-4828-9EF4-BC32BDF5BCD6}" presName="centerShape" presStyleLbl="node0" presStyleIdx="0" presStyleCnt="1" custLinFactNeighborX="-92703" custLinFactNeighborY="-3881"/>
      <dgm:spPr/>
      <dgm:t>
        <a:bodyPr/>
        <a:lstStyle/>
        <a:p>
          <a:endParaRPr lang="en-US"/>
        </a:p>
      </dgm:t>
    </dgm:pt>
    <dgm:pt modelId="{B4923398-D9D0-413A-A214-AE429AFCD3FB}" type="pres">
      <dgm:prSet presAssocID="{34751D2D-16DE-4209-B941-26CD68F7A88A}" presName="Name9" presStyleLbl="parChTrans1D2" presStyleIdx="0" presStyleCnt="6"/>
      <dgm:spPr/>
      <dgm:t>
        <a:bodyPr/>
        <a:lstStyle/>
        <a:p>
          <a:endParaRPr lang="en-US"/>
        </a:p>
      </dgm:t>
    </dgm:pt>
    <dgm:pt modelId="{C0063DBB-523C-407F-93C8-8B71D5A3B521}" type="pres">
      <dgm:prSet presAssocID="{34751D2D-16DE-4209-B941-26CD68F7A88A}" presName="connTx" presStyleLbl="parChTrans1D2" presStyleIdx="0" presStyleCnt="6"/>
      <dgm:spPr/>
      <dgm:t>
        <a:bodyPr/>
        <a:lstStyle/>
        <a:p>
          <a:endParaRPr lang="en-US"/>
        </a:p>
      </dgm:t>
    </dgm:pt>
    <dgm:pt modelId="{71DE1965-1550-4B95-803A-DB6895892281}" type="pres">
      <dgm:prSet presAssocID="{D73E08D2-1432-4F89-82D9-16AEF0166EB8}" presName="node" presStyleLbl="node1" presStyleIdx="0" presStyleCnt="6">
        <dgm:presLayoutVars>
          <dgm:bulletEnabled val="1"/>
        </dgm:presLayoutVars>
      </dgm:prSet>
      <dgm:spPr/>
      <dgm:t>
        <a:bodyPr/>
        <a:lstStyle/>
        <a:p>
          <a:endParaRPr lang="en-US"/>
        </a:p>
      </dgm:t>
    </dgm:pt>
    <dgm:pt modelId="{C9A91F42-90A0-4086-94E0-2DFDAE54D1DC}" type="pres">
      <dgm:prSet presAssocID="{5405F723-7789-42EF-AEFE-F73AC86C59C8}" presName="Name9" presStyleLbl="parChTrans1D2" presStyleIdx="1" presStyleCnt="6"/>
      <dgm:spPr/>
      <dgm:t>
        <a:bodyPr/>
        <a:lstStyle/>
        <a:p>
          <a:endParaRPr lang="en-US"/>
        </a:p>
      </dgm:t>
    </dgm:pt>
    <dgm:pt modelId="{BBFE97BF-AACB-4027-97CC-7769A89F7267}" type="pres">
      <dgm:prSet presAssocID="{5405F723-7789-42EF-AEFE-F73AC86C59C8}" presName="connTx" presStyleLbl="parChTrans1D2" presStyleIdx="1" presStyleCnt="6"/>
      <dgm:spPr/>
      <dgm:t>
        <a:bodyPr/>
        <a:lstStyle/>
        <a:p>
          <a:endParaRPr lang="en-US"/>
        </a:p>
      </dgm:t>
    </dgm:pt>
    <dgm:pt modelId="{980896A0-050C-48D3-A3F2-01E70A6A4875}" type="pres">
      <dgm:prSet presAssocID="{4C4C1D13-2DC9-49F6-8023-797336CC063B}" presName="node" presStyleLbl="node1" presStyleIdx="1" presStyleCnt="6">
        <dgm:presLayoutVars>
          <dgm:bulletEnabled val="1"/>
        </dgm:presLayoutVars>
      </dgm:prSet>
      <dgm:spPr/>
      <dgm:t>
        <a:bodyPr/>
        <a:lstStyle/>
        <a:p>
          <a:endParaRPr lang="en-US"/>
        </a:p>
      </dgm:t>
    </dgm:pt>
    <dgm:pt modelId="{35E2C031-C0D6-4A02-B017-25EB8475CC3C}" type="pres">
      <dgm:prSet presAssocID="{128D6F87-498A-4FE5-AC35-894FD65CBF75}" presName="Name9" presStyleLbl="parChTrans1D2" presStyleIdx="2" presStyleCnt="6"/>
      <dgm:spPr/>
      <dgm:t>
        <a:bodyPr/>
        <a:lstStyle/>
        <a:p>
          <a:endParaRPr lang="en-US"/>
        </a:p>
      </dgm:t>
    </dgm:pt>
    <dgm:pt modelId="{E20397B1-49BB-4CDE-B7B8-A26262BD166D}" type="pres">
      <dgm:prSet presAssocID="{128D6F87-498A-4FE5-AC35-894FD65CBF75}" presName="connTx" presStyleLbl="parChTrans1D2" presStyleIdx="2" presStyleCnt="6"/>
      <dgm:spPr/>
      <dgm:t>
        <a:bodyPr/>
        <a:lstStyle/>
        <a:p>
          <a:endParaRPr lang="en-US"/>
        </a:p>
      </dgm:t>
    </dgm:pt>
    <dgm:pt modelId="{FF94E2CF-C7F4-43C1-8A33-A04782D543BA}" type="pres">
      <dgm:prSet presAssocID="{0A8D8395-4FFE-4159-8F27-1B139284DEC1}" presName="node" presStyleLbl="node1" presStyleIdx="2" presStyleCnt="6">
        <dgm:presLayoutVars>
          <dgm:bulletEnabled val="1"/>
        </dgm:presLayoutVars>
      </dgm:prSet>
      <dgm:spPr/>
      <dgm:t>
        <a:bodyPr/>
        <a:lstStyle/>
        <a:p>
          <a:endParaRPr lang="en-US"/>
        </a:p>
      </dgm:t>
    </dgm:pt>
    <dgm:pt modelId="{DA5BDDCD-18FC-4E83-883B-032D4E52404D}" type="pres">
      <dgm:prSet presAssocID="{6B48F7FE-D945-4BFA-8D86-E303D3CB86B4}" presName="Name9" presStyleLbl="parChTrans1D2" presStyleIdx="3" presStyleCnt="6"/>
      <dgm:spPr/>
      <dgm:t>
        <a:bodyPr/>
        <a:lstStyle/>
        <a:p>
          <a:endParaRPr lang="en-US"/>
        </a:p>
      </dgm:t>
    </dgm:pt>
    <dgm:pt modelId="{05357BF7-67D9-4293-B922-8178C765483C}" type="pres">
      <dgm:prSet presAssocID="{6B48F7FE-D945-4BFA-8D86-E303D3CB86B4}" presName="connTx" presStyleLbl="parChTrans1D2" presStyleIdx="3" presStyleCnt="6"/>
      <dgm:spPr/>
      <dgm:t>
        <a:bodyPr/>
        <a:lstStyle/>
        <a:p>
          <a:endParaRPr lang="en-US"/>
        </a:p>
      </dgm:t>
    </dgm:pt>
    <dgm:pt modelId="{B27D222F-6AC0-4E99-917E-4754D2617C0A}" type="pres">
      <dgm:prSet presAssocID="{4257336C-6006-40ED-9313-8F202322C7FE}" presName="node" presStyleLbl="node1" presStyleIdx="3" presStyleCnt="6">
        <dgm:presLayoutVars>
          <dgm:bulletEnabled val="1"/>
        </dgm:presLayoutVars>
      </dgm:prSet>
      <dgm:spPr/>
      <dgm:t>
        <a:bodyPr/>
        <a:lstStyle/>
        <a:p>
          <a:endParaRPr lang="en-US"/>
        </a:p>
      </dgm:t>
    </dgm:pt>
    <dgm:pt modelId="{75FA0BF0-90F1-4159-98CC-DE6B9BFF9F4E}" type="pres">
      <dgm:prSet presAssocID="{A61435B9-C74B-4A6A-A949-DC6B1E33F573}" presName="Name9" presStyleLbl="parChTrans1D2" presStyleIdx="4" presStyleCnt="6"/>
      <dgm:spPr/>
      <dgm:t>
        <a:bodyPr/>
        <a:lstStyle/>
        <a:p>
          <a:endParaRPr lang="en-US"/>
        </a:p>
      </dgm:t>
    </dgm:pt>
    <dgm:pt modelId="{8E8A8080-27BF-4111-91A7-F44533D44622}" type="pres">
      <dgm:prSet presAssocID="{A61435B9-C74B-4A6A-A949-DC6B1E33F573}" presName="connTx" presStyleLbl="parChTrans1D2" presStyleIdx="4" presStyleCnt="6"/>
      <dgm:spPr/>
      <dgm:t>
        <a:bodyPr/>
        <a:lstStyle/>
        <a:p>
          <a:endParaRPr lang="en-US"/>
        </a:p>
      </dgm:t>
    </dgm:pt>
    <dgm:pt modelId="{0A73BD00-98DC-4879-8B87-A936212741EF}" type="pres">
      <dgm:prSet presAssocID="{4982199A-ED2A-4BC5-88A3-78739253EE90}" presName="node" presStyleLbl="node1" presStyleIdx="4" presStyleCnt="6">
        <dgm:presLayoutVars>
          <dgm:bulletEnabled val="1"/>
        </dgm:presLayoutVars>
      </dgm:prSet>
      <dgm:spPr/>
      <dgm:t>
        <a:bodyPr/>
        <a:lstStyle/>
        <a:p>
          <a:endParaRPr lang="en-US"/>
        </a:p>
      </dgm:t>
    </dgm:pt>
    <dgm:pt modelId="{C2605FE4-1C64-4B68-9A2C-F8FAFE14B93F}" type="pres">
      <dgm:prSet presAssocID="{A29457B3-6474-471E-99E4-B98844A46244}" presName="Name9" presStyleLbl="parChTrans1D2" presStyleIdx="5" presStyleCnt="6"/>
      <dgm:spPr/>
      <dgm:t>
        <a:bodyPr/>
        <a:lstStyle/>
        <a:p>
          <a:endParaRPr lang="en-US"/>
        </a:p>
      </dgm:t>
    </dgm:pt>
    <dgm:pt modelId="{5AFADDEB-EFF7-4C39-84EF-F6467BF99A1C}" type="pres">
      <dgm:prSet presAssocID="{A29457B3-6474-471E-99E4-B98844A46244}" presName="connTx" presStyleLbl="parChTrans1D2" presStyleIdx="5" presStyleCnt="6"/>
      <dgm:spPr/>
      <dgm:t>
        <a:bodyPr/>
        <a:lstStyle/>
        <a:p>
          <a:endParaRPr lang="en-US"/>
        </a:p>
      </dgm:t>
    </dgm:pt>
    <dgm:pt modelId="{AC252431-7DFE-4277-A429-99DAACD22576}" type="pres">
      <dgm:prSet presAssocID="{4D04E7CE-4E94-492F-9BAD-7C44E1C927D5}" presName="node" presStyleLbl="node1" presStyleIdx="5" presStyleCnt="6">
        <dgm:presLayoutVars>
          <dgm:bulletEnabled val="1"/>
        </dgm:presLayoutVars>
      </dgm:prSet>
      <dgm:spPr/>
      <dgm:t>
        <a:bodyPr/>
        <a:lstStyle/>
        <a:p>
          <a:endParaRPr lang="en-US"/>
        </a:p>
      </dgm:t>
    </dgm:pt>
  </dgm:ptLst>
  <dgm:cxnLst>
    <dgm:cxn modelId="{0B4B4BAC-4C24-4F19-BE8D-2E9B02DB68EF}" type="presOf" srcId="{6B48F7FE-D945-4BFA-8D86-E303D3CB86B4}" destId="{DA5BDDCD-18FC-4E83-883B-032D4E52404D}" srcOrd="0" destOrd="0" presId="urn:microsoft.com/office/officeart/2005/8/layout/radial1"/>
    <dgm:cxn modelId="{A374976A-F603-4F81-87A2-F681FF446224}" srcId="{87061E32-8002-4828-9EF4-BC32BDF5BCD6}" destId="{4257336C-6006-40ED-9313-8F202322C7FE}" srcOrd="3" destOrd="0" parTransId="{6B48F7FE-D945-4BFA-8D86-E303D3CB86B4}" sibTransId="{D41CB09B-3CB3-4903-A121-6ADAFED71892}"/>
    <dgm:cxn modelId="{7D434D68-72B9-4652-B967-695BE164E47F}" srcId="{87061E32-8002-4828-9EF4-BC32BDF5BCD6}" destId="{0A8D8395-4FFE-4159-8F27-1B139284DEC1}" srcOrd="2" destOrd="0" parTransId="{128D6F87-498A-4FE5-AC35-894FD65CBF75}" sibTransId="{38246441-1178-4441-AFEF-8FCBA8C9E5EC}"/>
    <dgm:cxn modelId="{FD6984D6-BE4A-4C2C-A648-5AF0B7B6899A}" type="presOf" srcId="{5405F723-7789-42EF-AEFE-F73AC86C59C8}" destId="{BBFE97BF-AACB-4027-97CC-7769A89F7267}" srcOrd="1" destOrd="0" presId="urn:microsoft.com/office/officeart/2005/8/layout/radial1"/>
    <dgm:cxn modelId="{62E1200E-B381-425A-ACCB-F51892E785B6}" srcId="{87061E32-8002-4828-9EF4-BC32BDF5BCD6}" destId="{4D04E7CE-4E94-492F-9BAD-7C44E1C927D5}" srcOrd="5" destOrd="0" parTransId="{A29457B3-6474-471E-99E4-B98844A46244}" sibTransId="{60539C81-74C9-4701-87A5-FC8366960497}"/>
    <dgm:cxn modelId="{E506EEC0-FEE2-4D72-B8D9-B7508B8BAC4F}" srcId="{0694564F-112D-463C-8F75-234E8E82C511}" destId="{87061E32-8002-4828-9EF4-BC32BDF5BCD6}" srcOrd="0" destOrd="0" parTransId="{703B6D49-3F41-43CD-9727-76BF0669FB41}" sibTransId="{4E56B7F3-576C-4A0A-A190-810B603AFC3E}"/>
    <dgm:cxn modelId="{2E3B8A27-4135-443F-A722-8BE7CA2C7CE5}" type="presOf" srcId="{0694564F-112D-463C-8F75-234E8E82C511}" destId="{8F4D4104-7320-4996-A386-7B8A8D48AE40}" srcOrd="0" destOrd="0" presId="urn:microsoft.com/office/officeart/2005/8/layout/radial1"/>
    <dgm:cxn modelId="{A418D3AC-FE4E-43A6-95CF-562EE483A959}" type="presOf" srcId="{A61435B9-C74B-4A6A-A949-DC6B1E33F573}" destId="{75FA0BF0-90F1-4159-98CC-DE6B9BFF9F4E}" srcOrd="0" destOrd="0" presId="urn:microsoft.com/office/officeart/2005/8/layout/radial1"/>
    <dgm:cxn modelId="{4C508746-ECE6-4F03-898A-A9F9DBFAC185}" type="presOf" srcId="{A29457B3-6474-471E-99E4-B98844A46244}" destId="{5AFADDEB-EFF7-4C39-84EF-F6467BF99A1C}" srcOrd="1" destOrd="0" presId="urn:microsoft.com/office/officeart/2005/8/layout/radial1"/>
    <dgm:cxn modelId="{244E07E8-A2AD-4679-B484-1521C02BAA2D}" type="presOf" srcId="{34751D2D-16DE-4209-B941-26CD68F7A88A}" destId="{C0063DBB-523C-407F-93C8-8B71D5A3B521}" srcOrd="1" destOrd="0" presId="urn:microsoft.com/office/officeart/2005/8/layout/radial1"/>
    <dgm:cxn modelId="{AC980A65-D6CF-434C-8ACC-95317037B1C7}" type="presOf" srcId="{87061E32-8002-4828-9EF4-BC32BDF5BCD6}" destId="{370891FC-E9B6-4D1A-A3BB-AAAB98C2EC7F}" srcOrd="0" destOrd="0" presId="urn:microsoft.com/office/officeart/2005/8/layout/radial1"/>
    <dgm:cxn modelId="{4996DDBA-2CB7-4474-8EC7-45F6BFF0F6D1}" type="presOf" srcId="{4C4C1D13-2DC9-49F6-8023-797336CC063B}" destId="{980896A0-050C-48D3-A3F2-01E70A6A4875}" srcOrd="0" destOrd="0" presId="urn:microsoft.com/office/officeart/2005/8/layout/radial1"/>
    <dgm:cxn modelId="{DCE597B9-B8E8-43E3-9570-87578E445741}" type="presOf" srcId="{128D6F87-498A-4FE5-AC35-894FD65CBF75}" destId="{35E2C031-C0D6-4A02-B017-25EB8475CC3C}" srcOrd="0" destOrd="0" presId="urn:microsoft.com/office/officeart/2005/8/layout/radial1"/>
    <dgm:cxn modelId="{F5AA36B3-42E3-47D1-BF0E-15AB69329046}" type="presOf" srcId="{0A8D8395-4FFE-4159-8F27-1B139284DEC1}" destId="{FF94E2CF-C7F4-43C1-8A33-A04782D543BA}" srcOrd="0" destOrd="0" presId="urn:microsoft.com/office/officeart/2005/8/layout/radial1"/>
    <dgm:cxn modelId="{D6734E75-BD56-4968-BAC1-8FA1326A6386}" srcId="{87061E32-8002-4828-9EF4-BC32BDF5BCD6}" destId="{4982199A-ED2A-4BC5-88A3-78739253EE90}" srcOrd="4" destOrd="0" parTransId="{A61435B9-C74B-4A6A-A949-DC6B1E33F573}" sibTransId="{968FD538-65C8-420F-85DF-5A1A01F01CCE}"/>
    <dgm:cxn modelId="{AD5168CB-CA21-45E3-B4BF-2E6A4F771FF4}" srcId="{87061E32-8002-4828-9EF4-BC32BDF5BCD6}" destId="{D73E08D2-1432-4F89-82D9-16AEF0166EB8}" srcOrd="0" destOrd="0" parTransId="{34751D2D-16DE-4209-B941-26CD68F7A88A}" sibTransId="{7E78BE59-845B-4971-8B50-8148EC7CFC9C}"/>
    <dgm:cxn modelId="{966A0909-3DE0-44B8-BD89-F79EDD7EFD5A}" type="presOf" srcId="{4982199A-ED2A-4BC5-88A3-78739253EE90}" destId="{0A73BD00-98DC-4879-8B87-A936212741EF}" srcOrd="0" destOrd="0" presId="urn:microsoft.com/office/officeart/2005/8/layout/radial1"/>
    <dgm:cxn modelId="{23403367-8EDC-4A3A-83B1-8B04363C39D9}" type="presOf" srcId="{128D6F87-498A-4FE5-AC35-894FD65CBF75}" destId="{E20397B1-49BB-4CDE-B7B8-A26262BD166D}" srcOrd="1" destOrd="0" presId="urn:microsoft.com/office/officeart/2005/8/layout/radial1"/>
    <dgm:cxn modelId="{C3F59B9F-4D37-4328-BCD3-311B748A603D}" type="presOf" srcId="{D73E08D2-1432-4F89-82D9-16AEF0166EB8}" destId="{71DE1965-1550-4B95-803A-DB6895892281}" srcOrd="0" destOrd="0" presId="urn:microsoft.com/office/officeart/2005/8/layout/radial1"/>
    <dgm:cxn modelId="{9B136EC3-B8CC-4DD0-B3B0-66E2A35B9F0B}" type="presOf" srcId="{6B48F7FE-D945-4BFA-8D86-E303D3CB86B4}" destId="{05357BF7-67D9-4293-B922-8178C765483C}" srcOrd="1" destOrd="0" presId="urn:microsoft.com/office/officeart/2005/8/layout/radial1"/>
    <dgm:cxn modelId="{C1B86010-2DF5-4AD7-8711-738A91F735C4}" type="presOf" srcId="{A29457B3-6474-471E-99E4-B98844A46244}" destId="{C2605FE4-1C64-4B68-9A2C-F8FAFE14B93F}" srcOrd="0" destOrd="0" presId="urn:microsoft.com/office/officeart/2005/8/layout/radial1"/>
    <dgm:cxn modelId="{2FCDC377-718A-4CCE-846E-07E7E350727A}" srcId="{87061E32-8002-4828-9EF4-BC32BDF5BCD6}" destId="{4C4C1D13-2DC9-49F6-8023-797336CC063B}" srcOrd="1" destOrd="0" parTransId="{5405F723-7789-42EF-AEFE-F73AC86C59C8}" sibTransId="{5864486D-4A4F-4D17-8D84-F9EE77066A52}"/>
    <dgm:cxn modelId="{13363471-FD7E-42CB-ABBF-7E5EDE391EE6}" type="presOf" srcId="{4D04E7CE-4E94-492F-9BAD-7C44E1C927D5}" destId="{AC252431-7DFE-4277-A429-99DAACD22576}" srcOrd="0" destOrd="0" presId="urn:microsoft.com/office/officeart/2005/8/layout/radial1"/>
    <dgm:cxn modelId="{CDBA61C9-68B7-429D-A1A5-77292D882FD3}" type="presOf" srcId="{A61435B9-C74B-4A6A-A949-DC6B1E33F573}" destId="{8E8A8080-27BF-4111-91A7-F44533D44622}" srcOrd="1" destOrd="0" presId="urn:microsoft.com/office/officeart/2005/8/layout/radial1"/>
    <dgm:cxn modelId="{2C47DB19-0696-4A12-A592-A45E435920DE}" type="presOf" srcId="{4257336C-6006-40ED-9313-8F202322C7FE}" destId="{B27D222F-6AC0-4E99-917E-4754D2617C0A}" srcOrd="0" destOrd="0" presId="urn:microsoft.com/office/officeart/2005/8/layout/radial1"/>
    <dgm:cxn modelId="{561F68AC-A39C-40F1-824E-E6661D16D753}" type="presOf" srcId="{5405F723-7789-42EF-AEFE-F73AC86C59C8}" destId="{C9A91F42-90A0-4086-94E0-2DFDAE54D1DC}" srcOrd="0" destOrd="0" presId="urn:microsoft.com/office/officeart/2005/8/layout/radial1"/>
    <dgm:cxn modelId="{93A58139-0F91-4755-B45A-B47D573433BC}" type="presOf" srcId="{34751D2D-16DE-4209-B941-26CD68F7A88A}" destId="{B4923398-D9D0-413A-A214-AE429AFCD3FB}" srcOrd="0" destOrd="0" presId="urn:microsoft.com/office/officeart/2005/8/layout/radial1"/>
    <dgm:cxn modelId="{98CE75F7-EB6D-4F41-B7B0-577BA71FCBC1}" type="presParOf" srcId="{8F4D4104-7320-4996-A386-7B8A8D48AE40}" destId="{370891FC-E9B6-4D1A-A3BB-AAAB98C2EC7F}" srcOrd="0" destOrd="0" presId="urn:microsoft.com/office/officeart/2005/8/layout/radial1"/>
    <dgm:cxn modelId="{4AE16611-B315-425C-A9A8-D76B7F9A466B}" type="presParOf" srcId="{8F4D4104-7320-4996-A386-7B8A8D48AE40}" destId="{B4923398-D9D0-413A-A214-AE429AFCD3FB}" srcOrd="1" destOrd="0" presId="urn:microsoft.com/office/officeart/2005/8/layout/radial1"/>
    <dgm:cxn modelId="{EBAB2B02-6D99-4255-9186-60C9C8A456A9}" type="presParOf" srcId="{B4923398-D9D0-413A-A214-AE429AFCD3FB}" destId="{C0063DBB-523C-407F-93C8-8B71D5A3B521}" srcOrd="0" destOrd="0" presId="urn:microsoft.com/office/officeart/2005/8/layout/radial1"/>
    <dgm:cxn modelId="{88EB746B-A1D5-49DB-AB64-7E6FD7580D39}" type="presParOf" srcId="{8F4D4104-7320-4996-A386-7B8A8D48AE40}" destId="{71DE1965-1550-4B95-803A-DB6895892281}" srcOrd="2" destOrd="0" presId="urn:microsoft.com/office/officeart/2005/8/layout/radial1"/>
    <dgm:cxn modelId="{61BC88E1-F958-434B-BBC6-03AF6F66BFBF}" type="presParOf" srcId="{8F4D4104-7320-4996-A386-7B8A8D48AE40}" destId="{C9A91F42-90A0-4086-94E0-2DFDAE54D1DC}" srcOrd="3" destOrd="0" presId="urn:microsoft.com/office/officeart/2005/8/layout/radial1"/>
    <dgm:cxn modelId="{0F2BD224-2846-4338-9800-B94E4EB2AB3F}" type="presParOf" srcId="{C9A91F42-90A0-4086-94E0-2DFDAE54D1DC}" destId="{BBFE97BF-AACB-4027-97CC-7769A89F7267}" srcOrd="0" destOrd="0" presId="urn:microsoft.com/office/officeart/2005/8/layout/radial1"/>
    <dgm:cxn modelId="{AD75D22A-A48E-4966-963A-460017A35E97}" type="presParOf" srcId="{8F4D4104-7320-4996-A386-7B8A8D48AE40}" destId="{980896A0-050C-48D3-A3F2-01E70A6A4875}" srcOrd="4" destOrd="0" presId="urn:microsoft.com/office/officeart/2005/8/layout/radial1"/>
    <dgm:cxn modelId="{50FE08EA-4CCD-4F6A-A913-A998AFC9D135}" type="presParOf" srcId="{8F4D4104-7320-4996-A386-7B8A8D48AE40}" destId="{35E2C031-C0D6-4A02-B017-25EB8475CC3C}" srcOrd="5" destOrd="0" presId="urn:microsoft.com/office/officeart/2005/8/layout/radial1"/>
    <dgm:cxn modelId="{1815B58E-1071-48B4-9356-0B21C671D073}" type="presParOf" srcId="{35E2C031-C0D6-4A02-B017-25EB8475CC3C}" destId="{E20397B1-49BB-4CDE-B7B8-A26262BD166D}" srcOrd="0" destOrd="0" presId="urn:microsoft.com/office/officeart/2005/8/layout/radial1"/>
    <dgm:cxn modelId="{5850E23A-77E8-4C03-8246-8D5658B24C8F}" type="presParOf" srcId="{8F4D4104-7320-4996-A386-7B8A8D48AE40}" destId="{FF94E2CF-C7F4-43C1-8A33-A04782D543BA}" srcOrd="6" destOrd="0" presId="urn:microsoft.com/office/officeart/2005/8/layout/radial1"/>
    <dgm:cxn modelId="{FEFEC082-56E9-4AA9-BA3E-2E8A3994C670}" type="presParOf" srcId="{8F4D4104-7320-4996-A386-7B8A8D48AE40}" destId="{DA5BDDCD-18FC-4E83-883B-032D4E52404D}" srcOrd="7" destOrd="0" presId="urn:microsoft.com/office/officeart/2005/8/layout/radial1"/>
    <dgm:cxn modelId="{41ACF0E8-4EDC-4490-9A75-6DB7F594EC41}" type="presParOf" srcId="{DA5BDDCD-18FC-4E83-883B-032D4E52404D}" destId="{05357BF7-67D9-4293-B922-8178C765483C}" srcOrd="0" destOrd="0" presId="urn:microsoft.com/office/officeart/2005/8/layout/radial1"/>
    <dgm:cxn modelId="{5F7DB8CD-426C-484A-8DFE-7F144EFB0101}" type="presParOf" srcId="{8F4D4104-7320-4996-A386-7B8A8D48AE40}" destId="{B27D222F-6AC0-4E99-917E-4754D2617C0A}" srcOrd="8" destOrd="0" presId="urn:microsoft.com/office/officeart/2005/8/layout/radial1"/>
    <dgm:cxn modelId="{D80B9EE4-86C8-4ECE-8C8A-1DA1584004BC}" type="presParOf" srcId="{8F4D4104-7320-4996-A386-7B8A8D48AE40}" destId="{75FA0BF0-90F1-4159-98CC-DE6B9BFF9F4E}" srcOrd="9" destOrd="0" presId="urn:microsoft.com/office/officeart/2005/8/layout/radial1"/>
    <dgm:cxn modelId="{F7CC7DE3-C38F-4594-9833-9CEABD322772}" type="presParOf" srcId="{75FA0BF0-90F1-4159-98CC-DE6B9BFF9F4E}" destId="{8E8A8080-27BF-4111-91A7-F44533D44622}" srcOrd="0" destOrd="0" presId="urn:microsoft.com/office/officeart/2005/8/layout/radial1"/>
    <dgm:cxn modelId="{B1321383-AC28-4524-B6E8-E80475BE14ED}" type="presParOf" srcId="{8F4D4104-7320-4996-A386-7B8A8D48AE40}" destId="{0A73BD00-98DC-4879-8B87-A936212741EF}" srcOrd="10" destOrd="0" presId="urn:microsoft.com/office/officeart/2005/8/layout/radial1"/>
    <dgm:cxn modelId="{E720D187-EBDC-4170-830F-705DE7EC4659}" type="presParOf" srcId="{8F4D4104-7320-4996-A386-7B8A8D48AE40}" destId="{C2605FE4-1C64-4B68-9A2C-F8FAFE14B93F}" srcOrd="11" destOrd="0" presId="urn:microsoft.com/office/officeart/2005/8/layout/radial1"/>
    <dgm:cxn modelId="{2451A569-9FC6-4713-8928-12F522234EAC}" type="presParOf" srcId="{C2605FE4-1C64-4B68-9A2C-F8FAFE14B93F}" destId="{5AFADDEB-EFF7-4C39-84EF-F6467BF99A1C}" srcOrd="0" destOrd="0" presId="urn:microsoft.com/office/officeart/2005/8/layout/radial1"/>
    <dgm:cxn modelId="{106B0C04-E54E-4FB5-A1EC-C91D194153C6}" type="presParOf" srcId="{8F4D4104-7320-4996-A386-7B8A8D48AE40}" destId="{AC252431-7DFE-4277-A429-99DAACD22576}"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891FC-E9B6-4D1A-A3BB-AAAB98C2EC7F}">
      <dsp:nvSpPr>
        <dsp:cNvPr id="0" name=""/>
        <dsp:cNvSpPr/>
      </dsp:nvSpPr>
      <dsp:spPr>
        <a:xfrm>
          <a:off x="0" y="1434470"/>
          <a:ext cx="1181291" cy="1181291"/>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dirty="0"/>
        </a:p>
      </dsp:txBody>
      <dsp:txXfrm>
        <a:off x="172996" y="1607466"/>
        <a:ext cx="835299" cy="835299"/>
      </dsp:txXfrm>
    </dsp:sp>
    <dsp:sp modelId="{B4923398-D9D0-413A-A214-AE429AFCD3FB}">
      <dsp:nvSpPr>
        <dsp:cNvPr id="0" name=""/>
        <dsp:cNvSpPr/>
      </dsp:nvSpPr>
      <dsp:spPr>
        <a:xfrm rot="19896900">
          <a:off x="1001850" y="1299057"/>
          <a:ext cx="1803744" cy="33050"/>
        </a:xfrm>
        <a:custGeom>
          <a:avLst/>
          <a:gdLst/>
          <a:ahLst/>
          <a:cxnLst/>
          <a:rect l="0" t="0" r="0" b="0"/>
          <a:pathLst>
            <a:path>
              <a:moveTo>
                <a:pt x="0" y="16525"/>
              </a:moveTo>
              <a:lnTo>
                <a:pt x="1803744" y="16525"/>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1858629" y="1270488"/>
        <a:ext cx="90187" cy="90187"/>
      </dsp:txXfrm>
    </dsp:sp>
    <dsp:sp modelId="{71DE1965-1550-4B95-803A-DB6895892281}">
      <dsp:nvSpPr>
        <dsp:cNvPr id="0" name=""/>
        <dsp:cNvSpPr/>
      </dsp:nvSpPr>
      <dsp:spPr>
        <a:xfrm>
          <a:off x="2626154" y="15402"/>
          <a:ext cx="1181291" cy="1181291"/>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Brand Boycott</a:t>
          </a:r>
          <a:endParaRPr lang="en-US" sz="1500" kern="1200" dirty="0"/>
        </a:p>
      </dsp:txBody>
      <dsp:txXfrm>
        <a:off x="2799150" y="188398"/>
        <a:ext cx="835299" cy="835299"/>
      </dsp:txXfrm>
    </dsp:sp>
    <dsp:sp modelId="{C9A91F42-90A0-4086-94E0-2DFDAE54D1DC}">
      <dsp:nvSpPr>
        <dsp:cNvPr id="0" name=""/>
        <dsp:cNvSpPr/>
      </dsp:nvSpPr>
      <dsp:spPr>
        <a:xfrm rot="21040653">
          <a:off x="1154800" y="1683678"/>
          <a:ext cx="2830212" cy="33050"/>
        </a:xfrm>
        <a:custGeom>
          <a:avLst/>
          <a:gdLst/>
          <a:ahLst/>
          <a:cxnLst/>
          <a:rect l="0" t="0" r="0" b="0"/>
          <a:pathLst>
            <a:path>
              <a:moveTo>
                <a:pt x="0" y="16525"/>
              </a:moveTo>
              <a:lnTo>
                <a:pt x="2830212" y="16525"/>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499151" y="1629448"/>
        <a:ext cx="141510" cy="141510"/>
      </dsp:txXfrm>
    </dsp:sp>
    <dsp:sp modelId="{980896A0-050C-48D3-A3F2-01E70A6A4875}">
      <dsp:nvSpPr>
        <dsp:cNvPr id="0" name=""/>
        <dsp:cNvSpPr/>
      </dsp:nvSpPr>
      <dsp:spPr>
        <a:xfrm>
          <a:off x="3958521" y="784645"/>
          <a:ext cx="1181291" cy="1181291"/>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Nike Products</a:t>
          </a:r>
          <a:endParaRPr lang="en-US" sz="1500" kern="1200" dirty="0"/>
        </a:p>
      </dsp:txBody>
      <dsp:txXfrm>
        <a:off x="4131517" y="957641"/>
        <a:ext cx="835299" cy="835299"/>
      </dsp:txXfrm>
    </dsp:sp>
    <dsp:sp modelId="{35E2C031-C0D6-4A02-B017-25EB8475CC3C}">
      <dsp:nvSpPr>
        <dsp:cNvPr id="0" name=""/>
        <dsp:cNvSpPr/>
      </dsp:nvSpPr>
      <dsp:spPr>
        <a:xfrm rot="759163">
          <a:off x="1132030" y="2452920"/>
          <a:ext cx="2875752" cy="33050"/>
        </a:xfrm>
        <a:custGeom>
          <a:avLst/>
          <a:gdLst/>
          <a:ahLst/>
          <a:cxnLst/>
          <a:rect l="0" t="0" r="0" b="0"/>
          <a:pathLst>
            <a:path>
              <a:moveTo>
                <a:pt x="0" y="16525"/>
              </a:moveTo>
              <a:lnTo>
                <a:pt x="2875752" y="16525"/>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498012" y="2397552"/>
        <a:ext cx="143787" cy="143787"/>
      </dsp:txXfrm>
    </dsp:sp>
    <dsp:sp modelId="{FF94E2CF-C7F4-43C1-8A33-A04782D543BA}">
      <dsp:nvSpPr>
        <dsp:cNvPr id="0" name=""/>
        <dsp:cNvSpPr/>
      </dsp:nvSpPr>
      <dsp:spPr>
        <a:xfrm>
          <a:off x="3958521" y="2323130"/>
          <a:ext cx="1181291" cy="1181291"/>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Marketing Strategy</a:t>
          </a:r>
          <a:endParaRPr lang="en-US" sz="1500" kern="1200" dirty="0"/>
        </a:p>
      </dsp:txBody>
      <dsp:txXfrm>
        <a:off x="4131517" y="2496126"/>
        <a:ext cx="835299" cy="835299"/>
      </dsp:txXfrm>
    </dsp:sp>
    <dsp:sp modelId="{DA5BDDCD-18FC-4E83-883B-032D4E52404D}">
      <dsp:nvSpPr>
        <dsp:cNvPr id="0" name=""/>
        <dsp:cNvSpPr/>
      </dsp:nvSpPr>
      <dsp:spPr>
        <a:xfrm rot="1935863">
          <a:off x="941522" y="2837542"/>
          <a:ext cx="1924401" cy="33050"/>
        </a:xfrm>
        <a:custGeom>
          <a:avLst/>
          <a:gdLst/>
          <a:ahLst/>
          <a:cxnLst/>
          <a:rect l="0" t="0" r="0" b="0"/>
          <a:pathLst>
            <a:path>
              <a:moveTo>
                <a:pt x="0" y="16525"/>
              </a:moveTo>
              <a:lnTo>
                <a:pt x="1924401" y="16525"/>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1855612" y="2805957"/>
        <a:ext cx="96220" cy="96220"/>
      </dsp:txXfrm>
    </dsp:sp>
    <dsp:sp modelId="{B27D222F-6AC0-4E99-917E-4754D2617C0A}">
      <dsp:nvSpPr>
        <dsp:cNvPr id="0" name=""/>
        <dsp:cNvSpPr/>
      </dsp:nvSpPr>
      <dsp:spPr>
        <a:xfrm>
          <a:off x="2626154" y="3092372"/>
          <a:ext cx="1181291" cy="1181291"/>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Racial Protests</a:t>
          </a:r>
          <a:endParaRPr lang="en-US" sz="1500" kern="1200" dirty="0"/>
        </a:p>
      </dsp:txBody>
      <dsp:txXfrm>
        <a:off x="2799150" y="3265368"/>
        <a:ext cx="835299" cy="835299"/>
      </dsp:txXfrm>
    </dsp:sp>
    <dsp:sp modelId="{75FA0BF0-90F1-4159-98CC-DE6B9BFF9F4E}">
      <dsp:nvSpPr>
        <dsp:cNvPr id="0" name=""/>
        <dsp:cNvSpPr/>
      </dsp:nvSpPr>
      <dsp:spPr>
        <a:xfrm rot="2069033">
          <a:off x="1043391" y="2452920"/>
          <a:ext cx="388294" cy="33050"/>
        </a:xfrm>
        <a:custGeom>
          <a:avLst/>
          <a:gdLst/>
          <a:ahLst/>
          <a:cxnLst/>
          <a:rect l="0" t="0" r="0" b="0"/>
          <a:pathLst>
            <a:path>
              <a:moveTo>
                <a:pt x="0" y="16525"/>
              </a:moveTo>
              <a:lnTo>
                <a:pt x="388294" y="16525"/>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227831" y="2459738"/>
        <a:ext cx="19414" cy="19414"/>
      </dsp:txXfrm>
    </dsp:sp>
    <dsp:sp modelId="{0A73BD00-98DC-4879-8B87-A936212741EF}">
      <dsp:nvSpPr>
        <dsp:cNvPr id="0" name=""/>
        <dsp:cNvSpPr/>
      </dsp:nvSpPr>
      <dsp:spPr>
        <a:xfrm>
          <a:off x="1293787" y="2323130"/>
          <a:ext cx="1181291" cy="1181291"/>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Political Views</a:t>
          </a:r>
          <a:endParaRPr lang="en-US" sz="1500" kern="1200" dirty="0"/>
        </a:p>
      </dsp:txBody>
      <dsp:txXfrm>
        <a:off x="1466783" y="2496126"/>
        <a:ext cx="835299" cy="835299"/>
      </dsp:txXfrm>
    </dsp:sp>
    <dsp:sp modelId="{C2605FE4-1C64-4B68-9A2C-F8FAFE14B93F}">
      <dsp:nvSpPr>
        <dsp:cNvPr id="0" name=""/>
        <dsp:cNvSpPr/>
      </dsp:nvSpPr>
      <dsp:spPr>
        <a:xfrm rot="19999871">
          <a:off x="1104279" y="1683678"/>
          <a:ext cx="266520" cy="33050"/>
        </a:xfrm>
        <a:custGeom>
          <a:avLst/>
          <a:gdLst/>
          <a:ahLst/>
          <a:cxnLst/>
          <a:rect l="0" t="0" r="0" b="0"/>
          <a:pathLst>
            <a:path>
              <a:moveTo>
                <a:pt x="0" y="16525"/>
              </a:moveTo>
              <a:lnTo>
                <a:pt x="266520" y="16525"/>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230876" y="1693540"/>
        <a:ext cx="13326" cy="13326"/>
      </dsp:txXfrm>
    </dsp:sp>
    <dsp:sp modelId="{AC252431-7DFE-4277-A429-99DAACD22576}">
      <dsp:nvSpPr>
        <dsp:cNvPr id="0" name=""/>
        <dsp:cNvSpPr/>
      </dsp:nvSpPr>
      <dsp:spPr>
        <a:xfrm>
          <a:off x="1293787" y="784645"/>
          <a:ext cx="1181291" cy="1181291"/>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Social Justice</a:t>
          </a:r>
          <a:endParaRPr lang="en-US" sz="1500" kern="1200" dirty="0"/>
        </a:p>
      </dsp:txBody>
      <dsp:txXfrm>
        <a:off x="1466783" y="957641"/>
        <a:ext cx="835299" cy="83529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B53F4-29CF-4F86-996B-5D79CD63FE83}" type="datetimeFigureOut">
              <a:rPr lang="en-US" smtClean="0"/>
              <a:t>5/21/2019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94BF0-EC8C-4D7F-B1DA-6DB2125A52B0}" type="slidenum">
              <a:rPr lang="en-US" smtClean="0"/>
              <a:t>‹#›</a:t>
            </a:fld>
            <a:endParaRPr lang="en-US" dirty="0"/>
          </a:p>
        </p:txBody>
      </p:sp>
    </p:spTree>
    <p:extLst>
      <p:ext uri="{BB962C8B-B14F-4D97-AF65-F5344CB8AC3E}">
        <p14:creationId xmlns:p14="http://schemas.microsoft.com/office/powerpoint/2010/main" val="2551982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da.gov/food/recallsoutbreaksemergencies/outbreaks/ucm470410.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2015, Chipotle’s business nearly dried up after an </a:t>
            </a:r>
            <a:r>
              <a:rPr lang="en-US" dirty="0" smtClean="0">
                <a:hlinkClick r:id="rId3"/>
              </a:rPr>
              <a:t>E.coli outbreak</a:t>
            </a:r>
            <a:r>
              <a:rPr lang="en-US" dirty="0" smtClean="0"/>
              <a:t> that spanned 11 states, leading the company to undertake a chain-wide safety retraining in early 2016 that closed all 2,000 of its stores for a day.The event severely damaged consumer confidence and made even the most fervor Chipotle brand loyalist question their claim of fresh, safe ingredients. The knock to consumer confidence lead to a massive drop in Chipotle sales and stock price. Chipotle immediately tried to mitigate risk with public appearances and later launched a full force marketing and PR campaign with the goal of recovering from the massive crisis.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694BF0-EC8C-4D7F-B1DA-6DB2125A52B0}" type="slidenum">
              <a:rPr lang="en-US" smtClean="0"/>
              <a:t>2</a:t>
            </a:fld>
            <a:endParaRPr lang="en-US" dirty="0"/>
          </a:p>
        </p:txBody>
      </p:sp>
    </p:spTree>
    <p:extLst>
      <p:ext uri="{BB962C8B-B14F-4D97-AF65-F5344CB8AC3E}">
        <p14:creationId xmlns:p14="http://schemas.microsoft.com/office/powerpoint/2010/main" val="134811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94BF0-EC8C-4D7F-B1DA-6DB2125A52B0}" type="slidenum">
              <a:rPr lang="en-US" smtClean="0"/>
              <a:t>3</a:t>
            </a:fld>
            <a:endParaRPr lang="en-US" dirty="0"/>
          </a:p>
        </p:txBody>
      </p:sp>
    </p:spTree>
    <p:extLst>
      <p:ext uri="{BB962C8B-B14F-4D97-AF65-F5344CB8AC3E}">
        <p14:creationId xmlns:p14="http://schemas.microsoft.com/office/powerpoint/2010/main" val="119310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matter how hard you plan and how carefully you control your messaging, scandals sometimes hit. Brand scandals are all different, but one thing is universal: They can seriously tarnish a company’s image and even do irreparable harm to the business in question.</a:t>
            </a:r>
          </a:p>
          <a:p>
            <a:r>
              <a:rPr lang="en-US" dirty="0" smtClean="0"/>
              <a:t>Not all brand scandals are created equal. Some scandals blow over in a week while others linger for years. Some hit hard and all at once, others start small and get worse over time.</a:t>
            </a:r>
          </a:p>
          <a:p>
            <a:r>
              <a:rPr lang="en-US" dirty="0" smtClean="0"/>
              <a:t>But brands are not powerless in the face of a scandal, and there are steps brands can take to avoid, minimize and recover from a scandal. By measuring the volume and sentiment of social conversation about individual crisis-hit brands, we were able to uncover some crucial lessons about the warning signs and impact of scandals.</a:t>
            </a:r>
          </a:p>
          <a:p>
            <a:r>
              <a:rPr lang="en-US" b="1" dirty="0" smtClean="0"/>
              <a:t>React quickly</a:t>
            </a:r>
          </a:p>
          <a:p>
            <a:r>
              <a:rPr lang="en-US" dirty="0" smtClean="0"/>
              <a:t>Historically, brands were able to pause before reacting to a scandal, using time to their advantage in an effort to determine if any response at all was required. Today, scandals emerge overnight and consumer responses snowball on social media incredibly quickly. Therefore, a “wait and see” approach is no longer a viable option for most brands. You can stay quiet in the face of a scandal all you want, but your customers won’t.</a:t>
            </a:r>
          </a:p>
          <a:p>
            <a:r>
              <a:rPr lang="en-US" dirty="0" smtClean="0"/>
              <a:t>Instead, brands must be prepared to respond quickly. Our study showed that the brands that reacted quickly, took ownership and offered a sincere and unambiguous apology were able to move on from scandals faster than those that waited.</a:t>
            </a:r>
          </a:p>
          <a:p>
            <a:r>
              <a:rPr lang="en-US" dirty="0" smtClean="0"/>
              <a:t>One example comes from Chipotle. In the fall of 2015, the fast-casual Mexican chain made headlines for exactly the wrong reason: an E. coli outbreak. Because consumer safety was in question, the brand knew it needed to act fast. The chain immediately closed more than 40 locations and issued a statement shortly after, in which they accepted full ownership.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Consumers and stakeholders today have become “empowered” due to their participation in social media activities </a:t>
            </a:r>
            <a:r>
              <a:rPr lang="en-US" sz="1050" dirty="0" smtClean="0">
                <a:latin typeface="Calibri" panose="020F0502020204030204" pitchFamily="34" charset="0"/>
              </a:rPr>
              <a:t>(Muniz and O’Guinn, 2001)</a:t>
            </a:r>
          </a:p>
          <a:p>
            <a:endParaRPr lang="en-US" dirty="0"/>
          </a:p>
        </p:txBody>
      </p:sp>
      <p:sp>
        <p:nvSpPr>
          <p:cNvPr id="4" name="Slide Number Placeholder 3"/>
          <p:cNvSpPr>
            <a:spLocks noGrp="1"/>
          </p:cNvSpPr>
          <p:nvPr>
            <p:ph type="sldNum" sz="quarter" idx="10"/>
          </p:nvPr>
        </p:nvSpPr>
        <p:spPr/>
        <p:txBody>
          <a:bodyPr/>
          <a:lstStyle/>
          <a:p>
            <a:fld id="{3F694BF0-EC8C-4D7F-B1DA-6DB2125A52B0}" type="slidenum">
              <a:rPr lang="en-US" smtClean="0"/>
              <a:t>4</a:t>
            </a:fld>
            <a:endParaRPr lang="en-US" dirty="0"/>
          </a:p>
        </p:txBody>
      </p:sp>
    </p:spTree>
    <p:extLst>
      <p:ext uri="{BB962C8B-B14F-4D97-AF65-F5344CB8AC3E}">
        <p14:creationId xmlns:p14="http://schemas.microsoft.com/office/powerpoint/2010/main" val="362577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ad that pictured Colin Kaepernick (a football player who became popular for kneeling during the national anthem in protest of police brutality) </a:t>
            </a:r>
            <a:endParaRPr lang="en-US" dirty="0"/>
          </a:p>
        </p:txBody>
      </p:sp>
      <p:sp>
        <p:nvSpPr>
          <p:cNvPr id="4" name="Slide Number Placeholder 3"/>
          <p:cNvSpPr>
            <a:spLocks noGrp="1"/>
          </p:cNvSpPr>
          <p:nvPr>
            <p:ph type="sldNum" sz="quarter" idx="10"/>
          </p:nvPr>
        </p:nvSpPr>
        <p:spPr/>
        <p:txBody>
          <a:bodyPr/>
          <a:lstStyle/>
          <a:p>
            <a:fld id="{3F694BF0-EC8C-4D7F-B1DA-6DB2125A52B0}" type="slidenum">
              <a:rPr lang="en-US" smtClean="0"/>
              <a:t>5</a:t>
            </a:fld>
            <a:endParaRPr lang="en-US" dirty="0"/>
          </a:p>
        </p:txBody>
      </p:sp>
    </p:spTree>
    <p:extLst>
      <p:ext uri="{BB962C8B-B14F-4D97-AF65-F5344CB8AC3E}">
        <p14:creationId xmlns:p14="http://schemas.microsoft.com/office/powerpoint/2010/main" val="22988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scandal impacts consumers’ experience with the brand and, especially, if it involves potential harm to users—a defective chin strap on a football helmet or a phone catching fire—greater thought may lead to more consideration of the damage that could occur, and reflection may lead to an increasingly negative view of the brand.”</a:t>
            </a:r>
            <a:endParaRPr lang="en-US" dirty="0"/>
          </a:p>
        </p:txBody>
      </p:sp>
      <p:sp>
        <p:nvSpPr>
          <p:cNvPr id="4" name="Slide Number Placeholder 3"/>
          <p:cNvSpPr>
            <a:spLocks noGrp="1"/>
          </p:cNvSpPr>
          <p:nvPr>
            <p:ph type="sldNum" sz="quarter" idx="10"/>
          </p:nvPr>
        </p:nvSpPr>
        <p:spPr/>
        <p:txBody>
          <a:bodyPr/>
          <a:lstStyle/>
          <a:p>
            <a:fld id="{3F694BF0-EC8C-4D7F-B1DA-6DB2125A52B0}" type="slidenum">
              <a:rPr lang="en-US" smtClean="0"/>
              <a:t>6</a:t>
            </a:fld>
            <a:endParaRPr lang="en-US" dirty="0"/>
          </a:p>
        </p:txBody>
      </p:sp>
    </p:spTree>
    <p:extLst>
      <p:ext uri="{BB962C8B-B14F-4D97-AF65-F5344CB8AC3E}">
        <p14:creationId xmlns:p14="http://schemas.microsoft.com/office/powerpoint/2010/main" val="278036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94BF0-EC8C-4D7F-B1DA-6DB2125A52B0}" type="slidenum">
              <a:rPr lang="en-US" smtClean="0"/>
              <a:t>13</a:t>
            </a:fld>
            <a:endParaRPr lang="en-US" dirty="0"/>
          </a:p>
        </p:txBody>
      </p:sp>
    </p:spTree>
    <p:extLst>
      <p:ext uri="{BB962C8B-B14F-4D97-AF65-F5344CB8AC3E}">
        <p14:creationId xmlns:p14="http://schemas.microsoft.com/office/powerpoint/2010/main" val="3998519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4640BD-0B04-4589-B2B4-76B4E5ACD75E}"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881342-987E-4B88-8A6D-F3C5A8A168A5}" type="slidenum">
              <a:rPr lang="en-US" smtClean="0"/>
              <a:t>‹#›</a:t>
            </a:fld>
            <a:endParaRPr lang="en-US" dirty="0"/>
          </a:p>
        </p:txBody>
      </p:sp>
    </p:spTree>
    <p:extLst>
      <p:ext uri="{BB962C8B-B14F-4D97-AF65-F5344CB8AC3E}">
        <p14:creationId xmlns:p14="http://schemas.microsoft.com/office/powerpoint/2010/main" val="258332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4640BD-0B04-4589-B2B4-76B4E5ACD75E}"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881342-987E-4B88-8A6D-F3C5A8A168A5}" type="slidenum">
              <a:rPr lang="en-US" smtClean="0"/>
              <a:t>‹#›</a:t>
            </a:fld>
            <a:endParaRPr lang="en-US" dirty="0"/>
          </a:p>
        </p:txBody>
      </p:sp>
    </p:spTree>
    <p:extLst>
      <p:ext uri="{BB962C8B-B14F-4D97-AF65-F5344CB8AC3E}">
        <p14:creationId xmlns:p14="http://schemas.microsoft.com/office/powerpoint/2010/main" val="327421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4640BD-0B04-4589-B2B4-76B4E5ACD75E}"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881342-987E-4B88-8A6D-F3C5A8A168A5}" type="slidenum">
              <a:rPr lang="en-US" smtClean="0"/>
              <a:t>‹#›</a:t>
            </a:fld>
            <a:endParaRPr lang="en-US" dirty="0"/>
          </a:p>
        </p:txBody>
      </p:sp>
    </p:spTree>
    <p:extLst>
      <p:ext uri="{BB962C8B-B14F-4D97-AF65-F5344CB8AC3E}">
        <p14:creationId xmlns:p14="http://schemas.microsoft.com/office/powerpoint/2010/main" val="86040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4640BD-0B04-4589-B2B4-76B4E5ACD75E}"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881342-987E-4B88-8A6D-F3C5A8A168A5}" type="slidenum">
              <a:rPr lang="en-US" smtClean="0"/>
              <a:t>‹#›</a:t>
            </a:fld>
            <a:endParaRPr lang="en-US" dirty="0"/>
          </a:p>
        </p:txBody>
      </p:sp>
    </p:spTree>
    <p:extLst>
      <p:ext uri="{BB962C8B-B14F-4D97-AF65-F5344CB8AC3E}">
        <p14:creationId xmlns:p14="http://schemas.microsoft.com/office/powerpoint/2010/main" val="210463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4640BD-0B04-4589-B2B4-76B4E5ACD75E}"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881342-987E-4B88-8A6D-F3C5A8A168A5}" type="slidenum">
              <a:rPr lang="en-US" smtClean="0"/>
              <a:t>‹#›</a:t>
            </a:fld>
            <a:endParaRPr lang="en-US" dirty="0"/>
          </a:p>
        </p:txBody>
      </p:sp>
    </p:spTree>
    <p:extLst>
      <p:ext uri="{BB962C8B-B14F-4D97-AF65-F5344CB8AC3E}">
        <p14:creationId xmlns:p14="http://schemas.microsoft.com/office/powerpoint/2010/main" val="236418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4640BD-0B04-4589-B2B4-76B4E5ACD75E}" type="datetimeFigureOut">
              <a:rPr lang="en-US" smtClean="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881342-987E-4B88-8A6D-F3C5A8A168A5}" type="slidenum">
              <a:rPr lang="en-US" smtClean="0"/>
              <a:t>‹#›</a:t>
            </a:fld>
            <a:endParaRPr lang="en-US" dirty="0"/>
          </a:p>
        </p:txBody>
      </p:sp>
    </p:spTree>
    <p:extLst>
      <p:ext uri="{BB962C8B-B14F-4D97-AF65-F5344CB8AC3E}">
        <p14:creationId xmlns:p14="http://schemas.microsoft.com/office/powerpoint/2010/main" val="313813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4640BD-0B04-4589-B2B4-76B4E5ACD75E}" type="datetimeFigureOut">
              <a:rPr lang="en-US" smtClean="0"/>
              <a:t>5/21/2019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881342-987E-4B88-8A6D-F3C5A8A168A5}" type="slidenum">
              <a:rPr lang="en-US" smtClean="0"/>
              <a:t>‹#›</a:t>
            </a:fld>
            <a:endParaRPr lang="en-US" dirty="0"/>
          </a:p>
        </p:txBody>
      </p:sp>
    </p:spTree>
    <p:extLst>
      <p:ext uri="{BB962C8B-B14F-4D97-AF65-F5344CB8AC3E}">
        <p14:creationId xmlns:p14="http://schemas.microsoft.com/office/powerpoint/2010/main" val="331338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4640BD-0B04-4589-B2B4-76B4E5ACD75E}" type="datetimeFigureOut">
              <a:rPr lang="en-US" smtClean="0"/>
              <a:t>5/21/2019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881342-987E-4B88-8A6D-F3C5A8A168A5}" type="slidenum">
              <a:rPr lang="en-US" smtClean="0"/>
              <a:t>‹#›</a:t>
            </a:fld>
            <a:endParaRPr lang="en-US" dirty="0"/>
          </a:p>
        </p:txBody>
      </p:sp>
    </p:spTree>
    <p:extLst>
      <p:ext uri="{BB962C8B-B14F-4D97-AF65-F5344CB8AC3E}">
        <p14:creationId xmlns:p14="http://schemas.microsoft.com/office/powerpoint/2010/main" val="417247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640BD-0B04-4589-B2B4-76B4E5ACD75E}" type="datetimeFigureOut">
              <a:rPr lang="en-US" smtClean="0"/>
              <a:t>5/21/2019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881342-987E-4B88-8A6D-F3C5A8A168A5}" type="slidenum">
              <a:rPr lang="en-US" smtClean="0"/>
              <a:t>‹#›</a:t>
            </a:fld>
            <a:endParaRPr lang="en-US" dirty="0"/>
          </a:p>
        </p:txBody>
      </p:sp>
    </p:spTree>
    <p:extLst>
      <p:ext uri="{BB962C8B-B14F-4D97-AF65-F5344CB8AC3E}">
        <p14:creationId xmlns:p14="http://schemas.microsoft.com/office/powerpoint/2010/main" val="157366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4640BD-0B04-4589-B2B4-76B4E5ACD75E}" type="datetimeFigureOut">
              <a:rPr lang="en-US" smtClean="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881342-987E-4B88-8A6D-F3C5A8A168A5}" type="slidenum">
              <a:rPr lang="en-US" smtClean="0"/>
              <a:t>‹#›</a:t>
            </a:fld>
            <a:endParaRPr lang="en-US" dirty="0"/>
          </a:p>
        </p:txBody>
      </p:sp>
    </p:spTree>
    <p:extLst>
      <p:ext uri="{BB962C8B-B14F-4D97-AF65-F5344CB8AC3E}">
        <p14:creationId xmlns:p14="http://schemas.microsoft.com/office/powerpoint/2010/main" val="263950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4640BD-0B04-4589-B2B4-76B4E5ACD75E}" type="datetimeFigureOut">
              <a:rPr lang="en-US" smtClean="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881342-987E-4B88-8A6D-F3C5A8A168A5}" type="slidenum">
              <a:rPr lang="en-US" smtClean="0"/>
              <a:t>‹#›</a:t>
            </a:fld>
            <a:endParaRPr lang="en-US" dirty="0"/>
          </a:p>
        </p:txBody>
      </p:sp>
    </p:spTree>
    <p:extLst>
      <p:ext uri="{BB962C8B-B14F-4D97-AF65-F5344CB8AC3E}">
        <p14:creationId xmlns:p14="http://schemas.microsoft.com/office/powerpoint/2010/main" val="218494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640BD-0B04-4589-B2B4-76B4E5ACD75E}" type="datetimeFigureOut">
              <a:rPr lang="en-US" smtClean="0"/>
              <a:t>5/21/2019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81342-987E-4B88-8A6D-F3C5A8A168A5}" type="slidenum">
              <a:rPr lang="en-US" smtClean="0"/>
              <a:t>‹#›</a:t>
            </a:fld>
            <a:endParaRPr lang="en-US" dirty="0"/>
          </a:p>
        </p:txBody>
      </p:sp>
    </p:spTree>
    <p:extLst>
      <p:ext uri="{BB962C8B-B14F-4D97-AF65-F5344CB8AC3E}">
        <p14:creationId xmlns:p14="http://schemas.microsoft.com/office/powerpoint/2010/main" val="41344470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587141"/>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33"/>
              </a:solidFill>
            </a:endParaRPr>
          </a:p>
        </p:txBody>
      </p:sp>
      <p:sp>
        <p:nvSpPr>
          <p:cNvPr id="7" name="TextBox 6"/>
          <p:cNvSpPr txBox="1"/>
          <p:nvPr/>
        </p:nvSpPr>
        <p:spPr>
          <a:xfrm>
            <a:off x="258278" y="2243437"/>
            <a:ext cx="11675444" cy="3908762"/>
          </a:xfrm>
          <a:prstGeom prst="rect">
            <a:avLst/>
          </a:prstGeom>
          <a:noFill/>
        </p:spPr>
        <p:txBody>
          <a:bodyPr wrap="square" rtlCol="0">
            <a:spAutoFit/>
          </a:bodyPr>
          <a:lstStyle/>
          <a:p>
            <a:pPr algn="ctr"/>
            <a:r>
              <a:rPr lang="en-US" sz="3800" b="1" dirty="0" smtClean="0">
                <a:solidFill>
                  <a:srgbClr val="C00000"/>
                </a:solidFill>
                <a:effectLst>
                  <a:outerShdw blurRad="38100" dist="38100" dir="2700000" algn="tl">
                    <a:srgbClr val="000000">
                      <a:alpha val="43137"/>
                    </a:srgbClr>
                  </a:outerShdw>
                </a:effectLst>
                <a:latin typeface="Century Gothic" panose="020B0502020202020204" pitchFamily="34" charset="0"/>
              </a:rPr>
              <a:t>A Methodology to Understand </a:t>
            </a:r>
            <a:r>
              <a:rPr lang="en-US" sz="3800" b="1" dirty="0">
                <a:solidFill>
                  <a:srgbClr val="C00000"/>
                </a:solidFill>
                <a:effectLst>
                  <a:outerShdw blurRad="38100" dist="38100" dir="2700000" algn="tl">
                    <a:srgbClr val="000000">
                      <a:alpha val="43137"/>
                    </a:srgbClr>
                  </a:outerShdw>
                </a:effectLst>
                <a:latin typeface="Century Gothic" panose="020B0502020202020204" pitchFamily="34" charset="0"/>
              </a:rPr>
              <a:t>Consumer Reactions to Brand Scandals: </a:t>
            </a:r>
            <a:endParaRPr lang="en-US" sz="3800" b="1" dirty="0" smtClean="0">
              <a:solidFill>
                <a:srgbClr val="C00000"/>
              </a:solidFill>
              <a:effectLst>
                <a:outerShdw blurRad="38100" dist="38100" dir="2700000" algn="tl">
                  <a:srgbClr val="000000">
                    <a:alpha val="43137"/>
                  </a:srgbClr>
                </a:outerShdw>
              </a:effectLst>
              <a:latin typeface="Century Gothic" panose="020B0502020202020204" pitchFamily="34" charset="0"/>
            </a:endParaRPr>
          </a:p>
          <a:p>
            <a:pPr algn="ctr"/>
            <a:r>
              <a:rPr lang="en-US" sz="3800" b="1" dirty="0" smtClean="0">
                <a:solidFill>
                  <a:srgbClr val="800000"/>
                </a:solidFill>
                <a:effectLst>
                  <a:outerShdw blurRad="38100" dist="38100" dir="2700000" algn="tl">
                    <a:srgbClr val="000000">
                      <a:alpha val="43137"/>
                    </a:srgbClr>
                  </a:outerShdw>
                </a:effectLst>
                <a:latin typeface="Century Gothic" panose="020B0502020202020204" pitchFamily="34" charset="0"/>
              </a:rPr>
              <a:t>The </a:t>
            </a:r>
            <a:r>
              <a:rPr lang="en-US" sz="3800" b="1" dirty="0">
                <a:solidFill>
                  <a:srgbClr val="800000"/>
                </a:solidFill>
                <a:effectLst>
                  <a:outerShdw blurRad="38100" dist="38100" dir="2700000" algn="tl">
                    <a:srgbClr val="000000">
                      <a:alpha val="43137"/>
                    </a:srgbClr>
                  </a:outerShdw>
                </a:effectLst>
                <a:latin typeface="Century Gothic" panose="020B0502020202020204" pitchFamily="34" charset="0"/>
              </a:rPr>
              <a:t>Case of Nike, Kaepernick and Social Justice</a:t>
            </a:r>
          </a:p>
          <a:p>
            <a:pPr algn="ctr"/>
            <a:endParaRPr lang="en-US" sz="2400" b="1" dirty="0">
              <a:solidFill>
                <a:srgbClr val="800000"/>
              </a:solidFill>
              <a:effectLst>
                <a:outerShdw blurRad="38100" dist="38100" dir="2700000" algn="tl">
                  <a:srgbClr val="000000">
                    <a:alpha val="43137"/>
                  </a:srgbClr>
                </a:outerShdw>
              </a:effectLst>
              <a:latin typeface="Century Gothic" panose="020B0502020202020204" pitchFamily="34" charset="0"/>
            </a:endParaRPr>
          </a:p>
          <a:p>
            <a:pPr algn="ctr"/>
            <a:r>
              <a:rPr lang="en-US" sz="3200" dirty="0" smtClean="0">
                <a:latin typeface="Century Gothic" panose="020B0502020202020204" pitchFamily="34" charset="0"/>
              </a:rPr>
              <a:t>Temo Luna-Nevarez</a:t>
            </a:r>
          </a:p>
          <a:p>
            <a:pPr algn="ctr"/>
            <a:r>
              <a:rPr lang="en-US" sz="3200" dirty="0" smtClean="0">
                <a:latin typeface="Century Gothic" panose="020B0502020202020204" pitchFamily="34" charset="0"/>
              </a:rPr>
              <a:t>Gerardo Moreira</a:t>
            </a:r>
          </a:p>
          <a:p>
            <a:pPr algn="ctr"/>
            <a:endParaRPr lang="en-US" sz="2000" dirty="0">
              <a:latin typeface="Century Gothic" panose="020B0502020202020204" pitchFamily="34" charset="0"/>
            </a:endParaRPr>
          </a:p>
          <a:p>
            <a:pPr algn="ctr"/>
            <a:r>
              <a:rPr lang="en-US" sz="2800" dirty="0" smtClean="0">
                <a:latin typeface="Century Gothic" panose="020B0502020202020204" pitchFamily="34" charset="0"/>
              </a:rPr>
              <a:t>6iCBR Conference                                                      May 21, 2019</a:t>
            </a:r>
            <a:endParaRPr lang="en-US" sz="2800" dirty="0">
              <a:latin typeface="Century Gothic" panose="020B0502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7600" y="1005074"/>
            <a:ext cx="3524070" cy="865925"/>
          </a:xfrm>
          <a:prstGeom prst="rect">
            <a:avLst/>
          </a:prstGeom>
        </p:spPr>
      </p:pic>
      <p:sp>
        <p:nvSpPr>
          <p:cNvPr id="9" name="Rectangle 8"/>
          <p:cNvSpPr/>
          <p:nvPr/>
        </p:nvSpPr>
        <p:spPr>
          <a:xfrm>
            <a:off x="0" y="6270859"/>
            <a:ext cx="12192000" cy="587141"/>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33"/>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1792" t="2204" r="21515" b="50236"/>
          <a:stretch/>
        </p:blipFill>
        <p:spPr>
          <a:xfrm>
            <a:off x="2398143" y="680541"/>
            <a:ext cx="3174657" cy="1498041"/>
          </a:xfrm>
          <a:prstGeom prst="rect">
            <a:avLst/>
          </a:prstGeom>
        </p:spPr>
      </p:pic>
    </p:spTree>
    <p:extLst>
      <p:ext uri="{BB962C8B-B14F-4D97-AF65-F5344CB8AC3E}">
        <p14:creationId xmlns:p14="http://schemas.microsoft.com/office/powerpoint/2010/main" val="7984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387365"/>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Century Gothic" panose="020B0502020202020204" pitchFamily="34" charset="0"/>
              </a:rPr>
              <a:t>2. </a:t>
            </a:r>
            <a:r>
              <a:rPr lang="en-US" sz="6000" dirty="0" smtClean="0">
                <a:solidFill>
                  <a:schemeClr val="bg1"/>
                </a:solidFill>
                <a:latin typeface="Century Gothic" panose="020B0502020202020204" pitchFamily="34" charset="0"/>
              </a:rPr>
              <a:t>Story Network Analysis</a:t>
            </a:r>
            <a:endParaRPr lang="en-US" sz="6000" dirty="0">
              <a:solidFill>
                <a:schemeClr val="bg1"/>
              </a:solidFill>
              <a:latin typeface="Century Gothic" panose="020B0502020202020204" pitchFamily="34" charset="0"/>
            </a:endParaRPr>
          </a:p>
        </p:txBody>
      </p:sp>
      <p:sp>
        <p:nvSpPr>
          <p:cNvPr id="4" name="TextBox 3"/>
          <p:cNvSpPr txBox="1"/>
          <p:nvPr/>
        </p:nvSpPr>
        <p:spPr>
          <a:xfrm>
            <a:off x="632664" y="1557797"/>
            <a:ext cx="10926671" cy="5016758"/>
          </a:xfrm>
          <a:prstGeom prst="rect">
            <a:avLst/>
          </a:prstGeom>
          <a:noFill/>
        </p:spPr>
        <p:txBody>
          <a:bodyPr wrap="square" rtlCol="0">
            <a:spAutoFit/>
          </a:bodyPr>
          <a:lstStyle/>
          <a:p>
            <a:pPr marL="457200" indent="-457200">
              <a:buFont typeface="Wingdings" panose="05000000000000000000" pitchFamily="2" charset="2"/>
              <a:buChar char="q"/>
            </a:pPr>
            <a:r>
              <a:rPr lang="en-US" sz="3200" dirty="0" smtClean="0">
                <a:solidFill>
                  <a:schemeClr val="tx2">
                    <a:lumMod val="50000"/>
                  </a:schemeClr>
                </a:solidFill>
                <a:latin typeface="Calibri" panose="020F0502020204030204" pitchFamily="34" charset="0"/>
              </a:rPr>
              <a:t>It </a:t>
            </a:r>
            <a:r>
              <a:rPr lang="en-US" sz="3200" dirty="0">
                <a:solidFill>
                  <a:schemeClr val="tx2">
                    <a:lumMod val="50000"/>
                  </a:schemeClr>
                </a:solidFill>
                <a:latin typeface="Calibri" panose="020F0502020204030204" pitchFamily="34" charset="0"/>
              </a:rPr>
              <a:t>provides a useful framework for the analysis and construction of meanings and impressions of a topic by modeling types of </a:t>
            </a:r>
            <a:r>
              <a:rPr lang="en-US" sz="3200" dirty="0" smtClean="0">
                <a:solidFill>
                  <a:srgbClr val="C00000"/>
                </a:solidFill>
                <a:latin typeface="Calibri" panose="020F0502020204030204" pitchFamily="34" charset="0"/>
              </a:rPr>
              <a:t>actors </a:t>
            </a:r>
            <a:r>
              <a:rPr lang="en-US" sz="3200" dirty="0">
                <a:solidFill>
                  <a:schemeClr val="tx2">
                    <a:lumMod val="50000"/>
                  </a:schemeClr>
                </a:solidFill>
                <a:latin typeface="Calibri" panose="020F0502020204030204" pitchFamily="34" charset="0"/>
              </a:rPr>
              <a:t>into </a:t>
            </a:r>
            <a:r>
              <a:rPr lang="en-US" sz="3200" dirty="0">
                <a:solidFill>
                  <a:srgbClr val="C00000"/>
                </a:solidFill>
                <a:latin typeface="Calibri" panose="020F0502020204030204" pitchFamily="34" charset="0"/>
              </a:rPr>
              <a:t>story network maps</a:t>
            </a:r>
            <a:r>
              <a:rPr lang="en-US" sz="3200" dirty="0">
                <a:solidFill>
                  <a:schemeClr val="tx2">
                    <a:lumMod val="50000"/>
                  </a:schemeClr>
                </a:solidFill>
                <a:latin typeface="Calibri" panose="020F0502020204030204" pitchFamily="34" charset="0"/>
              </a:rPr>
              <a:t> (Boje, </a:t>
            </a:r>
            <a:r>
              <a:rPr lang="en-US" sz="3200" dirty="0" smtClean="0">
                <a:solidFill>
                  <a:schemeClr val="tx2">
                    <a:lumMod val="50000"/>
                  </a:schemeClr>
                </a:solidFill>
                <a:latin typeface="Calibri" panose="020F0502020204030204" pitchFamily="34" charset="0"/>
              </a:rPr>
              <a:t>2001</a:t>
            </a:r>
            <a:r>
              <a:rPr lang="en-US" sz="3200" dirty="0">
                <a:solidFill>
                  <a:schemeClr val="tx2">
                    <a:lumMod val="50000"/>
                  </a:schemeClr>
                </a:solidFill>
                <a:latin typeface="Calibri" panose="020F0502020204030204" pitchFamily="34" charset="0"/>
              </a:rPr>
              <a:t>).</a:t>
            </a:r>
          </a:p>
          <a:p>
            <a:pPr marL="457200" indent="-457200">
              <a:buFont typeface="Wingdings" panose="05000000000000000000" pitchFamily="2" charset="2"/>
              <a:buChar char="q"/>
            </a:pPr>
            <a:r>
              <a:rPr lang="en-US" sz="3200" dirty="0" smtClean="0">
                <a:solidFill>
                  <a:schemeClr val="tx2">
                    <a:lumMod val="50000"/>
                  </a:schemeClr>
                </a:solidFill>
                <a:latin typeface="Calibri" panose="020F0502020204030204" pitchFamily="34" charset="0"/>
              </a:rPr>
              <a:t>Our S</a:t>
            </a:r>
            <a:r>
              <a:rPr lang="en-US" sz="3200" dirty="0" smtClean="0">
                <a:solidFill>
                  <a:schemeClr val="tx2">
                    <a:lumMod val="50000"/>
                  </a:schemeClr>
                </a:solidFill>
                <a:latin typeface="Calibri" panose="020F0502020204030204" pitchFamily="34" charset="0"/>
              </a:rPr>
              <a:t>tory </a:t>
            </a:r>
            <a:r>
              <a:rPr lang="en-US" sz="3200" dirty="0">
                <a:solidFill>
                  <a:schemeClr val="tx2">
                    <a:lumMod val="50000"/>
                  </a:schemeClr>
                </a:solidFill>
                <a:latin typeface="Calibri" panose="020F0502020204030204" pitchFamily="34" charset="0"/>
              </a:rPr>
              <a:t>Network Analysis </a:t>
            </a:r>
            <a:r>
              <a:rPr lang="en-US" sz="3200" dirty="0" smtClean="0">
                <a:solidFill>
                  <a:schemeClr val="tx2">
                    <a:lumMod val="50000"/>
                  </a:schemeClr>
                </a:solidFill>
                <a:latin typeface="Calibri" panose="020F0502020204030204" pitchFamily="34" charset="0"/>
              </a:rPr>
              <a:t>included </a:t>
            </a:r>
            <a:r>
              <a:rPr lang="en-US" sz="3200" dirty="0">
                <a:solidFill>
                  <a:schemeClr val="tx2">
                    <a:lumMod val="50000"/>
                  </a:schemeClr>
                </a:solidFill>
                <a:latin typeface="Calibri" panose="020F0502020204030204" pitchFamily="34" charset="0"/>
              </a:rPr>
              <a:t>the construction of:</a:t>
            </a:r>
          </a:p>
          <a:p>
            <a:pPr marL="1371600" lvl="2" indent="-457200">
              <a:buFont typeface="Wingdings" panose="05000000000000000000" pitchFamily="2" charset="2"/>
              <a:buChar char="§"/>
            </a:pPr>
            <a:r>
              <a:rPr lang="en-US" sz="3200" dirty="0">
                <a:solidFill>
                  <a:srgbClr val="C00000"/>
                </a:solidFill>
                <a:latin typeface="Calibri" panose="020F0502020204030204" pitchFamily="34" charset="0"/>
              </a:rPr>
              <a:t>Relationship matrix </a:t>
            </a:r>
          </a:p>
          <a:p>
            <a:pPr marL="1371600" lvl="2" indent="-457200">
              <a:buFont typeface="Wingdings" panose="05000000000000000000" pitchFamily="2" charset="2"/>
              <a:buChar char="§"/>
            </a:pPr>
            <a:r>
              <a:rPr lang="en-US" sz="3200" dirty="0">
                <a:solidFill>
                  <a:srgbClr val="C00000"/>
                </a:solidFill>
                <a:latin typeface="Calibri" panose="020F0502020204030204" pitchFamily="34" charset="0"/>
              </a:rPr>
              <a:t>Story network diagram </a:t>
            </a:r>
          </a:p>
          <a:p>
            <a:pPr marL="457200" indent="-457200">
              <a:buFont typeface="Wingdings" panose="05000000000000000000" pitchFamily="2" charset="2"/>
              <a:buChar char="q"/>
            </a:pPr>
            <a:r>
              <a:rPr lang="en-US" sz="3200" dirty="0" smtClean="0">
                <a:solidFill>
                  <a:schemeClr val="tx2">
                    <a:lumMod val="50000"/>
                  </a:schemeClr>
                </a:solidFill>
                <a:latin typeface="Calibri" panose="020F0502020204030204" pitchFamily="34" charset="0"/>
              </a:rPr>
              <a:t>A </a:t>
            </a:r>
            <a:r>
              <a:rPr lang="en-US" sz="3200" dirty="0">
                <a:solidFill>
                  <a:schemeClr val="tx2">
                    <a:lumMod val="50000"/>
                  </a:schemeClr>
                </a:solidFill>
                <a:latin typeface="Calibri" panose="020F0502020204030204" pitchFamily="34" charset="0"/>
              </a:rPr>
              <a:t>relationship matrix and story network diagram for </a:t>
            </a:r>
            <a:r>
              <a:rPr lang="en-US" sz="3200" dirty="0" smtClean="0">
                <a:solidFill>
                  <a:srgbClr val="C00000"/>
                </a:solidFill>
                <a:latin typeface="Calibri" panose="020F0502020204030204" pitchFamily="34" charset="0"/>
              </a:rPr>
              <a:t>the main </a:t>
            </a:r>
            <a:r>
              <a:rPr lang="en-US" sz="3200" u="sng" dirty="0" smtClean="0">
                <a:solidFill>
                  <a:srgbClr val="C00000"/>
                </a:solidFill>
                <a:latin typeface="Calibri" panose="020F0502020204030204" pitchFamily="34" charset="0"/>
              </a:rPr>
              <a:t>themes</a:t>
            </a:r>
            <a:r>
              <a:rPr lang="en-US" sz="3200" dirty="0" smtClean="0">
                <a:solidFill>
                  <a:srgbClr val="C00000"/>
                </a:solidFill>
                <a:latin typeface="Calibri" panose="020F0502020204030204" pitchFamily="34" charset="0"/>
              </a:rPr>
              <a:t> discussed by consumers regarding Nike’s campaign</a:t>
            </a:r>
            <a:r>
              <a:rPr lang="en-US" sz="3200" dirty="0" smtClean="0">
                <a:solidFill>
                  <a:schemeClr val="tx2">
                    <a:lumMod val="50000"/>
                  </a:schemeClr>
                </a:solidFill>
                <a:latin typeface="Calibri" panose="020F0502020204030204" pitchFamily="34" charset="0"/>
              </a:rPr>
              <a:t> were created by the researchers.</a:t>
            </a:r>
            <a:endParaRPr lang="en-US" sz="3200"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21467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387365"/>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solidFill>
                <a:latin typeface="Century Gothic" panose="020B0502020202020204" pitchFamily="34" charset="0"/>
              </a:rPr>
              <a:t>3. Sentiment Analysis</a:t>
            </a:r>
          </a:p>
        </p:txBody>
      </p:sp>
      <p:sp>
        <p:nvSpPr>
          <p:cNvPr id="4" name="TextBox 3"/>
          <p:cNvSpPr txBox="1"/>
          <p:nvPr/>
        </p:nvSpPr>
        <p:spPr>
          <a:xfrm>
            <a:off x="540038" y="1589530"/>
            <a:ext cx="11111924" cy="5016758"/>
          </a:xfrm>
          <a:prstGeom prst="rect">
            <a:avLst/>
          </a:prstGeom>
          <a:noFill/>
        </p:spPr>
        <p:txBody>
          <a:bodyPr wrap="square" rtlCol="0">
            <a:spAutoFit/>
          </a:bodyPr>
          <a:lstStyle/>
          <a:p>
            <a:pPr marL="457200" indent="-457200">
              <a:buFont typeface="Wingdings" panose="05000000000000000000" pitchFamily="2" charset="2"/>
              <a:buChar char="q"/>
            </a:pPr>
            <a:r>
              <a:rPr lang="en-US" sz="3200" dirty="0" smtClean="0">
                <a:solidFill>
                  <a:schemeClr val="tx2">
                    <a:lumMod val="50000"/>
                  </a:schemeClr>
                </a:solidFill>
                <a:latin typeface="Calibri" panose="020F0502020204030204" pitchFamily="34" charset="0"/>
              </a:rPr>
              <a:t>Sentiment </a:t>
            </a:r>
            <a:r>
              <a:rPr lang="en-US" sz="3200" dirty="0">
                <a:solidFill>
                  <a:schemeClr val="tx2">
                    <a:lumMod val="50000"/>
                  </a:schemeClr>
                </a:solidFill>
                <a:latin typeface="Calibri" panose="020F0502020204030204" pitchFamily="34" charset="0"/>
              </a:rPr>
              <a:t>analysis </a:t>
            </a:r>
            <a:r>
              <a:rPr lang="en-US" sz="3200" dirty="0" smtClean="0">
                <a:solidFill>
                  <a:schemeClr val="tx2">
                    <a:lumMod val="50000"/>
                  </a:schemeClr>
                </a:solidFill>
                <a:latin typeface="Calibri" panose="020F0502020204030204" pitchFamily="34" charset="0"/>
              </a:rPr>
              <a:t>refers to </a:t>
            </a:r>
            <a:r>
              <a:rPr lang="en-US" sz="3200" dirty="0" smtClean="0">
                <a:solidFill>
                  <a:srgbClr val="C00000"/>
                </a:solidFill>
                <a:latin typeface="Calibri" panose="020F0502020204030204" pitchFamily="34" charset="0"/>
              </a:rPr>
              <a:t>“the </a:t>
            </a:r>
            <a:r>
              <a:rPr lang="en-US" sz="3200" dirty="0">
                <a:solidFill>
                  <a:srgbClr val="C00000"/>
                </a:solidFill>
                <a:latin typeface="Calibri" panose="020F0502020204030204" pitchFamily="34" charset="0"/>
              </a:rPr>
              <a:t>process of automatically detecting if a text segment contains emotional of opinionated content and extracting its polarity or valence.” </a:t>
            </a:r>
          </a:p>
          <a:p>
            <a:pPr marL="457200" indent="-457200">
              <a:buFont typeface="Wingdings" panose="05000000000000000000" pitchFamily="2" charset="2"/>
              <a:buChar char="q"/>
            </a:pPr>
            <a:r>
              <a:rPr lang="en-US" sz="3200" dirty="0" smtClean="0">
                <a:solidFill>
                  <a:schemeClr val="tx2">
                    <a:lumMod val="50000"/>
                  </a:schemeClr>
                </a:solidFill>
                <a:latin typeface="Calibri" panose="020F0502020204030204" pitchFamily="34" charset="0"/>
              </a:rPr>
              <a:t>It focuses on evaluating attitudes and opinions on a topic of interest using software tools or simple human observation.</a:t>
            </a:r>
            <a:endParaRPr lang="en-US" sz="3200" dirty="0">
              <a:solidFill>
                <a:schemeClr val="tx2">
                  <a:lumMod val="50000"/>
                </a:schemeClr>
              </a:solidFill>
              <a:latin typeface="Calibri" panose="020F0502020204030204" pitchFamily="34" charset="0"/>
            </a:endParaRPr>
          </a:p>
          <a:p>
            <a:pPr marL="457200" indent="-457200">
              <a:buFont typeface="Wingdings" panose="05000000000000000000" pitchFamily="2" charset="2"/>
              <a:buChar char="q"/>
            </a:pPr>
            <a:r>
              <a:rPr lang="en-US" sz="3200" dirty="0" smtClean="0">
                <a:solidFill>
                  <a:schemeClr val="tx2">
                    <a:lumMod val="50000"/>
                  </a:schemeClr>
                </a:solidFill>
                <a:latin typeface="Calibri" panose="020F0502020204030204" pitchFamily="34" charset="0"/>
              </a:rPr>
              <a:t>NVivo </a:t>
            </a:r>
            <a:r>
              <a:rPr lang="en-US" sz="3200" dirty="0">
                <a:solidFill>
                  <a:schemeClr val="tx2">
                    <a:lumMod val="50000"/>
                  </a:schemeClr>
                </a:solidFill>
                <a:latin typeface="Calibri" panose="020F0502020204030204" pitchFamily="34" charset="0"/>
              </a:rPr>
              <a:t>was used to calculate sentiment of Nike’s posts at the </a:t>
            </a:r>
            <a:r>
              <a:rPr lang="en-US" sz="3200" dirty="0">
                <a:solidFill>
                  <a:srgbClr val="C00000"/>
                </a:solidFill>
                <a:latin typeface="Calibri" panose="020F0502020204030204" pitchFamily="34" charset="0"/>
              </a:rPr>
              <a:t>sentence-level</a:t>
            </a:r>
            <a:r>
              <a:rPr lang="en-US" sz="3200" dirty="0">
                <a:solidFill>
                  <a:schemeClr val="tx2">
                    <a:lumMod val="50000"/>
                  </a:schemeClr>
                </a:solidFill>
                <a:latin typeface="Calibri" panose="020F0502020204030204" pitchFamily="34" charset="0"/>
              </a:rPr>
              <a:t>. </a:t>
            </a:r>
            <a:endParaRPr lang="en-US" sz="3200" dirty="0" smtClean="0">
              <a:solidFill>
                <a:schemeClr val="tx2">
                  <a:lumMod val="50000"/>
                </a:schemeClr>
              </a:solidFill>
              <a:latin typeface="Calibri" panose="020F0502020204030204" pitchFamily="34" charset="0"/>
            </a:endParaRPr>
          </a:p>
          <a:p>
            <a:pPr marL="457200" indent="-457200">
              <a:buFont typeface="Wingdings" panose="05000000000000000000" pitchFamily="2" charset="2"/>
              <a:buChar char="q"/>
            </a:pPr>
            <a:r>
              <a:rPr lang="en-US" sz="3200" dirty="0" smtClean="0">
                <a:solidFill>
                  <a:schemeClr val="tx2">
                    <a:lumMod val="50000"/>
                  </a:schemeClr>
                </a:solidFill>
                <a:latin typeface="Calibri" panose="020F0502020204030204" pitchFamily="34" charset="0"/>
              </a:rPr>
              <a:t>According </a:t>
            </a:r>
            <a:r>
              <a:rPr lang="en-US" sz="3200" dirty="0">
                <a:solidFill>
                  <a:schemeClr val="tx2">
                    <a:lumMod val="50000"/>
                  </a:schemeClr>
                </a:solidFill>
                <a:latin typeface="Calibri" panose="020F0502020204030204" pitchFamily="34" charset="0"/>
              </a:rPr>
              <a:t>to NVivo’s algorithm, sentences (or paragraphs) in a document can be classified as </a:t>
            </a:r>
            <a:r>
              <a:rPr lang="en-US" sz="3200" i="1" dirty="0">
                <a:solidFill>
                  <a:srgbClr val="C00000"/>
                </a:solidFill>
                <a:latin typeface="Calibri" panose="020F0502020204030204" pitchFamily="34" charset="0"/>
              </a:rPr>
              <a:t>very positive</a:t>
            </a:r>
            <a:r>
              <a:rPr lang="en-US" sz="3200" dirty="0">
                <a:solidFill>
                  <a:schemeClr val="tx2">
                    <a:lumMod val="50000"/>
                  </a:schemeClr>
                </a:solidFill>
                <a:latin typeface="Calibri" panose="020F0502020204030204" pitchFamily="34" charset="0"/>
              </a:rPr>
              <a:t>, </a:t>
            </a:r>
            <a:r>
              <a:rPr lang="en-US" sz="3200" i="1" dirty="0">
                <a:solidFill>
                  <a:srgbClr val="C00000"/>
                </a:solidFill>
                <a:latin typeface="Calibri" panose="020F0502020204030204" pitchFamily="34" charset="0"/>
              </a:rPr>
              <a:t>moderately positive</a:t>
            </a:r>
            <a:r>
              <a:rPr lang="en-US" sz="3200" dirty="0">
                <a:solidFill>
                  <a:schemeClr val="tx2">
                    <a:lumMod val="50000"/>
                  </a:schemeClr>
                </a:solidFill>
                <a:latin typeface="Calibri" panose="020F0502020204030204" pitchFamily="34" charset="0"/>
              </a:rPr>
              <a:t>, </a:t>
            </a:r>
            <a:r>
              <a:rPr lang="en-US" sz="3200" i="1" dirty="0">
                <a:solidFill>
                  <a:srgbClr val="C00000"/>
                </a:solidFill>
                <a:latin typeface="Calibri" panose="020F0502020204030204" pitchFamily="34" charset="0"/>
              </a:rPr>
              <a:t>moderately negative </a:t>
            </a:r>
            <a:r>
              <a:rPr lang="en-US" sz="3200" dirty="0">
                <a:solidFill>
                  <a:schemeClr val="tx2">
                    <a:lumMod val="50000"/>
                  </a:schemeClr>
                </a:solidFill>
                <a:latin typeface="Calibri" panose="020F0502020204030204" pitchFamily="34" charset="0"/>
              </a:rPr>
              <a:t>or </a:t>
            </a:r>
            <a:r>
              <a:rPr lang="en-US" sz="3200" i="1" dirty="0">
                <a:solidFill>
                  <a:srgbClr val="C00000"/>
                </a:solidFill>
                <a:latin typeface="Calibri" panose="020F0502020204030204" pitchFamily="34" charset="0"/>
              </a:rPr>
              <a:t>very negative</a:t>
            </a:r>
            <a:r>
              <a:rPr lang="en-US" sz="3200" dirty="0">
                <a:solidFill>
                  <a:schemeClr val="tx2">
                    <a:lumMod val="50000"/>
                  </a:schemeClr>
                </a:solidFill>
                <a:latin typeface="Calibri" panose="020F0502020204030204" pitchFamily="34" charset="0"/>
              </a:rPr>
              <a:t>.</a:t>
            </a:r>
            <a:endParaRPr lang="en-US" sz="3200" dirty="0">
              <a:solidFill>
                <a:schemeClr val="tx2">
                  <a:lumMod val="50000"/>
                </a:schemeClr>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3753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387365"/>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bg1"/>
                </a:solidFill>
                <a:latin typeface="Century Gothic" panose="020B0502020202020204" pitchFamily="34" charset="0"/>
              </a:rPr>
              <a:t>Results</a:t>
            </a:r>
            <a:endParaRPr lang="en-US" sz="6600" dirty="0">
              <a:solidFill>
                <a:schemeClr val="bg1"/>
              </a:solidFill>
              <a:latin typeface="Century Gothic" panose="020B0502020202020204" pitchFamily="34" charset="0"/>
            </a:endParaRPr>
          </a:p>
        </p:txBody>
      </p:sp>
      <p:pic>
        <p:nvPicPr>
          <p:cNvPr id="3" name="Picture 2"/>
          <p:cNvPicPr>
            <a:picLocks noChangeAspect="1"/>
          </p:cNvPicPr>
          <p:nvPr/>
        </p:nvPicPr>
        <p:blipFill rotWithShape="1">
          <a:blip r:embed="rId2"/>
          <a:srcRect l="41415" t="33293" r="24118" b="7407"/>
          <a:stretch/>
        </p:blipFill>
        <p:spPr>
          <a:xfrm>
            <a:off x="741600" y="1764000"/>
            <a:ext cx="4820766" cy="4665600"/>
          </a:xfrm>
          <a:prstGeom prst="rect">
            <a:avLst/>
          </a:prstGeom>
          <a:ln w="3175">
            <a:solidFill>
              <a:schemeClr val="tx1"/>
            </a:solidFill>
          </a:ln>
        </p:spPr>
      </p:pic>
      <p:sp>
        <p:nvSpPr>
          <p:cNvPr id="9" name="TextBox 8"/>
          <p:cNvSpPr txBox="1"/>
          <p:nvPr/>
        </p:nvSpPr>
        <p:spPr>
          <a:xfrm>
            <a:off x="5785818" y="1587326"/>
            <a:ext cx="5669382" cy="5270674"/>
          </a:xfrm>
          <a:prstGeom prst="rect">
            <a:avLst/>
          </a:prstGeom>
          <a:noFill/>
        </p:spPr>
        <p:txBody>
          <a:bodyPr wrap="square" rtlCol="0">
            <a:spAutoFit/>
          </a:bodyPr>
          <a:lstStyle/>
          <a:p>
            <a:pPr marL="457200" indent="-457200">
              <a:buFont typeface="Wingdings" panose="05000000000000000000" pitchFamily="2" charset="2"/>
              <a:buChar char="q"/>
            </a:pPr>
            <a:r>
              <a:rPr lang="en-US" sz="2400" dirty="0">
                <a:solidFill>
                  <a:srgbClr val="800000"/>
                </a:solidFill>
              </a:rPr>
              <a:t>More than </a:t>
            </a:r>
            <a:r>
              <a:rPr lang="en-US" sz="2400" dirty="0" smtClean="0">
                <a:solidFill>
                  <a:srgbClr val="800000"/>
                </a:solidFill>
              </a:rPr>
              <a:t>1000 words </a:t>
            </a:r>
            <a:r>
              <a:rPr lang="en-US" sz="2400" dirty="0">
                <a:solidFill>
                  <a:srgbClr val="800000"/>
                </a:solidFill>
              </a:rPr>
              <a:t>found, but only meaningful </a:t>
            </a:r>
            <a:r>
              <a:rPr lang="en-US" sz="2400" dirty="0" smtClean="0">
                <a:solidFill>
                  <a:srgbClr val="800000"/>
                </a:solidFill>
              </a:rPr>
              <a:t>words (or keywords) </a:t>
            </a:r>
            <a:r>
              <a:rPr lang="en-US" sz="2400" dirty="0">
                <a:solidFill>
                  <a:srgbClr val="800000"/>
                </a:solidFill>
              </a:rPr>
              <a:t>were recorded for further analysis and coding. </a:t>
            </a:r>
          </a:p>
          <a:p>
            <a:pPr marL="457200" indent="-457200">
              <a:buFont typeface="Wingdings" panose="05000000000000000000" pitchFamily="2" charset="2"/>
              <a:buChar char="q"/>
            </a:pPr>
            <a:r>
              <a:rPr lang="en-US" sz="2400" dirty="0">
                <a:solidFill>
                  <a:srgbClr val="800000"/>
                </a:solidFill>
              </a:rPr>
              <a:t>Some of these terms included:</a:t>
            </a:r>
            <a:r>
              <a:rPr lang="en-US" dirty="0"/>
              <a:t> </a:t>
            </a:r>
            <a:endParaRPr lang="en-US" dirty="0" smtClean="0"/>
          </a:p>
          <a:p>
            <a:endParaRPr lang="en-US" sz="1050" dirty="0"/>
          </a:p>
          <a:p>
            <a:pPr algn="ctr"/>
            <a:r>
              <a:rPr lang="en-US" sz="2300" i="1" dirty="0" smtClean="0"/>
              <a:t>Nike, Kaepernick, campaign, company, brands, national, NFL, protest, athletes, support, advertising, consumers, marketing, image, Trump, business, political, burning, activism, controversy, stocks, profits, kneeling, boycott, brutality, racial, police, debate, inspirational, movement, culture, decline, injustice, equality, discrimination, sales, negative, destroying, backlash, fans, diversity, and communities</a:t>
            </a:r>
            <a:endParaRPr lang="en-US" sz="2300" i="1" dirty="0">
              <a:solidFill>
                <a:srgbClr val="800000"/>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382250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387365"/>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bg1"/>
                </a:solidFill>
                <a:latin typeface="Century Gothic" panose="020B0502020202020204" pitchFamily="34" charset="0"/>
              </a:rPr>
              <a:t>Results</a:t>
            </a:r>
            <a:endParaRPr lang="en-US" sz="6600" dirty="0">
              <a:solidFill>
                <a:schemeClr val="bg1"/>
              </a:solidFill>
              <a:latin typeface="Century Gothic" panose="020B0502020202020204" pitchFamily="34" charset="0"/>
            </a:endParaRPr>
          </a:p>
        </p:txBody>
      </p:sp>
      <p:sp>
        <p:nvSpPr>
          <p:cNvPr id="4" name="TextBox 3"/>
          <p:cNvSpPr txBox="1"/>
          <p:nvPr/>
        </p:nvSpPr>
        <p:spPr>
          <a:xfrm>
            <a:off x="112168" y="1430718"/>
            <a:ext cx="5208632" cy="1015663"/>
          </a:xfrm>
          <a:prstGeom prst="rect">
            <a:avLst/>
          </a:prstGeom>
          <a:noFill/>
        </p:spPr>
        <p:txBody>
          <a:bodyPr wrap="square" rtlCol="0">
            <a:spAutoFit/>
          </a:bodyPr>
          <a:lstStyle/>
          <a:p>
            <a:r>
              <a:rPr lang="en-US" sz="3000" b="1" dirty="0">
                <a:solidFill>
                  <a:schemeClr val="tx2">
                    <a:lumMod val="50000"/>
                  </a:schemeClr>
                </a:solidFill>
              </a:rPr>
              <a:t>From Keyword Analysis</a:t>
            </a:r>
            <a:r>
              <a:rPr lang="en-US" sz="3000" b="1" dirty="0" smtClean="0">
                <a:solidFill>
                  <a:schemeClr val="tx2">
                    <a:lumMod val="50000"/>
                  </a:schemeClr>
                </a:solidFill>
              </a:rPr>
              <a:t>, we uncovered </a:t>
            </a:r>
            <a:r>
              <a:rPr lang="en-US" sz="3000" b="1" u="sng" dirty="0" smtClean="0">
                <a:solidFill>
                  <a:srgbClr val="C00000"/>
                </a:solidFill>
              </a:rPr>
              <a:t>6 main themes</a:t>
            </a:r>
            <a:r>
              <a:rPr lang="en-US" sz="3000" b="1" dirty="0" smtClean="0">
                <a:solidFill>
                  <a:schemeClr val="tx2">
                    <a:lumMod val="50000"/>
                  </a:schemeClr>
                </a:solidFill>
              </a:rPr>
              <a:t>:</a:t>
            </a:r>
            <a:endParaRPr lang="en-US" sz="3000" b="1" dirty="0">
              <a:solidFill>
                <a:schemeClr val="tx2">
                  <a:lumMod val="50000"/>
                </a:schemeClr>
              </a:solidFill>
              <a:sym typeface="Wingdings" pitchFamily="2" charset="2"/>
            </a:endParaRPr>
          </a:p>
        </p:txBody>
      </p:sp>
      <p:graphicFrame>
        <p:nvGraphicFramePr>
          <p:cNvPr id="3" name="Diagram 2"/>
          <p:cNvGraphicFramePr/>
          <p:nvPr>
            <p:extLst>
              <p:ext uri="{D42A27DB-BD31-4B8C-83A1-F6EECF244321}">
                <p14:modId xmlns:p14="http://schemas.microsoft.com/office/powerpoint/2010/main" val="1620922538"/>
              </p:ext>
            </p:extLst>
          </p:nvPr>
        </p:nvGraphicFramePr>
        <p:xfrm>
          <a:off x="428000" y="2489733"/>
          <a:ext cx="6433600" cy="428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6282618" y="1749600"/>
            <a:ext cx="5294982" cy="4524315"/>
          </a:xfrm>
          <a:prstGeom prst="rect">
            <a:avLst/>
          </a:prstGeom>
          <a:noFill/>
        </p:spPr>
        <p:txBody>
          <a:bodyPr wrap="square" rtlCol="0">
            <a:spAutoFit/>
          </a:bodyPr>
          <a:lstStyle/>
          <a:p>
            <a:pPr marL="342900" indent="-342900">
              <a:buFont typeface="Wingdings" panose="05000000000000000000" pitchFamily="2" charset="2"/>
              <a:buChar char="§"/>
            </a:pPr>
            <a:r>
              <a:rPr lang="en-US" sz="2400" i="1" dirty="0" smtClean="0">
                <a:solidFill>
                  <a:srgbClr val="800000"/>
                </a:solidFill>
              </a:rPr>
              <a:t>“</a:t>
            </a:r>
            <a:r>
              <a:rPr lang="en-US" sz="2400" i="1" dirty="0">
                <a:solidFill>
                  <a:srgbClr val="800000"/>
                </a:solidFill>
              </a:rPr>
              <a:t>Nike is just trying to make a profit of social justice…”</a:t>
            </a:r>
          </a:p>
          <a:p>
            <a:pPr marL="342900" indent="-342900">
              <a:buFont typeface="Wingdings" panose="05000000000000000000" pitchFamily="2" charset="2"/>
              <a:buChar char="§"/>
            </a:pPr>
            <a:r>
              <a:rPr lang="en-US" sz="2400" i="1" dirty="0">
                <a:solidFill>
                  <a:srgbClr val="800000"/>
                </a:solidFill>
              </a:rPr>
              <a:t>“Social protests during the national anthem remain an unresolved NFL issue, still featuring in Trump speeches…”</a:t>
            </a:r>
          </a:p>
          <a:p>
            <a:pPr marL="342900" indent="-342900">
              <a:buFont typeface="Wingdings" panose="05000000000000000000" pitchFamily="2" charset="2"/>
              <a:buChar char="§"/>
            </a:pPr>
            <a:r>
              <a:rPr lang="en-US" sz="2400" i="1" dirty="0" smtClean="0">
                <a:solidFill>
                  <a:srgbClr val="800000"/>
                </a:solidFill>
              </a:rPr>
              <a:t>“Hey @Nike, promoting anti #police propaganda with #Kaepernick seems like an odd marketing strategy. Congrats on your virtue signaling to socialist police-haters, but maybe stick to apparel and not politics...”</a:t>
            </a:r>
            <a:endParaRPr lang="en-US" sz="2400" i="1" dirty="0">
              <a:solidFill>
                <a:srgbClr val="800000"/>
              </a:solidFill>
            </a:endParaRPr>
          </a:p>
        </p:txBody>
      </p:sp>
      <p:grpSp>
        <p:nvGrpSpPr>
          <p:cNvPr id="21" name="Group 20"/>
          <p:cNvGrpSpPr/>
          <p:nvPr/>
        </p:nvGrpSpPr>
        <p:grpSpPr>
          <a:xfrm>
            <a:off x="2376000" y="3945600"/>
            <a:ext cx="2116800" cy="1650068"/>
            <a:chOff x="2376000" y="3945600"/>
            <a:chExt cx="2116800" cy="1650068"/>
          </a:xfrm>
        </p:grpSpPr>
        <p:cxnSp>
          <p:nvCxnSpPr>
            <p:cNvPr id="7" name="Straight Connector 6"/>
            <p:cNvCxnSpPr/>
            <p:nvPr/>
          </p:nvCxnSpPr>
          <p:spPr>
            <a:xfrm>
              <a:off x="2376000" y="4449600"/>
              <a:ext cx="0" cy="36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08800" y="3945600"/>
              <a:ext cx="1584000" cy="1108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14469" y="4316400"/>
              <a:ext cx="799357" cy="12792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662687" y="3133269"/>
            <a:ext cx="1736785" cy="768979"/>
            <a:chOff x="2662687" y="3133269"/>
            <a:chExt cx="1736785" cy="768979"/>
          </a:xfrm>
        </p:grpSpPr>
        <p:cxnSp>
          <p:nvCxnSpPr>
            <p:cNvPr id="14" name="Straight Connector 13"/>
            <p:cNvCxnSpPr/>
            <p:nvPr/>
          </p:nvCxnSpPr>
          <p:spPr>
            <a:xfrm flipV="1">
              <a:off x="2662687" y="3133269"/>
              <a:ext cx="385313" cy="271063"/>
            </a:xfrm>
            <a:prstGeom prst="line">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08800" y="3724834"/>
              <a:ext cx="1490672" cy="177414"/>
            </a:xfrm>
            <a:prstGeom prst="line">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344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fade">
                                      <p:cBhvr>
                                        <p:cTn id="32" dur="500"/>
                                        <p:tgtEl>
                                          <p:spTgt spid="1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animEffect transition="in" filter="fade">
                                      <p:cBhvr>
                                        <p:cTn id="3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 grpId="0">
        <p:bldAsOne/>
      </p:bldGraphic>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387365"/>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bg1"/>
                </a:solidFill>
                <a:latin typeface="Century Gothic" panose="020B0502020202020204" pitchFamily="34" charset="0"/>
              </a:rPr>
              <a:t>Results</a:t>
            </a:r>
            <a:endParaRPr lang="en-US" sz="6600" dirty="0">
              <a:solidFill>
                <a:schemeClr val="bg1"/>
              </a:solidFill>
              <a:latin typeface="Century Gothic" panose="020B0502020202020204" pitchFamily="34" charset="0"/>
            </a:endParaRPr>
          </a:p>
        </p:txBody>
      </p:sp>
      <p:graphicFrame>
        <p:nvGraphicFramePr>
          <p:cNvPr id="18" name="Chart 17"/>
          <p:cNvGraphicFramePr/>
          <p:nvPr>
            <p:extLst>
              <p:ext uri="{D42A27DB-BD31-4B8C-83A1-F6EECF244321}">
                <p14:modId xmlns:p14="http://schemas.microsoft.com/office/powerpoint/2010/main" val="3019711223"/>
              </p:ext>
            </p:extLst>
          </p:nvPr>
        </p:nvGraphicFramePr>
        <p:xfrm>
          <a:off x="238279" y="1832099"/>
          <a:ext cx="7047027" cy="4473697"/>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6998400" y="1652821"/>
            <a:ext cx="4694400" cy="5616922"/>
          </a:xfrm>
          <a:prstGeom prst="rect">
            <a:avLst/>
          </a:prstGeom>
          <a:noFill/>
        </p:spPr>
        <p:txBody>
          <a:bodyPr wrap="square" rtlCol="0">
            <a:spAutoFit/>
          </a:bodyPr>
          <a:lstStyle/>
          <a:p>
            <a:pPr marL="457200" indent="-457200">
              <a:buFont typeface="Wingdings" panose="05000000000000000000" pitchFamily="2" charset="2"/>
              <a:buChar char="q"/>
            </a:pPr>
            <a:r>
              <a:rPr lang="en-US" sz="2400" dirty="0" smtClean="0">
                <a:solidFill>
                  <a:srgbClr val="800000"/>
                </a:solidFill>
              </a:rPr>
              <a:t>Overall, the sentiment among consumers </a:t>
            </a:r>
            <a:r>
              <a:rPr lang="en-US" sz="2400" dirty="0" smtClean="0">
                <a:solidFill>
                  <a:srgbClr val="800000"/>
                </a:solidFill>
              </a:rPr>
              <a:t>was </a:t>
            </a:r>
            <a:r>
              <a:rPr lang="en-US" sz="2400" b="1" u="sng" dirty="0" smtClean="0">
                <a:solidFill>
                  <a:srgbClr val="800000"/>
                </a:solidFill>
              </a:rPr>
              <a:t>NEGATIVE</a:t>
            </a:r>
            <a:r>
              <a:rPr lang="en-US" sz="2400" dirty="0" smtClean="0">
                <a:solidFill>
                  <a:srgbClr val="800000"/>
                </a:solidFill>
              </a:rPr>
              <a:t>, as </a:t>
            </a:r>
            <a:r>
              <a:rPr lang="en-US" sz="2400" b="1" dirty="0" smtClean="0">
                <a:solidFill>
                  <a:srgbClr val="800000"/>
                </a:solidFill>
              </a:rPr>
              <a:t>63.81%</a:t>
            </a:r>
            <a:r>
              <a:rPr lang="en-US" sz="2400" dirty="0" smtClean="0">
                <a:solidFill>
                  <a:srgbClr val="800000"/>
                </a:solidFill>
              </a:rPr>
              <a:t> </a:t>
            </a:r>
            <a:r>
              <a:rPr lang="en-US" sz="2400" dirty="0">
                <a:solidFill>
                  <a:srgbClr val="800000"/>
                </a:solidFill>
              </a:rPr>
              <a:t>of </a:t>
            </a:r>
            <a:r>
              <a:rPr lang="en-US" sz="2400" dirty="0" smtClean="0">
                <a:solidFill>
                  <a:srgbClr val="800000"/>
                </a:solidFill>
              </a:rPr>
              <a:t>the </a:t>
            </a:r>
            <a:r>
              <a:rPr lang="en-US" sz="2400" dirty="0" smtClean="0">
                <a:solidFill>
                  <a:srgbClr val="800000"/>
                </a:solidFill>
              </a:rPr>
              <a:t>documents were </a:t>
            </a:r>
            <a:r>
              <a:rPr lang="en-US" sz="2400" i="1" dirty="0" smtClean="0">
                <a:solidFill>
                  <a:srgbClr val="800000"/>
                </a:solidFill>
              </a:rPr>
              <a:t>very negative </a:t>
            </a:r>
            <a:r>
              <a:rPr lang="en-US" sz="2400" dirty="0" smtClean="0">
                <a:solidFill>
                  <a:srgbClr val="800000"/>
                </a:solidFill>
              </a:rPr>
              <a:t>or </a:t>
            </a:r>
            <a:r>
              <a:rPr lang="en-US" sz="2400" i="1" dirty="0" smtClean="0">
                <a:solidFill>
                  <a:srgbClr val="800000"/>
                </a:solidFill>
              </a:rPr>
              <a:t>moderately negative</a:t>
            </a:r>
            <a:r>
              <a:rPr lang="en-US" sz="2400" dirty="0" smtClean="0">
                <a:solidFill>
                  <a:srgbClr val="800000"/>
                </a:solidFill>
              </a:rPr>
              <a:t>.</a:t>
            </a:r>
          </a:p>
          <a:p>
            <a:endParaRPr lang="en-US" sz="2400" i="1" dirty="0" smtClean="0">
              <a:solidFill>
                <a:srgbClr val="800000"/>
              </a:solidFill>
              <a:latin typeface="Calibri" panose="020F0502020204030204" pitchFamily="34" charset="0"/>
              <a:sym typeface="Wingdings" pitchFamily="2" charset="2"/>
            </a:endParaRPr>
          </a:p>
          <a:p>
            <a:pPr lvl="1" algn="ctr"/>
            <a:r>
              <a:rPr lang="en-US" sz="2400" i="1" dirty="0" smtClean="0"/>
              <a:t>“Nike stock has opened down over $2 in premarket trading in wake of Colin Kaepernick endorsement deal. That means that the bad decision to sign Kaepernick has already cost Nike $3 billion in market cap. $3 billion!!!”</a:t>
            </a:r>
            <a:endParaRPr lang="en-US" sz="2400" dirty="0" smtClean="0"/>
          </a:p>
          <a:p>
            <a:endParaRPr lang="en-US" sz="2300" i="1" dirty="0">
              <a:solidFill>
                <a:srgbClr val="800000"/>
              </a:solidFill>
              <a:latin typeface="Calibri" panose="020F0502020204030204" pitchFamily="34" charset="0"/>
              <a:sym typeface="Wingdings" pitchFamily="2" charset="2"/>
            </a:endParaRPr>
          </a:p>
        </p:txBody>
      </p:sp>
      <p:sp>
        <p:nvSpPr>
          <p:cNvPr id="5" name="TextBox 4"/>
          <p:cNvSpPr txBox="1"/>
          <p:nvPr/>
        </p:nvSpPr>
        <p:spPr>
          <a:xfrm>
            <a:off x="2952611" y="6064027"/>
            <a:ext cx="4694400" cy="584775"/>
          </a:xfrm>
          <a:prstGeom prst="rect">
            <a:avLst/>
          </a:prstGeom>
          <a:noFill/>
        </p:spPr>
        <p:txBody>
          <a:bodyPr wrap="square" rtlCol="0">
            <a:spAutoFit/>
          </a:bodyPr>
          <a:lstStyle/>
          <a:p>
            <a:pPr lvl="1" algn="ctr"/>
            <a:r>
              <a:rPr lang="en-US" sz="1600" b="1" i="1" dirty="0" smtClean="0">
                <a:solidFill>
                  <a:srgbClr val="800000"/>
                </a:solidFill>
              </a:rPr>
              <a:t>“Hey Nike, I don’t wear politics or anything related to #ColinKaepernick”</a:t>
            </a:r>
            <a:endParaRPr lang="en-US" sz="1600" b="1" dirty="0">
              <a:solidFill>
                <a:srgbClr val="800000"/>
              </a:solidFill>
            </a:endParaRPr>
          </a:p>
        </p:txBody>
      </p:sp>
      <p:sp>
        <p:nvSpPr>
          <p:cNvPr id="6" name="TextBox 5"/>
          <p:cNvSpPr txBox="1"/>
          <p:nvPr/>
        </p:nvSpPr>
        <p:spPr>
          <a:xfrm>
            <a:off x="2501162" y="1597961"/>
            <a:ext cx="4694400" cy="584775"/>
          </a:xfrm>
          <a:prstGeom prst="rect">
            <a:avLst/>
          </a:prstGeom>
          <a:noFill/>
        </p:spPr>
        <p:txBody>
          <a:bodyPr wrap="square" rtlCol="0">
            <a:spAutoFit/>
          </a:bodyPr>
          <a:lstStyle/>
          <a:p>
            <a:pPr lvl="1" algn="ctr"/>
            <a:r>
              <a:rPr lang="en-US" sz="1600" b="1" i="1" dirty="0" smtClean="0">
                <a:solidFill>
                  <a:srgbClr val="800000"/>
                </a:solidFill>
              </a:rPr>
              <a:t>“F*ck you, @Nike. You made a big mistake.</a:t>
            </a:r>
          </a:p>
          <a:p>
            <a:pPr lvl="1" algn="ctr"/>
            <a:r>
              <a:rPr lang="en-US" sz="1600" b="1" i="1" dirty="0" smtClean="0">
                <a:solidFill>
                  <a:srgbClr val="800000"/>
                </a:solidFill>
              </a:rPr>
              <a:t>#Adidas from now.”</a:t>
            </a:r>
            <a:endParaRPr lang="en-US" sz="1600" b="1" dirty="0">
              <a:solidFill>
                <a:srgbClr val="800000"/>
              </a:solidFill>
            </a:endParaRPr>
          </a:p>
        </p:txBody>
      </p:sp>
    </p:spTree>
    <p:extLst>
      <p:ext uri="{BB962C8B-B14F-4D97-AF65-F5344CB8AC3E}">
        <p14:creationId xmlns:p14="http://schemas.microsoft.com/office/powerpoint/2010/main" val="244944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graphicEl>
                                              <a:chart seriesIdx="-3" categoryIdx="-3" bldStep="gridLegend"/>
                                            </p:graphicEl>
                                          </p:spTgt>
                                        </p:tgtEl>
                                        <p:attrNameLst>
                                          <p:attrName>style.visibility</p:attrName>
                                        </p:attrNameLst>
                                      </p:cBhvr>
                                      <p:to>
                                        <p:strVal val="visible"/>
                                      </p:to>
                                    </p:set>
                                    <p:animEffect transition="in" filter="fade">
                                      <p:cBhvr>
                                        <p:cTn id="7" dur="500"/>
                                        <p:tgtEl>
                                          <p:spTgt spid="1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graphicEl>
                                              <a:chart seriesIdx="-4" categoryIdx="0" bldStep="category"/>
                                            </p:graphicEl>
                                          </p:spTgt>
                                        </p:tgtEl>
                                        <p:attrNameLst>
                                          <p:attrName>style.visibility</p:attrName>
                                        </p:attrNameLst>
                                      </p:cBhvr>
                                      <p:to>
                                        <p:strVal val="visible"/>
                                      </p:to>
                                    </p:set>
                                    <p:animEffect transition="in" filter="fade">
                                      <p:cBhvr>
                                        <p:cTn id="12" dur="500"/>
                                        <p:tgtEl>
                                          <p:spTgt spid="18">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graphicEl>
                                              <a:chart seriesIdx="-4" categoryIdx="1" bldStep="category"/>
                                            </p:graphicEl>
                                          </p:spTgt>
                                        </p:tgtEl>
                                        <p:attrNameLst>
                                          <p:attrName>style.visibility</p:attrName>
                                        </p:attrNameLst>
                                      </p:cBhvr>
                                      <p:to>
                                        <p:strVal val="visible"/>
                                      </p:to>
                                    </p:set>
                                    <p:animEffect transition="in" filter="fade">
                                      <p:cBhvr>
                                        <p:cTn id="17" dur="500"/>
                                        <p:tgtEl>
                                          <p:spTgt spid="18">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graphicEl>
                                              <a:chart seriesIdx="-4" categoryIdx="2" bldStep="category"/>
                                            </p:graphicEl>
                                          </p:spTgt>
                                        </p:tgtEl>
                                        <p:attrNameLst>
                                          <p:attrName>style.visibility</p:attrName>
                                        </p:attrNameLst>
                                      </p:cBhvr>
                                      <p:to>
                                        <p:strVal val="visible"/>
                                      </p:to>
                                    </p:set>
                                    <p:animEffect transition="in" filter="fade">
                                      <p:cBhvr>
                                        <p:cTn id="22" dur="500"/>
                                        <p:tgtEl>
                                          <p:spTgt spid="18">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graphicEl>
                                              <a:chart seriesIdx="-4" categoryIdx="3" bldStep="category"/>
                                            </p:graphicEl>
                                          </p:spTgt>
                                        </p:tgtEl>
                                        <p:attrNameLst>
                                          <p:attrName>style.visibility</p:attrName>
                                        </p:attrNameLst>
                                      </p:cBhvr>
                                      <p:to>
                                        <p:strVal val="visible"/>
                                      </p:to>
                                    </p:set>
                                    <p:animEffect transition="in" filter="fade">
                                      <p:cBhvr>
                                        <p:cTn id="27" dur="500"/>
                                        <p:tgtEl>
                                          <p:spTgt spid="18">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Chart bld="category"/>
        </p:bldSub>
      </p:bldGraphic>
      <p:bldP spid="19"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387365"/>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Century Gothic" panose="020B0502020202020204" pitchFamily="34" charset="0"/>
              </a:rPr>
              <a:t>Conclusion</a:t>
            </a:r>
          </a:p>
        </p:txBody>
      </p:sp>
      <p:sp>
        <p:nvSpPr>
          <p:cNvPr id="3" name="TextBox 2"/>
          <p:cNvSpPr txBox="1"/>
          <p:nvPr/>
        </p:nvSpPr>
        <p:spPr>
          <a:xfrm>
            <a:off x="315685" y="1545771"/>
            <a:ext cx="11560629" cy="5078313"/>
          </a:xfrm>
          <a:prstGeom prst="rect">
            <a:avLst/>
          </a:prstGeom>
          <a:noFill/>
        </p:spPr>
        <p:txBody>
          <a:bodyPr wrap="square" rtlCol="0">
            <a:spAutoFit/>
          </a:bodyPr>
          <a:lstStyle/>
          <a:p>
            <a:pPr marL="457200" indent="-457200">
              <a:buFont typeface="Wingdings" panose="05000000000000000000" pitchFamily="2" charset="2"/>
              <a:buChar char="q"/>
            </a:pPr>
            <a:r>
              <a:rPr lang="en-US" sz="3600" dirty="0" smtClean="0">
                <a:solidFill>
                  <a:schemeClr val="tx2">
                    <a:lumMod val="50000"/>
                  </a:schemeClr>
                </a:solidFill>
                <a:latin typeface="Calibri" panose="020F0502020204030204" pitchFamily="34" charset="0"/>
              </a:rPr>
              <a:t>The </a:t>
            </a:r>
            <a:r>
              <a:rPr lang="en-US" sz="3600" dirty="0">
                <a:solidFill>
                  <a:schemeClr val="tx2">
                    <a:lumMod val="50000"/>
                  </a:schemeClr>
                </a:solidFill>
                <a:latin typeface="Calibri" panose="020F0502020204030204" pitchFamily="34" charset="0"/>
              </a:rPr>
              <a:t>implications of this content analysis </a:t>
            </a:r>
            <a:r>
              <a:rPr lang="en-US" sz="3600" dirty="0" smtClean="0">
                <a:solidFill>
                  <a:schemeClr val="tx2">
                    <a:lumMod val="50000"/>
                  </a:schemeClr>
                </a:solidFill>
                <a:latin typeface="Calibri" panose="020F0502020204030204" pitchFamily="34" charset="0"/>
              </a:rPr>
              <a:t>are twofold:</a:t>
            </a:r>
          </a:p>
          <a:p>
            <a:pPr marL="1028700" lvl="1" indent="-571500">
              <a:buFont typeface="Wingdings" panose="05000000000000000000" pitchFamily="2" charset="2"/>
              <a:buChar char="§"/>
            </a:pPr>
            <a:r>
              <a:rPr lang="en-US" sz="3200" dirty="0" smtClean="0">
                <a:solidFill>
                  <a:schemeClr val="tx2">
                    <a:lumMod val="50000"/>
                  </a:schemeClr>
                </a:solidFill>
                <a:latin typeface="Calibri" panose="020F0502020204030204" pitchFamily="34" charset="0"/>
              </a:rPr>
              <a:t>This </a:t>
            </a:r>
            <a:r>
              <a:rPr lang="en-US" sz="3200" dirty="0">
                <a:solidFill>
                  <a:schemeClr val="tx2">
                    <a:lumMod val="50000"/>
                  </a:schemeClr>
                </a:solidFill>
                <a:latin typeface="Calibri" panose="020F0502020204030204" pitchFamily="34" charset="0"/>
              </a:rPr>
              <a:t>exploratory </a:t>
            </a:r>
            <a:r>
              <a:rPr lang="en-US" sz="3200" dirty="0" smtClean="0">
                <a:solidFill>
                  <a:schemeClr val="tx2">
                    <a:lumMod val="50000"/>
                  </a:schemeClr>
                </a:solidFill>
                <a:latin typeface="Calibri" panose="020F0502020204030204" pitchFamily="34" charset="0"/>
              </a:rPr>
              <a:t>research can be </a:t>
            </a:r>
            <a:r>
              <a:rPr lang="en-US" sz="3200" dirty="0">
                <a:solidFill>
                  <a:schemeClr val="tx2">
                    <a:lumMod val="50000"/>
                  </a:schemeClr>
                </a:solidFill>
                <a:latin typeface="Calibri" panose="020F0502020204030204" pitchFamily="34" charset="0"/>
              </a:rPr>
              <a:t>effective in </a:t>
            </a:r>
            <a:r>
              <a:rPr lang="en-US" sz="3200" dirty="0" smtClean="0">
                <a:solidFill>
                  <a:schemeClr val="tx2">
                    <a:lumMod val="50000"/>
                  </a:schemeClr>
                </a:solidFill>
                <a:latin typeface="Calibri" panose="020F0502020204030204" pitchFamily="34" charset="0"/>
              </a:rPr>
              <a:t>identifying consumer narratives and sentiment after a brand scandal, </a:t>
            </a:r>
            <a:r>
              <a:rPr lang="en-US" sz="3200" dirty="0" smtClean="0">
                <a:solidFill>
                  <a:srgbClr val="C00000"/>
                </a:solidFill>
                <a:latin typeface="Calibri" panose="020F0502020204030204" pitchFamily="34" charset="0"/>
              </a:rPr>
              <a:t>which can allow managers to act quickly and reduce </a:t>
            </a:r>
            <a:r>
              <a:rPr lang="en-US" sz="3200" dirty="0">
                <a:solidFill>
                  <a:srgbClr val="C00000"/>
                </a:solidFill>
                <a:latin typeface="Calibri" panose="020F0502020204030204" pitchFamily="34" charset="0"/>
              </a:rPr>
              <a:t>the magnitude of </a:t>
            </a:r>
            <a:r>
              <a:rPr lang="en-US" sz="3200" dirty="0" smtClean="0">
                <a:solidFill>
                  <a:srgbClr val="C00000"/>
                </a:solidFill>
                <a:latin typeface="Calibri" panose="020F0502020204030204" pitchFamily="34" charset="0"/>
              </a:rPr>
              <a:t>its negative effect</a:t>
            </a:r>
            <a:r>
              <a:rPr lang="en-US" sz="3200" dirty="0" smtClean="0">
                <a:solidFill>
                  <a:schemeClr val="tx2">
                    <a:lumMod val="50000"/>
                  </a:schemeClr>
                </a:solidFill>
                <a:latin typeface="Calibri" panose="020F0502020204030204" pitchFamily="34" charset="0"/>
              </a:rPr>
              <a:t>.</a:t>
            </a:r>
          </a:p>
          <a:p>
            <a:pPr marL="1028700" lvl="1" indent="-571500">
              <a:buFont typeface="Wingdings" panose="05000000000000000000" pitchFamily="2" charset="2"/>
              <a:buChar char="§"/>
            </a:pPr>
            <a:r>
              <a:rPr lang="en-US" sz="3200" dirty="0" smtClean="0">
                <a:solidFill>
                  <a:schemeClr val="tx2">
                    <a:lumMod val="50000"/>
                  </a:schemeClr>
                </a:solidFill>
                <a:latin typeface="Calibri" panose="020F0502020204030204" pitchFamily="34" charset="0"/>
              </a:rPr>
              <a:t>The proposed three-step </a:t>
            </a:r>
            <a:r>
              <a:rPr lang="en-US" sz="3200" dirty="0">
                <a:solidFill>
                  <a:schemeClr val="tx2">
                    <a:lumMod val="50000"/>
                  </a:schemeClr>
                </a:solidFill>
                <a:latin typeface="Calibri" panose="020F0502020204030204" pitchFamily="34" charset="0"/>
              </a:rPr>
              <a:t>methodology </a:t>
            </a:r>
            <a:r>
              <a:rPr lang="en-US" sz="3200" dirty="0" smtClean="0">
                <a:solidFill>
                  <a:schemeClr val="tx2">
                    <a:lumMod val="50000"/>
                  </a:schemeClr>
                </a:solidFill>
                <a:latin typeface="Calibri" panose="020F0502020204030204" pitchFamily="34" charset="0"/>
              </a:rPr>
              <a:t>can be also </a:t>
            </a:r>
            <a:r>
              <a:rPr lang="en-US" sz="3200" dirty="0">
                <a:solidFill>
                  <a:srgbClr val="C00000"/>
                </a:solidFill>
                <a:latin typeface="Calibri" panose="020F0502020204030204" pitchFamily="34" charset="0"/>
              </a:rPr>
              <a:t>a helpful tool for </a:t>
            </a:r>
            <a:r>
              <a:rPr lang="en-US" sz="3200" dirty="0" smtClean="0">
                <a:solidFill>
                  <a:srgbClr val="C00000"/>
                </a:solidFill>
                <a:latin typeface="Calibri" panose="020F0502020204030204" pitchFamily="34" charset="0"/>
              </a:rPr>
              <a:t>marketing educators </a:t>
            </a:r>
            <a:r>
              <a:rPr lang="en-US" sz="3200" dirty="0" smtClean="0">
                <a:latin typeface="Calibri" panose="020F0502020204030204" pitchFamily="34" charset="0"/>
              </a:rPr>
              <a:t>(e.g., marketing research, social media marketing, branding, etc.) </a:t>
            </a:r>
            <a:r>
              <a:rPr lang="en-US" sz="3200" dirty="0" smtClean="0">
                <a:solidFill>
                  <a:srgbClr val="C00000"/>
                </a:solidFill>
                <a:latin typeface="Calibri" panose="020F0502020204030204" pitchFamily="34" charset="0"/>
              </a:rPr>
              <a:t>and </a:t>
            </a:r>
            <a:r>
              <a:rPr lang="en-US" sz="3200" dirty="0">
                <a:solidFill>
                  <a:srgbClr val="C00000"/>
                </a:solidFill>
                <a:latin typeface="Calibri" panose="020F0502020204030204" pitchFamily="34" charset="0"/>
              </a:rPr>
              <a:t>demonstrates the importance of user-generated content (UGC) </a:t>
            </a:r>
            <a:r>
              <a:rPr lang="en-US" sz="3200" dirty="0">
                <a:solidFill>
                  <a:schemeClr val="tx2">
                    <a:lumMod val="50000"/>
                  </a:schemeClr>
                </a:solidFill>
                <a:latin typeface="Calibri" panose="020F0502020204030204" pitchFamily="34" charset="0"/>
              </a:rPr>
              <a:t>as a valuable source of consumer information. </a:t>
            </a:r>
          </a:p>
        </p:txBody>
      </p:sp>
    </p:spTree>
    <p:extLst>
      <p:ext uri="{BB962C8B-B14F-4D97-AF65-F5344CB8AC3E}">
        <p14:creationId xmlns:p14="http://schemas.microsoft.com/office/powerpoint/2010/main" val="575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387365"/>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Century Gothic" panose="020B0502020202020204" pitchFamily="34" charset="0"/>
              </a:rPr>
              <a:t>Limitations and Future Research</a:t>
            </a:r>
          </a:p>
        </p:txBody>
      </p:sp>
      <p:sp>
        <p:nvSpPr>
          <p:cNvPr id="3" name="TextBox 2"/>
          <p:cNvSpPr txBox="1"/>
          <p:nvPr/>
        </p:nvSpPr>
        <p:spPr>
          <a:xfrm>
            <a:off x="494400" y="1550313"/>
            <a:ext cx="11203200" cy="5016758"/>
          </a:xfrm>
          <a:prstGeom prst="rect">
            <a:avLst/>
          </a:prstGeom>
          <a:noFill/>
        </p:spPr>
        <p:txBody>
          <a:bodyPr wrap="square" rtlCol="0">
            <a:spAutoFit/>
          </a:bodyPr>
          <a:lstStyle/>
          <a:p>
            <a:pPr marL="457200" indent="-457200">
              <a:buFont typeface="Wingdings" panose="05000000000000000000" pitchFamily="2" charset="2"/>
              <a:buChar char="q"/>
            </a:pPr>
            <a:r>
              <a:rPr lang="en-US" sz="3200" dirty="0" smtClean="0">
                <a:latin typeface="Calibri" panose="020F0502020204030204" pitchFamily="34" charset="0"/>
              </a:rPr>
              <a:t>Sample size was relatively small and not </a:t>
            </a:r>
            <a:r>
              <a:rPr lang="en-US" sz="3200" dirty="0">
                <a:latin typeface="Calibri" panose="020F0502020204030204" pitchFamily="34" charset="0"/>
              </a:rPr>
              <a:t>randomly selected (i.e</a:t>
            </a:r>
            <a:r>
              <a:rPr lang="en-US" sz="3200" dirty="0" smtClean="0">
                <a:latin typeface="Calibri" panose="020F0502020204030204" pitchFamily="34" charset="0"/>
              </a:rPr>
              <a:t>. </a:t>
            </a:r>
            <a:r>
              <a:rPr lang="en-US" sz="3200" dirty="0">
                <a:latin typeface="Calibri" panose="020F0502020204030204" pitchFamily="34" charset="0"/>
              </a:rPr>
              <a:t>convenience sample). The texts were collected by using </a:t>
            </a:r>
            <a:r>
              <a:rPr lang="en-US" sz="3200" dirty="0" smtClean="0">
                <a:latin typeface="Calibri" panose="020F0502020204030204" pitchFamily="34" charset="0"/>
              </a:rPr>
              <a:t>four </a:t>
            </a:r>
            <a:r>
              <a:rPr lang="en-US" sz="3200" dirty="0">
                <a:latin typeface="Calibri" panose="020F0502020204030204" pitchFamily="34" charset="0"/>
              </a:rPr>
              <a:t>real-time online search </a:t>
            </a:r>
            <a:r>
              <a:rPr lang="en-US" sz="3200" dirty="0" smtClean="0">
                <a:latin typeface="Calibri" panose="020F0502020204030204" pitchFamily="34" charset="0"/>
              </a:rPr>
              <a:t>engines.</a:t>
            </a:r>
          </a:p>
          <a:p>
            <a:pPr marL="457200" indent="-457200">
              <a:buFont typeface="Wingdings" panose="05000000000000000000" pitchFamily="2" charset="2"/>
              <a:buChar char="q"/>
            </a:pPr>
            <a:r>
              <a:rPr lang="en-US" sz="3200" dirty="0" smtClean="0">
                <a:latin typeface="Calibri" panose="020F0502020204030204" pitchFamily="34" charset="0"/>
              </a:rPr>
              <a:t>Unit </a:t>
            </a:r>
            <a:r>
              <a:rPr lang="en-US" sz="3200" dirty="0">
                <a:latin typeface="Calibri" panose="020F0502020204030204" pitchFamily="34" charset="0"/>
              </a:rPr>
              <a:t>of analysis used was a single </a:t>
            </a:r>
            <a:r>
              <a:rPr lang="en-US" sz="3200" dirty="0" smtClean="0">
                <a:latin typeface="Calibri" panose="020F0502020204030204" pitchFamily="34" charset="0"/>
              </a:rPr>
              <a:t>text extracted </a:t>
            </a:r>
            <a:r>
              <a:rPr lang="en-US" sz="3200" dirty="0">
                <a:latin typeface="Calibri" panose="020F0502020204030204" pitchFamily="34" charset="0"/>
              </a:rPr>
              <a:t>from a website or social media </a:t>
            </a:r>
            <a:r>
              <a:rPr lang="en-US" sz="3200" dirty="0" smtClean="0">
                <a:latin typeface="Calibri" panose="020F0502020204030204" pitchFamily="34" charset="0"/>
              </a:rPr>
              <a:t>page (e.g. post, tweet, comment). Further </a:t>
            </a:r>
            <a:r>
              <a:rPr lang="en-US" sz="3200" dirty="0">
                <a:latin typeface="Calibri" panose="020F0502020204030204" pitchFamily="34" charset="0"/>
              </a:rPr>
              <a:t>analysis of other </a:t>
            </a:r>
            <a:r>
              <a:rPr lang="en-US" sz="3200" dirty="0" smtClean="0">
                <a:latin typeface="Calibri" panose="020F0502020204030204" pitchFamily="34" charset="0"/>
              </a:rPr>
              <a:t>texts such as replies or responses to comments (i.e. second-level comments) could be also analyzed.</a:t>
            </a:r>
          </a:p>
          <a:p>
            <a:pPr marL="457200" indent="-457200">
              <a:buFont typeface="Wingdings" panose="05000000000000000000" pitchFamily="2" charset="2"/>
              <a:buChar char="q"/>
            </a:pPr>
            <a:r>
              <a:rPr lang="en-US" sz="3200" dirty="0" smtClean="0">
                <a:latin typeface="Calibri" panose="020F0502020204030204" pitchFamily="34" charset="0"/>
              </a:rPr>
              <a:t>This is only an exploratory analysis. A follow-up study using experimental (or quantitative) research would be strongly recommended.</a:t>
            </a:r>
            <a:endParaRPr lang="en-US" sz="3200" dirty="0">
              <a:latin typeface="Calibri" panose="020F0502020204030204" pitchFamily="34" charset="0"/>
            </a:endParaRPr>
          </a:p>
        </p:txBody>
      </p:sp>
    </p:spTree>
    <p:extLst>
      <p:ext uri="{BB962C8B-B14F-4D97-AF65-F5344CB8AC3E}">
        <p14:creationId xmlns:p14="http://schemas.microsoft.com/office/powerpoint/2010/main" val="133748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7818" y="587141"/>
            <a:ext cx="11984182" cy="3305986"/>
            <a:chOff x="207818" y="587141"/>
            <a:chExt cx="11984182" cy="3305986"/>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3282" y="587141"/>
              <a:ext cx="3378718" cy="3305986"/>
            </a:xfrm>
            <a:prstGeom prst="rect">
              <a:avLst/>
            </a:prstGeom>
          </p:spPr>
        </p:pic>
        <p:sp>
          <p:nvSpPr>
            <p:cNvPr id="8" name="TextBox 7"/>
            <p:cNvSpPr txBox="1"/>
            <p:nvPr/>
          </p:nvSpPr>
          <p:spPr>
            <a:xfrm>
              <a:off x="207818" y="1243733"/>
              <a:ext cx="9441873" cy="1323439"/>
            </a:xfrm>
            <a:prstGeom prst="rect">
              <a:avLst/>
            </a:prstGeom>
            <a:noFill/>
          </p:spPr>
          <p:txBody>
            <a:bodyPr wrap="square" rtlCol="0">
              <a:spAutoFit/>
            </a:bodyPr>
            <a:lstStyle/>
            <a:p>
              <a:pPr algn="ctr"/>
              <a:r>
                <a:rPr lang="en-US" sz="8000" b="1" dirty="0" smtClean="0">
                  <a:solidFill>
                    <a:srgbClr val="00396C"/>
                  </a:solidFill>
                  <a:effectLst>
                    <a:outerShdw blurRad="38100" dist="38100" dir="2700000" algn="tl">
                      <a:srgbClr val="000000">
                        <a:alpha val="43137"/>
                      </a:srgbClr>
                    </a:outerShdw>
                  </a:effectLst>
                  <a:latin typeface="Century Gothic" panose="020B0502020202020204" pitchFamily="34" charset="0"/>
                </a:rPr>
                <a:t>Any Questions???</a:t>
              </a:r>
              <a:endParaRPr lang="en-US" sz="6600" dirty="0">
                <a:solidFill>
                  <a:srgbClr val="00396C"/>
                </a:solidFill>
                <a:latin typeface="Century Gothic" panose="020B0502020202020204" pitchFamily="34" charset="0"/>
              </a:endParaRPr>
            </a:p>
          </p:txBody>
        </p:sp>
      </p:grpSp>
      <p:sp>
        <p:nvSpPr>
          <p:cNvPr id="11" name="Rectangle 10"/>
          <p:cNvSpPr/>
          <p:nvPr/>
        </p:nvSpPr>
        <p:spPr>
          <a:xfrm>
            <a:off x="0" y="0"/>
            <a:ext cx="12192000" cy="587141"/>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33"/>
              </a:solidFill>
            </a:endParaRPr>
          </a:p>
        </p:txBody>
      </p:sp>
      <p:sp>
        <p:nvSpPr>
          <p:cNvPr id="7" name="TextBox 6"/>
          <p:cNvSpPr txBox="1"/>
          <p:nvPr/>
        </p:nvSpPr>
        <p:spPr>
          <a:xfrm>
            <a:off x="333869" y="3621465"/>
            <a:ext cx="11675444" cy="2585323"/>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latin typeface="Century Gothic" panose="020B0502020202020204" pitchFamily="34" charset="0"/>
              </a:rPr>
              <a:t>A Methodology to Understand </a:t>
            </a:r>
            <a:r>
              <a:rPr lang="en-US" sz="3200" b="1" dirty="0">
                <a:solidFill>
                  <a:srgbClr val="C00000"/>
                </a:solidFill>
                <a:effectLst>
                  <a:outerShdw blurRad="38100" dist="38100" dir="2700000" algn="tl">
                    <a:srgbClr val="000000">
                      <a:alpha val="43137"/>
                    </a:srgbClr>
                  </a:outerShdw>
                </a:effectLst>
                <a:latin typeface="Century Gothic" panose="020B0502020202020204" pitchFamily="34" charset="0"/>
              </a:rPr>
              <a:t>Consumer Reactions to Brand Scandals: </a:t>
            </a:r>
            <a:endParaRPr lang="en-US" sz="3200" b="1" dirty="0" smtClean="0">
              <a:solidFill>
                <a:srgbClr val="C00000"/>
              </a:solidFill>
              <a:effectLst>
                <a:outerShdw blurRad="38100" dist="38100" dir="2700000" algn="tl">
                  <a:srgbClr val="000000">
                    <a:alpha val="43137"/>
                  </a:srgbClr>
                </a:outerShdw>
              </a:effectLst>
              <a:latin typeface="Century Gothic" panose="020B0502020202020204" pitchFamily="34" charset="0"/>
            </a:endParaRPr>
          </a:p>
          <a:p>
            <a:pPr algn="ctr"/>
            <a:r>
              <a:rPr lang="en-US" sz="3200" b="1" dirty="0" smtClean="0">
                <a:solidFill>
                  <a:srgbClr val="800000"/>
                </a:solidFill>
                <a:effectLst>
                  <a:outerShdw blurRad="38100" dist="38100" dir="2700000" algn="tl">
                    <a:srgbClr val="000000">
                      <a:alpha val="43137"/>
                    </a:srgbClr>
                  </a:outerShdw>
                </a:effectLst>
                <a:latin typeface="Century Gothic" panose="020B0502020202020204" pitchFamily="34" charset="0"/>
              </a:rPr>
              <a:t>The </a:t>
            </a:r>
            <a:r>
              <a:rPr lang="en-US" sz="3200" b="1" dirty="0">
                <a:solidFill>
                  <a:srgbClr val="800000"/>
                </a:solidFill>
                <a:effectLst>
                  <a:outerShdw blurRad="38100" dist="38100" dir="2700000" algn="tl">
                    <a:srgbClr val="000000">
                      <a:alpha val="43137"/>
                    </a:srgbClr>
                  </a:outerShdw>
                </a:effectLst>
                <a:latin typeface="Century Gothic" panose="020B0502020202020204" pitchFamily="34" charset="0"/>
              </a:rPr>
              <a:t>Case of Nike, Kaepernick and Social Justice</a:t>
            </a:r>
          </a:p>
          <a:p>
            <a:pPr algn="ctr"/>
            <a:endParaRPr lang="en-US" b="1" dirty="0">
              <a:solidFill>
                <a:srgbClr val="800000"/>
              </a:solidFill>
              <a:effectLst>
                <a:outerShdw blurRad="38100" dist="38100" dir="2700000" algn="tl">
                  <a:srgbClr val="000000">
                    <a:alpha val="43137"/>
                  </a:srgbClr>
                </a:outerShdw>
              </a:effectLst>
              <a:latin typeface="Century Gothic" panose="020B0502020202020204" pitchFamily="34" charset="0"/>
            </a:endParaRPr>
          </a:p>
          <a:p>
            <a:pPr algn="ctr"/>
            <a:r>
              <a:rPr lang="en-US" sz="2400" dirty="0" smtClean="0">
                <a:latin typeface="Century Gothic" panose="020B0502020202020204" pitchFamily="34" charset="0"/>
              </a:rPr>
              <a:t>Temo Luna-Nevarez</a:t>
            </a:r>
          </a:p>
          <a:p>
            <a:pPr algn="ctr"/>
            <a:r>
              <a:rPr lang="en-US" sz="2400" dirty="0" smtClean="0">
                <a:latin typeface="Century Gothic" panose="020B0502020202020204" pitchFamily="34" charset="0"/>
              </a:rPr>
              <a:t>Gerardo Moreira</a:t>
            </a:r>
            <a:endParaRPr lang="en-US" sz="2000" dirty="0">
              <a:latin typeface="Century Gothic" panose="020B0502020202020204" pitchFamily="34" charset="0"/>
            </a:endParaRPr>
          </a:p>
        </p:txBody>
      </p:sp>
      <p:sp>
        <p:nvSpPr>
          <p:cNvPr id="9" name="Rectangle 8"/>
          <p:cNvSpPr/>
          <p:nvPr/>
        </p:nvSpPr>
        <p:spPr>
          <a:xfrm>
            <a:off x="0" y="6270859"/>
            <a:ext cx="12192000" cy="587141"/>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33"/>
              </a:solidFill>
            </a:endParaRPr>
          </a:p>
        </p:txBody>
      </p:sp>
    </p:spTree>
    <p:extLst>
      <p:ext uri="{BB962C8B-B14F-4D97-AF65-F5344CB8AC3E}">
        <p14:creationId xmlns:p14="http://schemas.microsoft.com/office/powerpoint/2010/main" val="263225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201"/>
            <a:ext cx="12192000" cy="1387365"/>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bg1"/>
                </a:solidFill>
                <a:latin typeface="Century Gothic" panose="020B0502020202020204" pitchFamily="34" charset="0"/>
              </a:rPr>
              <a:t>Introduction</a:t>
            </a:r>
            <a:endParaRPr lang="en-US" sz="7200" dirty="0">
              <a:solidFill>
                <a:schemeClr val="bg1"/>
              </a:solidFill>
              <a:latin typeface="Century Gothic" panose="020B0502020202020204" pitchFamily="34" charset="0"/>
            </a:endParaRPr>
          </a:p>
        </p:txBody>
      </p:sp>
      <p:sp>
        <p:nvSpPr>
          <p:cNvPr id="3" name="TextBox 2"/>
          <p:cNvSpPr txBox="1"/>
          <p:nvPr/>
        </p:nvSpPr>
        <p:spPr>
          <a:xfrm>
            <a:off x="58442" y="1460687"/>
            <a:ext cx="11698181" cy="1077218"/>
          </a:xfrm>
          <a:prstGeom prst="rect">
            <a:avLst/>
          </a:prstGeom>
          <a:noFill/>
        </p:spPr>
        <p:txBody>
          <a:bodyPr wrap="square" rtlCol="0">
            <a:spAutoFit/>
          </a:bodyPr>
          <a:lstStyle/>
          <a:p>
            <a:pPr marL="457200" indent="-457200">
              <a:buFont typeface="Wingdings" panose="05000000000000000000" pitchFamily="2" charset="2"/>
              <a:buChar char="q"/>
            </a:pPr>
            <a:r>
              <a:rPr lang="en-US" sz="3200" dirty="0" smtClean="0">
                <a:latin typeface="Calibri" panose="020F0502020204030204" pitchFamily="34" charset="0"/>
              </a:rPr>
              <a:t>Brands </a:t>
            </a:r>
            <a:r>
              <a:rPr lang="en-US" sz="3200" dirty="0">
                <a:latin typeface="Calibri" panose="020F0502020204030204" pitchFamily="34" charset="0"/>
              </a:rPr>
              <a:t>have long been affected by </a:t>
            </a:r>
            <a:r>
              <a:rPr lang="en-US" sz="3200" dirty="0">
                <a:solidFill>
                  <a:srgbClr val="C00000"/>
                </a:solidFill>
                <a:latin typeface="Calibri" panose="020F0502020204030204" pitchFamily="34" charset="0"/>
              </a:rPr>
              <a:t>scandals </a:t>
            </a:r>
            <a:r>
              <a:rPr lang="en-US" sz="3200" dirty="0">
                <a:latin typeface="Calibri" panose="020F0502020204030204" pitchFamily="34" charset="0"/>
              </a:rPr>
              <a:t>of different scopes and </a:t>
            </a:r>
            <a:r>
              <a:rPr lang="en-US" sz="3200" dirty="0" smtClean="0">
                <a:latin typeface="Calibri" panose="020F0502020204030204" pitchFamily="34" charset="0"/>
              </a:rPr>
              <a:t>impacts. </a:t>
            </a:r>
          </a:p>
        </p:txBody>
      </p:sp>
      <p:grpSp>
        <p:nvGrpSpPr>
          <p:cNvPr id="10" name="Group 9"/>
          <p:cNvGrpSpPr/>
          <p:nvPr/>
        </p:nvGrpSpPr>
        <p:grpSpPr>
          <a:xfrm>
            <a:off x="266199" y="2634032"/>
            <a:ext cx="4158402" cy="1567322"/>
            <a:chOff x="425043" y="2592261"/>
            <a:chExt cx="4158402" cy="1567322"/>
          </a:xfrm>
        </p:grpSpPr>
        <p:pic>
          <p:nvPicPr>
            <p:cNvPr id="4" name="Picture 3"/>
            <p:cNvPicPr>
              <a:picLocks noChangeAspect="1"/>
            </p:cNvPicPr>
            <p:nvPr/>
          </p:nvPicPr>
          <p:blipFill>
            <a:blip r:embed="rId3"/>
            <a:stretch>
              <a:fillRect/>
            </a:stretch>
          </p:blipFill>
          <p:spPr>
            <a:xfrm>
              <a:off x="425043" y="2592261"/>
              <a:ext cx="4158402" cy="752250"/>
            </a:xfrm>
            <a:prstGeom prst="rect">
              <a:avLst/>
            </a:prstGeom>
          </p:spPr>
        </p:pic>
        <p:pic>
          <p:nvPicPr>
            <p:cNvPr id="5" name="Picture 4"/>
            <p:cNvPicPr>
              <a:picLocks noChangeAspect="1"/>
            </p:cNvPicPr>
            <p:nvPr/>
          </p:nvPicPr>
          <p:blipFill>
            <a:blip r:embed="rId4"/>
            <a:stretch>
              <a:fillRect/>
            </a:stretch>
          </p:blipFill>
          <p:spPr>
            <a:xfrm>
              <a:off x="1251192" y="3477293"/>
              <a:ext cx="2506104" cy="682290"/>
            </a:xfrm>
            <a:prstGeom prst="rect">
              <a:avLst/>
            </a:prstGeom>
          </p:spPr>
        </p:pic>
      </p:grpSp>
      <p:pic>
        <p:nvPicPr>
          <p:cNvPr id="7" name="Picture 6"/>
          <p:cNvPicPr>
            <a:picLocks noChangeAspect="1"/>
          </p:cNvPicPr>
          <p:nvPr/>
        </p:nvPicPr>
        <p:blipFill rotWithShape="1">
          <a:blip r:embed="rId5"/>
          <a:srcRect b="20037"/>
          <a:stretch/>
        </p:blipFill>
        <p:spPr>
          <a:xfrm>
            <a:off x="4424601" y="2207887"/>
            <a:ext cx="3583419" cy="1993467"/>
          </a:xfrm>
          <a:prstGeom prst="rect">
            <a:avLst/>
          </a:prstGeom>
        </p:spPr>
      </p:pic>
      <p:sp>
        <p:nvSpPr>
          <p:cNvPr id="8" name="TextBox 7"/>
          <p:cNvSpPr txBox="1"/>
          <p:nvPr/>
        </p:nvSpPr>
        <p:spPr>
          <a:xfrm>
            <a:off x="95417" y="4310309"/>
            <a:ext cx="11698181" cy="2554545"/>
          </a:xfrm>
          <a:prstGeom prst="rect">
            <a:avLst/>
          </a:prstGeom>
          <a:noFill/>
        </p:spPr>
        <p:txBody>
          <a:bodyPr wrap="square" rtlCol="0">
            <a:spAutoFit/>
          </a:bodyPr>
          <a:lstStyle/>
          <a:p>
            <a:pPr marL="457200" indent="-457200">
              <a:buFont typeface="Wingdings" panose="05000000000000000000" pitchFamily="2" charset="2"/>
              <a:buChar char="q"/>
            </a:pPr>
            <a:r>
              <a:rPr lang="en-US" sz="3200" dirty="0" smtClean="0">
                <a:latin typeface="Calibri" panose="020F0502020204030204" pitchFamily="34" charset="0"/>
              </a:rPr>
              <a:t>Brand </a:t>
            </a:r>
            <a:r>
              <a:rPr lang="en-US" sz="3200" dirty="0">
                <a:latin typeface="Calibri" panose="020F0502020204030204" pitchFamily="34" charset="0"/>
              </a:rPr>
              <a:t>scandals </a:t>
            </a:r>
            <a:r>
              <a:rPr lang="en-US" sz="3200" dirty="0" smtClean="0">
                <a:latin typeface="Calibri" panose="020F0502020204030204" pitchFamily="34" charset="0"/>
              </a:rPr>
              <a:t>may </a:t>
            </a:r>
            <a:r>
              <a:rPr lang="en-US" sz="3200" dirty="0" smtClean="0">
                <a:solidFill>
                  <a:srgbClr val="C00000"/>
                </a:solidFill>
                <a:latin typeface="Calibri" panose="020F0502020204030204" pitchFamily="34" charset="0"/>
              </a:rPr>
              <a:t>affect consumers directly, trigger backlash from them </a:t>
            </a:r>
            <a:r>
              <a:rPr lang="en-US" sz="3200" dirty="0" smtClean="0">
                <a:latin typeface="Calibri" panose="020F0502020204030204" pitchFamily="34" charset="0"/>
              </a:rPr>
              <a:t>and, eventually, </a:t>
            </a:r>
            <a:r>
              <a:rPr lang="en-US" sz="3200" dirty="0" smtClean="0">
                <a:solidFill>
                  <a:srgbClr val="C00000"/>
                </a:solidFill>
                <a:latin typeface="Calibri" panose="020F0502020204030204" pitchFamily="34" charset="0"/>
              </a:rPr>
              <a:t>damage the brand reputation.</a:t>
            </a:r>
            <a:endParaRPr lang="en-US" sz="3200" dirty="0" smtClean="0">
              <a:latin typeface="Calibri" panose="020F0502020204030204" pitchFamily="34" charset="0"/>
            </a:endParaRPr>
          </a:p>
          <a:p>
            <a:pPr marL="457200" indent="-457200">
              <a:buFont typeface="Wingdings" panose="05000000000000000000" pitchFamily="2" charset="2"/>
              <a:buChar char="q"/>
            </a:pPr>
            <a:r>
              <a:rPr lang="en-US" sz="3200" dirty="0" smtClean="0">
                <a:latin typeface="Calibri" panose="020F0502020204030204" pitchFamily="34" charset="0"/>
              </a:rPr>
              <a:t>These events usually </a:t>
            </a:r>
            <a:r>
              <a:rPr lang="en-US" sz="3200" dirty="0">
                <a:latin typeface="Calibri" panose="020F0502020204030204" pitchFamily="34" charset="0"/>
              </a:rPr>
              <a:t>cause an immediate response from the public, which </a:t>
            </a:r>
            <a:r>
              <a:rPr lang="en-US" sz="3200" dirty="0" smtClean="0">
                <a:latin typeface="Calibri" panose="020F0502020204030204" pitchFamily="34" charset="0"/>
              </a:rPr>
              <a:t>leads to </a:t>
            </a:r>
            <a:r>
              <a:rPr lang="en-US" sz="3200" dirty="0">
                <a:solidFill>
                  <a:srgbClr val="C00000"/>
                </a:solidFill>
                <a:latin typeface="Calibri" panose="020F0502020204030204" pitchFamily="34" charset="0"/>
              </a:rPr>
              <a:t>thousands of consumer mentions on social media sites, blogs and news sites</a:t>
            </a:r>
            <a:r>
              <a:rPr lang="en-US" sz="3200" dirty="0">
                <a:latin typeface="Calibri" panose="020F0502020204030204" pitchFamily="34" charset="0"/>
              </a:rPr>
              <a:t>. </a:t>
            </a:r>
            <a:endParaRPr lang="en-US" sz="3200" dirty="0" smtClean="0">
              <a:latin typeface="Calibri" panose="020F0502020204030204"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0986" y="2293674"/>
            <a:ext cx="3926194" cy="1932380"/>
          </a:xfrm>
          <a:prstGeom prst="rect">
            <a:avLst/>
          </a:prstGeom>
          <a:ln w="3175">
            <a:solidFill>
              <a:schemeClr val="tx1"/>
            </a:solidFill>
          </a:ln>
        </p:spPr>
      </p:pic>
    </p:spTree>
    <p:extLst>
      <p:ext uri="{BB962C8B-B14F-4D97-AF65-F5344CB8AC3E}">
        <p14:creationId xmlns:p14="http://schemas.microsoft.com/office/powerpoint/2010/main" val="245382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109" y="1583865"/>
            <a:ext cx="11791782" cy="5847755"/>
          </a:xfrm>
          <a:prstGeom prst="rect">
            <a:avLst/>
          </a:prstGeom>
          <a:noFill/>
        </p:spPr>
        <p:txBody>
          <a:bodyPr wrap="square" rtlCol="0">
            <a:spAutoFit/>
          </a:bodyPr>
          <a:lstStyle/>
          <a:p>
            <a:pPr marL="457200" indent="-457200">
              <a:buFont typeface="Wingdings" panose="05000000000000000000" pitchFamily="2" charset="2"/>
              <a:buChar char="q"/>
            </a:pPr>
            <a:r>
              <a:rPr lang="en-US" sz="3400" dirty="0">
                <a:latin typeface="Calibri" panose="020F0502020204030204" pitchFamily="34" charset="0"/>
              </a:rPr>
              <a:t>The analysis of </a:t>
            </a:r>
            <a:r>
              <a:rPr lang="en-US" sz="3400" dirty="0" smtClean="0">
                <a:latin typeface="Calibri" panose="020F0502020204030204" pitchFamily="34" charset="0"/>
              </a:rPr>
              <a:t>this </a:t>
            </a:r>
            <a:r>
              <a:rPr lang="en-US" sz="3400" dirty="0" smtClean="0">
                <a:solidFill>
                  <a:srgbClr val="C00000"/>
                </a:solidFill>
                <a:latin typeface="Calibri" panose="020F0502020204030204" pitchFamily="34" charset="0"/>
              </a:rPr>
              <a:t>user-generated </a:t>
            </a:r>
            <a:r>
              <a:rPr lang="en-US" sz="3400" dirty="0">
                <a:solidFill>
                  <a:srgbClr val="C00000"/>
                </a:solidFill>
                <a:latin typeface="Calibri" panose="020F0502020204030204" pitchFamily="34" charset="0"/>
              </a:rPr>
              <a:t>content (UGC) </a:t>
            </a:r>
            <a:r>
              <a:rPr lang="en-US" sz="3400" dirty="0">
                <a:latin typeface="Calibri" panose="020F0502020204030204" pitchFamily="34" charset="0"/>
              </a:rPr>
              <a:t>can help firms gain valuable consumer </a:t>
            </a:r>
            <a:r>
              <a:rPr lang="en-US" sz="3400" dirty="0" smtClean="0">
                <a:latin typeface="Calibri" panose="020F0502020204030204" pitchFamily="34" charset="0"/>
              </a:rPr>
              <a:t>insights, which </a:t>
            </a:r>
            <a:r>
              <a:rPr lang="en-US" sz="3400" dirty="0">
                <a:latin typeface="Calibri" panose="020F0502020204030204" pitchFamily="34" charset="0"/>
              </a:rPr>
              <a:t>can be further translated into actionable intelligence.</a:t>
            </a:r>
          </a:p>
          <a:p>
            <a:pPr marL="457200" indent="-457200">
              <a:buFont typeface="Wingdings" panose="05000000000000000000" pitchFamily="2" charset="2"/>
              <a:buChar char="q"/>
            </a:pPr>
            <a:r>
              <a:rPr lang="en-US" sz="3400" dirty="0" smtClean="0">
                <a:latin typeface="Calibri" panose="020F0502020204030204" pitchFamily="34" charset="0"/>
              </a:rPr>
              <a:t>Taking </a:t>
            </a:r>
            <a:r>
              <a:rPr lang="en-US" sz="3400" dirty="0">
                <a:latin typeface="Calibri" panose="020F0502020204030204" pitchFamily="34" charset="0"/>
              </a:rPr>
              <a:t>an exploratory </a:t>
            </a:r>
            <a:r>
              <a:rPr lang="en-US" sz="3400" dirty="0" smtClean="0">
                <a:latin typeface="Calibri" panose="020F0502020204030204" pitchFamily="34" charset="0"/>
              </a:rPr>
              <a:t>approach</a:t>
            </a:r>
            <a:r>
              <a:rPr lang="en-US" sz="3400" dirty="0">
                <a:latin typeface="Calibri" panose="020F0502020204030204" pitchFamily="34" charset="0"/>
              </a:rPr>
              <a:t>, </a:t>
            </a:r>
            <a:r>
              <a:rPr lang="en-US" sz="3400" dirty="0">
                <a:solidFill>
                  <a:srgbClr val="C00000"/>
                </a:solidFill>
                <a:latin typeface="Calibri" panose="020F0502020204030204" pitchFamily="34" charset="0"/>
              </a:rPr>
              <a:t>this </a:t>
            </a:r>
            <a:r>
              <a:rPr lang="en-US" sz="3400" dirty="0" smtClean="0">
                <a:solidFill>
                  <a:srgbClr val="C00000"/>
                </a:solidFill>
                <a:latin typeface="Calibri" panose="020F0502020204030204" pitchFamily="34" charset="0"/>
              </a:rPr>
              <a:t>research proposes a 3-step methodology to understand consumer reactions to brand scandals</a:t>
            </a:r>
            <a:r>
              <a:rPr lang="en-US" sz="3400" dirty="0" smtClean="0">
                <a:latin typeface="Calibri" panose="020F0502020204030204" pitchFamily="34" charset="0"/>
              </a:rPr>
              <a:t>.</a:t>
            </a:r>
          </a:p>
          <a:p>
            <a:pPr marL="457200" indent="-457200">
              <a:buFont typeface="Wingdings" panose="05000000000000000000" pitchFamily="2" charset="2"/>
              <a:buChar char="q"/>
            </a:pPr>
            <a:r>
              <a:rPr lang="en-US" sz="3400" dirty="0" smtClean="0">
                <a:latin typeface="Calibri" panose="020F0502020204030204" pitchFamily="34" charset="0"/>
              </a:rPr>
              <a:t>The methodology can be helpful for both practitioners and marketing educators.</a:t>
            </a:r>
          </a:p>
          <a:p>
            <a:pPr marL="457200" indent="-457200">
              <a:buFont typeface="Wingdings" panose="05000000000000000000" pitchFamily="2" charset="2"/>
              <a:buChar char="q"/>
            </a:pPr>
            <a:r>
              <a:rPr lang="en-US" sz="3400" dirty="0" smtClean="0">
                <a:latin typeface="Calibri" panose="020F0502020204030204" pitchFamily="34" charset="0"/>
              </a:rPr>
              <a:t>We explain the methodology by using a </a:t>
            </a:r>
            <a:r>
              <a:rPr lang="en-US" sz="3400" dirty="0" smtClean="0">
                <a:latin typeface="Calibri" panose="020F0502020204030204" pitchFamily="34" charset="0"/>
              </a:rPr>
              <a:t>case </a:t>
            </a:r>
            <a:r>
              <a:rPr lang="en-US" sz="3400" dirty="0" smtClean="0">
                <a:latin typeface="Calibri" panose="020F0502020204030204" pitchFamily="34" charset="0"/>
              </a:rPr>
              <a:t>study: </a:t>
            </a:r>
            <a:r>
              <a:rPr lang="en-US" sz="3400" b="1" dirty="0" smtClean="0">
                <a:solidFill>
                  <a:srgbClr val="C00000"/>
                </a:solidFill>
                <a:latin typeface="Calibri" panose="020F0502020204030204" pitchFamily="34" charset="0"/>
              </a:rPr>
              <a:t>Nike and their “Just Do It” anniversary campaign</a:t>
            </a:r>
            <a:r>
              <a:rPr lang="en-US" sz="3400" dirty="0" smtClean="0">
                <a:latin typeface="Calibri" panose="020F0502020204030204" pitchFamily="34" charset="0"/>
              </a:rPr>
              <a:t>.</a:t>
            </a:r>
          </a:p>
          <a:p>
            <a:pPr marL="457200" indent="-457200">
              <a:buFont typeface="Wingdings" panose="05000000000000000000" pitchFamily="2" charset="2"/>
              <a:buChar char="q"/>
            </a:pPr>
            <a:endParaRPr lang="en-US" sz="3400" dirty="0">
              <a:latin typeface="Calibri" panose="020F0502020204030204" pitchFamily="34" charset="0"/>
            </a:endParaRPr>
          </a:p>
        </p:txBody>
      </p:sp>
      <p:sp>
        <p:nvSpPr>
          <p:cNvPr id="4" name="Rectangle 3"/>
          <p:cNvSpPr/>
          <p:nvPr/>
        </p:nvSpPr>
        <p:spPr>
          <a:xfrm>
            <a:off x="0" y="7201"/>
            <a:ext cx="12192000" cy="1387365"/>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bg1"/>
                </a:solidFill>
                <a:latin typeface="Century Gothic" panose="020B0502020202020204" pitchFamily="34" charset="0"/>
              </a:rPr>
              <a:t>Introduction</a:t>
            </a:r>
            <a:endParaRPr lang="en-US" sz="7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4721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387365"/>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Century Gothic" panose="020B0502020202020204" pitchFamily="34" charset="0"/>
              </a:rPr>
              <a:t>Literature Review</a:t>
            </a:r>
          </a:p>
        </p:txBody>
      </p:sp>
      <p:sp>
        <p:nvSpPr>
          <p:cNvPr id="3" name="TextBox 2"/>
          <p:cNvSpPr txBox="1"/>
          <p:nvPr/>
        </p:nvSpPr>
        <p:spPr>
          <a:xfrm>
            <a:off x="296174" y="1615683"/>
            <a:ext cx="11599652" cy="4893647"/>
          </a:xfrm>
          <a:prstGeom prst="rect">
            <a:avLst/>
          </a:prstGeom>
          <a:noFill/>
        </p:spPr>
        <p:txBody>
          <a:bodyPr wrap="square" rtlCol="0">
            <a:spAutoFit/>
          </a:bodyPr>
          <a:lstStyle/>
          <a:p>
            <a:pPr marL="457200" indent="-457200">
              <a:buFont typeface="Wingdings" panose="05000000000000000000" pitchFamily="2" charset="2"/>
              <a:buChar char="q"/>
            </a:pPr>
            <a:r>
              <a:rPr lang="en-US" sz="3200" dirty="0" smtClean="0">
                <a:latin typeface="Calibri" panose="020F0502020204030204" pitchFamily="34" charset="0"/>
              </a:rPr>
              <a:t>A brand scandal is “an event or series of events that can occasionally or permanently damage a </a:t>
            </a:r>
            <a:r>
              <a:rPr lang="en-US" sz="3200" dirty="0" smtClean="0">
                <a:latin typeface="Calibri" panose="020F0502020204030204" pitchFamily="34" charset="0"/>
              </a:rPr>
              <a:t>brand’s </a:t>
            </a:r>
            <a:r>
              <a:rPr lang="en-US" sz="3200" dirty="0" smtClean="0">
                <a:latin typeface="Calibri" panose="020F0502020204030204" pitchFamily="34" charset="0"/>
              </a:rPr>
              <a:t>image” </a:t>
            </a:r>
            <a:r>
              <a:rPr lang="en-US" sz="2400" dirty="0" smtClean="0">
                <a:latin typeface="Calibri" panose="020F0502020204030204" pitchFamily="34" charset="0"/>
              </a:rPr>
              <a:t>(Gullan, 2016) </a:t>
            </a:r>
          </a:p>
          <a:p>
            <a:pPr marL="457200" indent="-457200">
              <a:buFont typeface="Wingdings" panose="05000000000000000000" pitchFamily="2" charset="2"/>
              <a:buChar char="q"/>
            </a:pPr>
            <a:r>
              <a:rPr lang="en-US" sz="3200" dirty="0" smtClean="0">
                <a:latin typeface="Calibri" panose="020F0502020204030204" pitchFamily="34" charset="0"/>
              </a:rPr>
              <a:t>Such events can cause a decrease in both consumers’ perceived brand </a:t>
            </a:r>
            <a:r>
              <a:rPr lang="en-US" sz="3200" dirty="0">
                <a:latin typeface="Calibri" panose="020F0502020204030204" pitchFamily="34" charset="0"/>
              </a:rPr>
              <a:t>reputation </a:t>
            </a:r>
            <a:r>
              <a:rPr lang="en-US" sz="3200" dirty="0" smtClean="0">
                <a:latin typeface="Calibri" panose="020F0502020204030204" pitchFamily="34" charset="0"/>
              </a:rPr>
              <a:t>and their level </a:t>
            </a:r>
            <a:r>
              <a:rPr lang="en-US" sz="3200" dirty="0">
                <a:latin typeface="Calibri" panose="020F0502020204030204" pitchFamily="34" charset="0"/>
              </a:rPr>
              <a:t>of </a:t>
            </a:r>
            <a:r>
              <a:rPr lang="en-US" sz="3200" dirty="0" smtClean="0">
                <a:latin typeface="Calibri" panose="020F0502020204030204" pitchFamily="34" charset="0"/>
              </a:rPr>
              <a:t>trust towards </a:t>
            </a:r>
            <a:r>
              <a:rPr lang="en-US" sz="3200" dirty="0">
                <a:latin typeface="Calibri" panose="020F0502020204030204" pitchFamily="34" charset="0"/>
              </a:rPr>
              <a:t>the </a:t>
            </a:r>
            <a:r>
              <a:rPr lang="en-US" sz="3200" dirty="0" smtClean="0">
                <a:latin typeface="Calibri" panose="020F0502020204030204" pitchFamily="34" charset="0"/>
              </a:rPr>
              <a:t>firm </a:t>
            </a:r>
            <a:r>
              <a:rPr lang="en-US" sz="2400" dirty="0">
                <a:latin typeface="Calibri" panose="020F0502020204030204" pitchFamily="34" charset="0"/>
              </a:rPr>
              <a:t>(Rhee and Valdez, 2009</a:t>
            </a:r>
            <a:r>
              <a:rPr lang="en-US" sz="2400" dirty="0" smtClean="0">
                <a:latin typeface="Calibri" panose="020F0502020204030204" pitchFamily="34" charset="0"/>
              </a:rPr>
              <a:t>)</a:t>
            </a:r>
          </a:p>
          <a:p>
            <a:pPr marL="457200" indent="-457200">
              <a:buFont typeface="Wingdings" panose="05000000000000000000" pitchFamily="2" charset="2"/>
              <a:buChar char="q"/>
            </a:pPr>
            <a:r>
              <a:rPr lang="en-US" sz="3200" dirty="0" smtClean="0">
                <a:latin typeface="Calibri" panose="020F0502020204030204" pitchFamily="34" charset="0"/>
              </a:rPr>
              <a:t>‘Listening’ to consumers’ narratives and </a:t>
            </a:r>
            <a:r>
              <a:rPr lang="en-US" sz="3200" dirty="0" smtClean="0">
                <a:latin typeface="Calibri" panose="020F0502020204030204" pitchFamily="34" charset="0"/>
              </a:rPr>
              <a:t>their brand </a:t>
            </a:r>
            <a:r>
              <a:rPr lang="en-US" sz="3200" dirty="0" smtClean="0">
                <a:latin typeface="Calibri" panose="020F0502020204030204" pitchFamily="34" charset="0"/>
              </a:rPr>
              <a:t>perceptions online </a:t>
            </a:r>
            <a:r>
              <a:rPr lang="en-US" sz="3200" dirty="0">
                <a:latin typeface="Calibri" panose="020F0502020204030204" pitchFamily="34" charset="0"/>
              </a:rPr>
              <a:t>may represent a way to </a:t>
            </a:r>
            <a:r>
              <a:rPr lang="en-US" sz="3200" dirty="0" smtClean="0">
                <a:latin typeface="Calibri" panose="020F0502020204030204" pitchFamily="34" charset="0"/>
              </a:rPr>
              <a:t>avoid brand boycotts </a:t>
            </a:r>
            <a:r>
              <a:rPr lang="en-US" sz="2400" dirty="0">
                <a:latin typeface="Calibri" panose="020F0502020204030204" pitchFamily="34" charset="0"/>
              </a:rPr>
              <a:t>(Edelman, 2010</a:t>
            </a:r>
            <a:r>
              <a:rPr lang="en-US" sz="2400" dirty="0" smtClean="0">
                <a:latin typeface="Calibri" panose="020F0502020204030204" pitchFamily="34" charset="0"/>
              </a:rPr>
              <a:t>)</a:t>
            </a:r>
          </a:p>
          <a:p>
            <a:pPr marL="457200" indent="-457200">
              <a:buFont typeface="Wingdings" panose="05000000000000000000" pitchFamily="2" charset="2"/>
              <a:buChar char="q"/>
            </a:pPr>
            <a:r>
              <a:rPr lang="en-US" sz="3200" dirty="0"/>
              <a:t>By measuring the volume and sentiment of social </a:t>
            </a:r>
            <a:r>
              <a:rPr lang="en-US" sz="3200" dirty="0" smtClean="0"/>
              <a:t>conversation, managers can uncover warning </a:t>
            </a:r>
            <a:r>
              <a:rPr lang="en-US" sz="3200" dirty="0"/>
              <a:t>signs and </a:t>
            </a:r>
            <a:r>
              <a:rPr lang="en-US" sz="3200" dirty="0" smtClean="0"/>
              <a:t>assess the impact </a:t>
            </a:r>
            <a:r>
              <a:rPr lang="en-US" sz="3200" dirty="0"/>
              <a:t>of </a:t>
            </a:r>
            <a:r>
              <a:rPr lang="en-US" sz="3200" dirty="0" smtClean="0"/>
              <a:t>a brand scandal </a:t>
            </a:r>
            <a:r>
              <a:rPr lang="en-US" sz="2400" dirty="0" smtClean="0"/>
              <a:t>(Brown, 2018)</a:t>
            </a:r>
            <a:endParaRPr lang="en-US" sz="2400" b="1" dirty="0" smtClean="0">
              <a:latin typeface="Calibri" panose="020F0502020204030204" pitchFamily="34" charset="0"/>
            </a:endParaRPr>
          </a:p>
        </p:txBody>
      </p:sp>
    </p:spTree>
    <p:extLst>
      <p:ext uri="{BB962C8B-B14F-4D97-AF65-F5344CB8AC3E}">
        <p14:creationId xmlns:p14="http://schemas.microsoft.com/office/powerpoint/2010/main" val="216911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387365"/>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bg1"/>
                </a:solidFill>
                <a:latin typeface="Century Gothic" panose="020B0502020202020204" pitchFamily="34" charset="0"/>
              </a:rPr>
              <a:t>Case Study: Nike</a:t>
            </a:r>
            <a:endParaRPr lang="en-US" sz="7200"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063160"/>
            <a:ext cx="7315200" cy="3840480"/>
          </a:xfrm>
          <a:prstGeom prst="rect">
            <a:avLst/>
          </a:prstGeom>
          <a:ln w="3175">
            <a:solidFill>
              <a:schemeClr val="tx1"/>
            </a:solidFill>
          </a:ln>
        </p:spPr>
      </p:pic>
      <p:sp>
        <p:nvSpPr>
          <p:cNvPr id="5" name="TextBox 4"/>
          <p:cNvSpPr txBox="1"/>
          <p:nvPr/>
        </p:nvSpPr>
        <p:spPr>
          <a:xfrm>
            <a:off x="7744218" y="1905908"/>
            <a:ext cx="4056582" cy="4893647"/>
          </a:xfrm>
          <a:prstGeom prst="rect">
            <a:avLst/>
          </a:prstGeom>
          <a:noFill/>
        </p:spPr>
        <p:txBody>
          <a:bodyPr wrap="square" rtlCol="0">
            <a:spAutoFit/>
          </a:bodyPr>
          <a:lstStyle/>
          <a:p>
            <a:pPr marL="457200" indent="-457200">
              <a:buFont typeface="Wingdings" panose="05000000000000000000" pitchFamily="2" charset="2"/>
              <a:buChar char="q"/>
            </a:pPr>
            <a:r>
              <a:rPr lang="en-US" sz="2400" dirty="0" smtClean="0">
                <a:solidFill>
                  <a:srgbClr val="800000"/>
                </a:solidFill>
              </a:rPr>
              <a:t>In </a:t>
            </a:r>
            <a:r>
              <a:rPr lang="en-US" sz="2400" dirty="0">
                <a:solidFill>
                  <a:srgbClr val="800000"/>
                </a:solidFill>
              </a:rPr>
              <a:t>September 2018, Nike celebrated the 30</a:t>
            </a:r>
            <a:r>
              <a:rPr lang="en-US" sz="2400" baseline="30000" dirty="0">
                <a:solidFill>
                  <a:srgbClr val="800000"/>
                </a:solidFill>
              </a:rPr>
              <a:t>th</a:t>
            </a:r>
            <a:r>
              <a:rPr lang="en-US" sz="2400" dirty="0">
                <a:solidFill>
                  <a:srgbClr val="800000"/>
                </a:solidFill>
              </a:rPr>
              <a:t> anniversary of its “Just Do It” </a:t>
            </a:r>
            <a:r>
              <a:rPr lang="en-US" sz="2400" dirty="0" smtClean="0">
                <a:solidFill>
                  <a:srgbClr val="800000"/>
                </a:solidFill>
              </a:rPr>
              <a:t>campaign.</a:t>
            </a:r>
          </a:p>
          <a:p>
            <a:pPr marL="457200" indent="-457200">
              <a:buFont typeface="Wingdings" panose="05000000000000000000" pitchFamily="2" charset="2"/>
              <a:buChar char="q"/>
            </a:pPr>
            <a:r>
              <a:rPr lang="en-US" sz="2400" dirty="0" smtClean="0">
                <a:solidFill>
                  <a:srgbClr val="800000"/>
                </a:solidFill>
              </a:rPr>
              <a:t>The ad pictured Colin Kaepernick.</a:t>
            </a:r>
          </a:p>
          <a:p>
            <a:pPr marL="457200" indent="-457200">
              <a:buFont typeface="Wingdings" panose="05000000000000000000" pitchFamily="2" charset="2"/>
              <a:buChar char="q"/>
            </a:pPr>
            <a:r>
              <a:rPr lang="en-US" sz="2400" dirty="0" smtClean="0">
                <a:solidFill>
                  <a:srgbClr val="800000"/>
                </a:solidFill>
              </a:rPr>
              <a:t>The </a:t>
            </a:r>
            <a:r>
              <a:rPr lang="en-US" sz="2400" dirty="0">
                <a:solidFill>
                  <a:srgbClr val="800000"/>
                </a:solidFill>
              </a:rPr>
              <a:t>campaign triggered both backlash and support from customers and </a:t>
            </a:r>
            <a:r>
              <a:rPr lang="en-US" sz="2400" dirty="0" smtClean="0">
                <a:solidFill>
                  <a:srgbClr val="800000"/>
                </a:solidFill>
              </a:rPr>
              <a:t>critics. </a:t>
            </a:r>
          </a:p>
          <a:p>
            <a:pPr marL="457200" indent="-457200">
              <a:buFont typeface="Wingdings" panose="05000000000000000000" pitchFamily="2" charset="2"/>
              <a:buChar char="q"/>
            </a:pPr>
            <a:r>
              <a:rPr lang="en-US" sz="2400" dirty="0" smtClean="0">
                <a:solidFill>
                  <a:srgbClr val="800000"/>
                </a:solidFill>
              </a:rPr>
              <a:t>The </a:t>
            </a:r>
            <a:r>
              <a:rPr lang="en-US" sz="2400" dirty="0">
                <a:solidFill>
                  <a:srgbClr val="800000"/>
                </a:solidFill>
              </a:rPr>
              <a:t>release of the ad generated more than 2.7 million mentions of Nike in social media </a:t>
            </a:r>
            <a:r>
              <a:rPr lang="en-US" sz="2400" dirty="0" smtClean="0">
                <a:solidFill>
                  <a:srgbClr val="800000"/>
                </a:solidFill>
              </a:rPr>
              <a:t>in 1 day.</a:t>
            </a:r>
            <a:endParaRPr lang="en-US" sz="4000" dirty="0">
              <a:solidFill>
                <a:srgbClr val="800000"/>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332447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387365"/>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Century Gothic" panose="020B0502020202020204" pitchFamily="34" charset="0"/>
              </a:rPr>
              <a:t>Research Questions</a:t>
            </a:r>
          </a:p>
        </p:txBody>
      </p:sp>
      <p:sp>
        <p:nvSpPr>
          <p:cNvPr id="6" name="TextBox 5"/>
          <p:cNvSpPr txBox="1"/>
          <p:nvPr/>
        </p:nvSpPr>
        <p:spPr>
          <a:xfrm>
            <a:off x="392412" y="1740489"/>
            <a:ext cx="11407176" cy="3970318"/>
          </a:xfrm>
          <a:prstGeom prst="rect">
            <a:avLst/>
          </a:prstGeom>
          <a:noFill/>
        </p:spPr>
        <p:txBody>
          <a:bodyPr wrap="square" rtlCol="0">
            <a:spAutoFit/>
          </a:bodyPr>
          <a:lstStyle/>
          <a:p>
            <a:pPr>
              <a:buClr>
                <a:schemeClr val="accent5">
                  <a:lumMod val="50000"/>
                </a:schemeClr>
              </a:buClr>
              <a:buSzPct val="125000"/>
            </a:pPr>
            <a:r>
              <a:rPr lang="en-US" sz="3200" b="1" i="1" dirty="0" smtClean="0">
                <a:solidFill>
                  <a:srgbClr val="9E2222"/>
                </a:solidFill>
              </a:rPr>
              <a:t>RQ</a:t>
            </a:r>
            <a:r>
              <a:rPr lang="en-US" sz="3200" b="1" i="1" baseline="-25000" dirty="0" smtClean="0">
                <a:solidFill>
                  <a:srgbClr val="9E2222"/>
                </a:solidFill>
              </a:rPr>
              <a:t>1</a:t>
            </a:r>
            <a:r>
              <a:rPr lang="en-US" sz="3200" b="1" i="1" dirty="0" smtClean="0">
                <a:solidFill>
                  <a:srgbClr val="9E2222"/>
                </a:solidFill>
              </a:rPr>
              <a:t>: </a:t>
            </a:r>
            <a:r>
              <a:rPr lang="en-US" sz="3600" i="1" dirty="0"/>
              <a:t>What </a:t>
            </a:r>
            <a:r>
              <a:rPr lang="en-US" sz="3600" i="1" dirty="0" smtClean="0"/>
              <a:t>are the main consumer narratives about Nike’s </a:t>
            </a:r>
          </a:p>
          <a:p>
            <a:pPr>
              <a:buClr>
                <a:schemeClr val="accent5">
                  <a:lumMod val="50000"/>
                </a:schemeClr>
              </a:buClr>
              <a:buSzPct val="125000"/>
            </a:pPr>
            <a:r>
              <a:rPr lang="en-US" sz="3600" i="1" dirty="0"/>
              <a:t> </a:t>
            </a:r>
            <a:r>
              <a:rPr lang="en-US" sz="3600" i="1" dirty="0" smtClean="0"/>
              <a:t>       scandal</a:t>
            </a:r>
            <a:r>
              <a:rPr lang="en-US" sz="3600" i="1" dirty="0"/>
              <a:t>? </a:t>
            </a:r>
            <a:r>
              <a:rPr lang="en-US" sz="3600" i="1" dirty="0" smtClean="0"/>
              <a:t>  </a:t>
            </a:r>
          </a:p>
          <a:p>
            <a:pPr>
              <a:buClr>
                <a:schemeClr val="accent5">
                  <a:lumMod val="50000"/>
                </a:schemeClr>
              </a:buClr>
              <a:buSzPct val="125000"/>
            </a:pPr>
            <a:r>
              <a:rPr lang="en-US" sz="3600" i="1" dirty="0"/>
              <a:t> </a:t>
            </a:r>
            <a:r>
              <a:rPr lang="en-US" sz="3600" i="1" dirty="0" smtClean="0"/>
              <a:t>       That is, </a:t>
            </a:r>
            <a:r>
              <a:rPr lang="en-US" sz="3600" i="1" dirty="0"/>
              <a:t>what are the most </a:t>
            </a:r>
            <a:r>
              <a:rPr lang="en-US" sz="3600" i="1" dirty="0" smtClean="0"/>
              <a:t>relevant themes discussed </a:t>
            </a:r>
            <a:r>
              <a:rPr lang="en-US" sz="3600" i="1" dirty="0"/>
              <a:t>by </a:t>
            </a:r>
            <a:endParaRPr lang="en-US" sz="3600" i="1" dirty="0" smtClean="0"/>
          </a:p>
          <a:p>
            <a:pPr>
              <a:buClr>
                <a:schemeClr val="accent5">
                  <a:lumMod val="50000"/>
                </a:schemeClr>
              </a:buClr>
              <a:buSzPct val="125000"/>
            </a:pPr>
            <a:r>
              <a:rPr lang="en-US" sz="3600" i="1" dirty="0"/>
              <a:t> </a:t>
            </a:r>
            <a:r>
              <a:rPr lang="en-US" sz="3600" i="1" dirty="0" smtClean="0"/>
              <a:t>       consumers </a:t>
            </a:r>
            <a:r>
              <a:rPr lang="en-US" sz="3600" i="1" dirty="0"/>
              <a:t>in social </a:t>
            </a:r>
            <a:r>
              <a:rPr lang="en-US" sz="3600" i="1" dirty="0" smtClean="0"/>
              <a:t>media regarding Nike’s campaign? </a:t>
            </a:r>
          </a:p>
          <a:p>
            <a:pPr>
              <a:buClr>
                <a:schemeClr val="accent5">
                  <a:lumMod val="50000"/>
                </a:schemeClr>
              </a:buClr>
              <a:buSzPct val="125000"/>
            </a:pPr>
            <a:endParaRPr lang="en-US" sz="3600" i="1" dirty="0"/>
          </a:p>
          <a:p>
            <a:pPr>
              <a:buClr>
                <a:schemeClr val="accent5">
                  <a:lumMod val="50000"/>
                </a:schemeClr>
              </a:buClr>
              <a:buSzPct val="125000"/>
            </a:pPr>
            <a:r>
              <a:rPr lang="en-US" sz="3200" b="1" i="1" dirty="0" smtClean="0">
                <a:solidFill>
                  <a:srgbClr val="9E2222"/>
                </a:solidFill>
              </a:rPr>
              <a:t>RQ</a:t>
            </a:r>
            <a:r>
              <a:rPr lang="en-US" sz="3200" b="1" i="1" baseline="-25000" dirty="0" smtClean="0">
                <a:solidFill>
                  <a:srgbClr val="9E2222"/>
                </a:solidFill>
              </a:rPr>
              <a:t>2</a:t>
            </a:r>
            <a:r>
              <a:rPr lang="en-US" sz="3200" b="1" i="1" dirty="0" smtClean="0">
                <a:solidFill>
                  <a:srgbClr val="9E2222"/>
                </a:solidFill>
              </a:rPr>
              <a:t>:</a:t>
            </a:r>
            <a:r>
              <a:rPr lang="en-US" sz="3200" b="1" i="1" dirty="0"/>
              <a:t> </a:t>
            </a:r>
            <a:r>
              <a:rPr lang="en-US" sz="3600" i="1" dirty="0" smtClean="0"/>
              <a:t>What </a:t>
            </a:r>
            <a:r>
              <a:rPr lang="en-US" sz="3600" i="1" dirty="0"/>
              <a:t>is </a:t>
            </a:r>
            <a:r>
              <a:rPr lang="en-US" sz="3600" i="1" dirty="0" smtClean="0"/>
              <a:t>consumers’ sentiment </a:t>
            </a:r>
            <a:r>
              <a:rPr lang="en-US" sz="3600" i="1" dirty="0"/>
              <a:t>of Nike after the </a:t>
            </a:r>
            <a:endParaRPr lang="en-US" sz="3600" i="1" dirty="0" smtClean="0"/>
          </a:p>
          <a:p>
            <a:pPr>
              <a:buClr>
                <a:schemeClr val="accent5">
                  <a:lumMod val="50000"/>
                </a:schemeClr>
              </a:buClr>
              <a:buSzPct val="125000"/>
            </a:pPr>
            <a:r>
              <a:rPr lang="en-US" sz="3600" i="1" dirty="0"/>
              <a:t> </a:t>
            </a:r>
            <a:r>
              <a:rPr lang="en-US" sz="3600" i="1" dirty="0" smtClean="0"/>
              <a:t>       scandal emerged?</a:t>
            </a:r>
            <a:endParaRPr lang="en-US" sz="3200" i="1" dirty="0"/>
          </a:p>
        </p:txBody>
      </p:sp>
    </p:spTree>
    <p:extLst>
      <p:ext uri="{BB962C8B-B14F-4D97-AF65-F5344CB8AC3E}">
        <p14:creationId xmlns:p14="http://schemas.microsoft.com/office/powerpoint/2010/main" val="231319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462" y="5338372"/>
            <a:ext cx="2486568" cy="1396775"/>
          </a:xfrm>
          <a:prstGeom prst="rect">
            <a:avLst/>
          </a:prstGeom>
        </p:spPr>
      </p:pic>
      <p:sp>
        <p:nvSpPr>
          <p:cNvPr id="2" name="Rectangle 1"/>
          <p:cNvSpPr/>
          <p:nvPr/>
        </p:nvSpPr>
        <p:spPr>
          <a:xfrm>
            <a:off x="0" y="1"/>
            <a:ext cx="12192000" cy="1387365"/>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bg1"/>
                </a:solidFill>
                <a:latin typeface="Century Gothic" panose="020B0502020202020204" pitchFamily="34" charset="0"/>
              </a:rPr>
              <a:t>Methodology</a:t>
            </a:r>
            <a:endParaRPr lang="en-US" sz="7200" dirty="0">
              <a:solidFill>
                <a:schemeClr val="bg1"/>
              </a:solidFill>
              <a:latin typeface="Century Gothic" panose="020B0502020202020204" pitchFamily="34" charset="0"/>
            </a:endParaRPr>
          </a:p>
        </p:txBody>
      </p:sp>
      <p:sp>
        <p:nvSpPr>
          <p:cNvPr id="8" name="TextBox 7"/>
          <p:cNvSpPr txBox="1"/>
          <p:nvPr/>
        </p:nvSpPr>
        <p:spPr>
          <a:xfrm>
            <a:off x="6459851" y="1866000"/>
            <a:ext cx="5420149" cy="3354765"/>
          </a:xfrm>
          <a:prstGeom prst="rect">
            <a:avLst/>
          </a:prstGeom>
          <a:noFill/>
        </p:spPr>
        <p:txBody>
          <a:bodyPr wrap="square" rtlCol="0">
            <a:spAutoFit/>
          </a:bodyPr>
          <a:lstStyle/>
          <a:p>
            <a:pPr algn="ctr"/>
            <a:r>
              <a:rPr lang="en-US" sz="3600" dirty="0" smtClean="0">
                <a:solidFill>
                  <a:schemeClr val="tx2">
                    <a:lumMod val="50000"/>
                  </a:schemeClr>
                </a:solidFill>
                <a:latin typeface="Calibri" panose="020F0502020204030204" pitchFamily="34" charset="0"/>
              </a:rPr>
              <a:t> </a:t>
            </a:r>
            <a:r>
              <a:rPr lang="en-US" sz="4000" b="1" u="sng" dirty="0" smtClean="0">
                <a:solidFill>
                  <a:srgbClr val="C00000"/>
                </a:solidFill>
                <a:latin typeface="Calibri" panose="020F0502020204030204" pitchFamily="34" charset="0"/>
              </a:rPr>
              <a:t>Three Steps</a:t>
            </a:r>
            <a:r>
              <a:rPr lang="en-US" sz="4000" b="1" dirty="0" smtClean="0">
                <a:solidFill>
                  <a:srgbClr val="C00000"/>
                </a:solidFill>
                <a:latin typeface="Calibri" panose="020F0502020204030204" pitchFamily="34" charset="0"/>
              </a:rPr>
              <a:t>:</a:t>
            </a:r>
            <a:endParaRPr lang="en-US" sz="3600" b="1" dirty="0">
              <a:solidFill>
                <a:srgbClr val="C00000"/>
              </a:solidFill>
              <a:latin typeface="Calibri" panose="020F0502020204030204" pitchFamily="34" charset="0"/>
            </a:endParaRPr>
          </a:p>
          <a:p>
            <a:pPr marL="914400" indent="-914400">
              <a:buFont typeface="+mj-lt"/>
              <a:buAutoNum type="arabicParenR"/>
            </a:pPr>
            <a:r>
              <a:rPr lang="en-US" sz="3600" dirty="0" smtClean="0">
                <a:solidFill>
                  <a:schemeClr val="tx2">
                    <a:lumMod val="50000"/>
                  </a:schemeClr>
                </a:solidFill>
                <a:latin typeface="Calibri" panose="020F0502020204030204" pitchFamily="34" charset="0"/>
              </a:rPr>
              <a:t>Word </a:t>
            </a:r>
            <a:r>
              <a:rPr lang="en-US" sz="3600" dirty="0">
                <a:solidFill>
                  <a:schemeClr val="tx2">
                    <a:lumMod val="50000"/>
                  </a:schemeClr>
                </a:solidFill>
                <a:latin typeface="Calibri" panose="020F0502020204030204" pitchFamily="34" charset="0"/>
              </a:rPr>
              <a:t>Frequency Analysis </a:t>
            </a:r>
            <a:r>
              <a:rPr lang="en-US" sz="2800" dirty="0">
                <a:solidFill>
                  <a:schemeClr val="tx2">
                    <a:lumMod val="50000"/>
                  </a:schemeClr>
                </a:solidFill>
                <a:latin typeface="Calibri" panose="020F0502020204030204" pitchFamily="34" charset="0"/>
              </a:rPr>
              <a:t>(Keyword Analysis)</a:t>
            </a:r>
          </a:p>
          <a:p>
            <a:pPr marL="914400" indent="-914400">
              <a:buFont typeface="+mj-lt"/>
              <a:buAutoNum type="arabicParenR"/>
            </a:pPr>
            <a:r>
              <a:rPr lang="en-US" sz="3600" dirty="0" smtClean="0">
                <a:solidFill>
                  <a:schemeClr val="tx2">
                    <a:lumMod val="50000"/>
                  </a:schemeClr>
                </a:solidFill>
                <a:latin typeface="Calibri" panose="020F0502020204030204" pitchFamily="34" charset="0"/>
                <a:sym typeface="Wingdings" pitchFamily="2" charset="2"/>
              </a:rPr>
              <a:t>Story </a:t>
            </a:r>
            <a:r>
              <a:rPr lang="en-US" sz="3600" dirty="0">
                <a:solidFill>
                  <a:schemeClr val="tx2">
                    <a:lumMod val="50000"/>
                  </a:schemeClr>
                </a:solidFill>
                <a:latin typeface="Calibri" panose="020F0502020204030204" pitchFamily="34" charset="0"/>
                <a:sym typeface="Wingdings" pitchFamily="2" charset="2"/>
              </a:rPr>
              <a:t>Network </a:t>
            </a:r>
            <a:r>
              <a:rPr lang="en-US" sz="3600" dirty="0" smtClean="0">
                <a:solidFill>
                  <a:schemeClr val="tx2">
                    <a:lumMod val="50000"/>
                  </a:schemeClr>
                </a:solidFill>
                <a:latin typeface="Calibri" panose="020F0502020204030204" pitchFamily="34" charset="0"/>
                <a:sym typeface="Wingdings" pitchFamily="2" charset="2"/>
              </a:rPr>
              <a:t>Analysis </a:t>
            </a:r>
            <a:r>
              <a:rPr lang="en-US" sz="2800" dirty="0" smtClean="0">
                <a:solidFill>
                  <a:schemeClr val="tx2">
                    <a:lumMod val="50000"/>
                  </a:schemeClr>
                </a:solidFill>
                <a:latin typeface="Calibri" panose="020F0502020204030204" pitchFamily="34" charset="0"/>
                <a:sym typeface="Wingdings" pitchFamily="2" charset="2"/>
              </a:rPr>
              <a:t>(adapted from Boje, </a:t>
            </a:r>
            <a:r>
              <a:rPr lang="en-US" sz="2800" dirty="0">
                <a:solidFill>
                  <a:schemeClr val="tx2">
                    <a:lumMod val="50000"/>
                  </a:schemeClr>
                </a:solidFill>
                <a:latin typeface="Calibri" panose="020F0502020204030204" pitchFamily="34" charset="0"/>
                <a:sym typeface="Wingdings" pitchFamily="2" charset="2"/>
              </a:rPr>
              <a:t>2001) </a:t>
            </a:r>
          </a:p>
          <a:p>
            <a:pPr marL="914400" indent="-914400">
              <a:buFont typeface="+mj-lt"/>
              <a:buAutoNum type="arabicParenR"/>
            </a:pPr>
            <a:r>
              <a:rPr lang="en-US" sz="3600" dirty="0" smtClean="0">
                <a:solidFill>
                  <a:schemeClr val="tx2">
                    <a:lumMod val="50000"/>
                  </a:schemeClr>
                </a:solidFill>
                <a:latin typeface="Calibri" panose="020F0502020204030204" pitchFamily="34" charset="0"/>
                <a:sym typeface="Wingdings" pitchFamily="2" charset="2"/>
              </a:rPr>
              <a:t>Sentiment </a:t>
            </a:r>
            <a:r>
              <a:rPr lang="en-US" sz="3600" dirty="0">
                <a:solidFill>
                  <a:schemeClr val="tx2">
                    <a:lumMod val="50000"/>
                  </a:schemeClr>
                </a:solidFill>
                <a:latin typeface="Calibri" panose="020F0502020204030204" pitchFamily="34" charset="0"/>
                <a:sym typeface="Wingdings" pitchFamily="2" charset="2"/>
              </a:rPr>
              <a:t>Analysis</a:t>
            </a:r>
          </a:p>
        </p:txBody>
      </p:sp>
      <p:grpSp>
        <p:nvGrpSpPr>
          <p:cNvPr id="16" name="Group 15"/>
          <p:cNvGrpSpPr/>
          <p:nvPr/>
        </p:nvGrpSpPr>
        <p:grpSpPr>
          <a:xfrm>
            <a:off x="335399" y="1866000"/>
            <a:ext cx="5811062" cy="4911561"/>
            <a:chOff x="335399" y="1866000"/>
            <a:chExt cx="5811062" cy="4911561"/>
          </a:xfrm>
        </p:grpSpPr>
        <p:pic>
          <p:nvPicPr>
            <p:cNvPr id="6" name="Picture 5"/>
            <p:cNvPicPr>
              <a:picLocks noChangeAspect="1"/>
            </p:cNvPicPr>
            <p:nvPr/>
          </p:nvPicPr>
          <p:blipFill>
            <a:blip r:embed="rId3"/>
            <a:stretch>
              <a:fillRect/>
            </a:stretch>
          </p:blipFill>
          <p:spPr>
            <a:xfrm>
              <a:off x="335400" y="1866000"/>
              <a:ext cx="5811061" cy="4315427"/>
            </a:xfrm>
            <a:prstGeom prst="rect">
              <a:avLst/>
            </a:prstGeom>
            <a:ln>
              <a:noFill/>
            </a:ln>
            <a:effectLst>
              <a:outerShdw blurRad="190500" algn="tl" rotWithShape="0">
                <a:srgbClr val="000000">
                  <a:alpha val="70000"/>
                </a:srgbClr>
              </a:outerShdw>
            </a:effectLst>
          </p:spPr>
        </p:pic>
        <p:sp>
          <p:nvSpPr>
            <p:cNvPr id="15" name="TextBox 14"/>
            <p:cNvSpPr txBox="1"/>
            <p:nvPr/>
          </p:nvSpPr>
          <p:spPr>
            <a:xfrm>
              <a:off x="335399" y="6192786"/>
              <a:ext cx="5811061" cy="584775"/>
            </a:xfrm>
            <a:prstGeom prst="rect">
              <a:avLst/>
            </a:prstGeom>
            <a:noFill/>
          </p:spPr>
          <p:txBody>
            <a:bodyPr wrap="square" rtlCol="0">
              <a:spAutoFit/>
            </a:bodyPr>
            <a:lstStyle/>
            <a:p>
              <a:pPr algn="ctr"/>
              <a:r>
                <a:rPr lang="en-US" sz="3200" b="1" dirty="0" smtClean="0">
                  <a:solidFill>
                    <a:schemeClr val="tx2">
                      <a:lumMod val="50000"/>
                    </a:schemeClr>
                  </a:solidFill>
                  <a:latin typeface="Calibri" panose="020F0502020204030204" pitchFamily="34" charset="0"/>
                </a:rPr>
                <a:t>Social Media Mining </a:t>
              </a:r>
              <a:r>
                <a:rPr lang="en-US" sz="2400" b="1" dirty="0" smtClean="0">
                  <a:solidFill>
                    <a:schemeClr val="tx2">
                      <a:lumMod val="50000"/>
                    </a:schemeClr>
                  </a:solidFill>
                  <a:latin typeface="Calibri" panose="020F0502020204030204" pitchFamily="34" charset="0"/>
                </a:rPr>
                <a:t>(He et. al, 2013)</a:t>
              </a:r>
              <a:endParaRPr lang="en-US" sz="2400" b="1" dirty="0">
                <a:solidFill>
                  <a:schemeClr val="tx2">
                    <a:lumMod val="50000"/>
                  </a:schemeClr>
                </a:solidFill>
                <a:latin typeface="Calibri" panose="020F0502020204030204" pitchFamily="34" charset="0"/>
                <a:sym typeface="Wingdings" pitchFamily="2" charset="2"/>
              </a:endParaRPr>
            </a:p>
          </p:txBody>
        </p:sp>
      </p:grpSp>
      <p:sp>
        <p:nvSpPr>
          <p:cNvPr id="3" name="Left-Right Arrow 2"/>
          <p:cNvSpPr/>
          <p:nvPr/>
        </p:nvSpPr>
        <p:spPr>
          <a:xfrm>
            <a:off x="3594339" y="4560498"/>
            <a:ext cx="1023668" cy="471577"/>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908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387365"/>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Century Gothic" panose="020B0502020202020204" pitchFamily="34" charset="0"/>
              </a:rPr>
              <a:t>Data Collection</a:t>
            </a:r>
          </a:p>
        </p:txBody>
      </p:sp>
      <p:sp>
        <p:nvSpPr>
          <p:cNvPr id="3" name="TextBox 2"/>
          <p:cNvSpPr txBox="1"/>
          <p:nvPr/>
        </p:nvSpPr>
        <p:spPr>
          <a:xfrm>
            <a:off x="457842" y="1387366"/>
            <a:ext cx="11276315" cy="5509200"/>
          </a:xfrm>
          <a:prstGeom prst="rect">
            <a:avLst/>
          </a:prstGeom>
          <a:noFill/>
        </p:spPr>
        <p:txBody>
          <a:bodyPr wrap="square" rtlCol="0">
            <a:spAutoFit/>
          </a:bodyPr>
          <a:lstStyle/>
          <a:p>
            <a:pPr marL="457200" indent="-457200">
              <a:buFont typeface="Wingdings" panose="05000000000000000000" pitchFamily="2" charset="2"/>
              <a:buChar char="q"/>
            </a:pPr>
            <a:r>
              <a:rPr lang="en-US" sz="3200" dirty="0">
                <a:solidFill>
                  <a:schemeClr val="tx2">
                    <a:lumMod val="50000"/>
                  </a:schemeClr>
                </a:solidFill>
                <a:latin typeface="Calibri" panose="020F0502020204030204" pitchFamily="34" charset="0"/>
              </a:rPr>
              <a:t>An initial search, using </a:t>
            </a:r>
            <a:r>
              <a:rPr lang="en-US" sz="3200" dirty="0" smtClean="0">
                <a:solidFill>
                  <a:schemeClr val="tx2">
                    <a:lumMod val="50000"/>
                  </a:schemeClr>
                </a:solidFill>
                <a:latin typeface="Calibri" panose="020F0502020204030204" pitchFamily="34" charset="0"/>
              </a:rPr>
              <a:t>4 </a:t>
            </a:r>
            <a:r>
              <a:rPr lang="en-US" sz="3200" dirty="0">
                <a:solidFill>
                  <a:schemeClr val="tx2">
                    <a:lumMod val="50000"/>
                  </a:schemeClr>
                </a:solidFill>
                <a:latin typeface="Calibri" panose="020F0502020204030204" pitchFamily="34" charset="0"/>
              </a:rPr>
              <a:t>real-time social </a:t>
            </a:r>
            <a:r>
              <a:rPr lang="en-US" sz="3200" dirty="0" smtClean="0">
                <a:solidFill>
                  <a:schemeClr val="tx2">
                    <a:lumMod val="50000"/>
                  </a:schemeClr>
                </a:solidFill>
                <a:latin typeface="Calibri" panose="020F0502020204030204" pitchFamily="34" charset="0"/>
              </a:rPr>
              <a:t>media search tools (</a:t>
            </a:r>
            <a:r>
              <a:rPr lang="en-US" sz="3200" dirty="0">
                <a:solidFill>
                  <a:srgbClr val="C00000"/>
                </a:solidFill>
                <a:latin typeface="Calibri" panose="020F0502020204030204" pitchFamily="34" charset="0"/>
              </a:rPr>
              <a:t>Mentionlytics, </a:t>
            </a:r>
            <a:r>
              <a:rPr lang="en-US" sz="3200" dirty="0" smtClean="0">
                <a:solidFill>
                  <a:srgbClr val="C00000"/>
                </a:solidFill>
                <a:latin typeface="Calibri" panose="020F0502020204030204" pitchFamily="34" charset="0"/>
              </a:rPr>
              <a:t>SocialMention</a:t>
            </a:r>
            <a:r>
              <a:rPr lang="en-US" sz="3200" dirty="0" smtClean="0">
                <a:solidFill>
                  <a:schemeClr val="tx2">
                    <a:lumMod val="50000"/>
                  </a:schemeClr>
                </a:solidFill>
                <a:latin typeface="Calibri" panose="020F0502020204030204" pitchFamily="34" charset="0"/>
              </a:rPr>
              <a:t>, </a:t>
            </a:r>
            <a:r>
              <a:rPr lang="en-US" sz="3200" dirty="0" smtClean="0">
                <a:solidFill>
                  <a:srgbClr val="C00000"/>
                </a:solidFill>
                <a:latin typeface="Calibri" panose="020F0502020204030204" pitchFamily="34" charset="0"/>
              </a:rPr>
              <a:t>Mention and Google Alerts</a:t>
            </a:r>
            <a:r>
              <a:rPr lang="en-US" sz="3200" dirty="0" smtClean="0">
                <a:solidFill>
                  <a:schemeClr val="tx2">
                    <a:lumMod val="50000"/>
                  </a:schemeClr>
                </a:solidFill>
                <a:latin typeface="Calibri" panose="020F0502020204030204" pitchFamily="34" charset="0"/>
              </a:rPr>
              <a:t>), </a:t>
            </a:r>
            <a:r>
              <a:rPr lang="en-US" sz="3200" dirty="0">
                <a:solidFill>
                  <a:schemeClr val="tx2">
                    <a:lumMod val="50000"/>
                  </a:schemeClr>
                </a:solidFill>
                <a:latin typeface="Calibri" panose="020F0502020204030204" pitchFamily="34" charset="0"/>
              </a:rPr>
              <a:t>produced </a:t>
            </a:r>
            <a:r>
              <a:rPr lang="en-US" sz="3200" dirty="0" smtClean="0">
                <a:solidFill>
                  <a:schemeClr val="tx2">
                    <a:lumMod val="50000"/>
                  </a:schemeClr>
                </a:solidFill>
                <a:latin typeface="Calibri" panose="020F0502020204030204" pitchFamily="34" charset="0"/>
              </a:rPr>
              <a:t>1,680 results (Keywords:“Nike” + “Kaepernick”). </a:t>
            </a:r>
          </a:p>
          <a:p>
            <a:pPr marL="457200" indent="-457200">
              <a:buFont typeface="Wingdings" panose="05000000000000000000" pitchFamily="2" charset="2"/>
              <a:buChar char="q"/>
            </a:pPr>
            <a:r>
              <a:rPr lang="en-US" sz="3200" dirty="0" smtClean="0">
                <a:solidFill>
                  <a:schemeClr val="tx2">
                    <a:lumMod val="50000"/>
                  </a:schemeClr>
                </a:solidFill>
                <a:latin typeface="Calibri" panose="020F0502020204030204" pitchFamily="34" charset="0"/>
              </a:rPr>
              <a:t>These </a:t>
            </a:r>
            <a:r>
              <a:rPr lang="en-US" sz="3200" dirty="0">
                <a:solidFill>
                  <a:schemeClr val="tx2">
                    <a:lumMod val="50000"/>
                  </a:schemeClr>
                </a:solidFill>
                <a:latin typeface="Calibri" panose="020F0502020204030204" pitchFamily="34" charset="0"/>
              </a:rPr>
              <a:t>tools collect information about a topic from thousands of websites, blogs, and social </a:t>
            </a:r>
            <a:r>
              <a:rPr lang="en-US" sz="3200" dirty="0" smtClean="0">
                <a:solidFill>
                  <a:schemeClr val="tx2">
                    <a:lumMod val="50000"/>
                  </a:schemeClr>
                </a:solidFill>
                <a:latin typeface="Calibri" panose="020F0502020204030204" pitchFamily="34" charset="0"/>
              </a:rPr>
              <a:t>media.</a:t>
            </a:r>
            <a:endParaRPr lang="en-US" sz="3200" dirty="0">
              <a:solidFill>
                <a:schemeClr val="tx2">
                  <a:lumMod val="50000"/>
                </a:schemeClr>
              </a:solidFill>
              <a:latin typeface="Calibri" panose="020F0502020204030204" pitchFamily="34" charset="0"/>
            </a:endParaRPr>
          </a:p>
          <a:p>
            <a:pPr marL="457200" indent="-457200">
              <a:buFont typeface="Wingdings" panose="05000000000000000000" pitchFamily="2" charset="2"/>
              <a:buChar char="q"/>
            </a:pPr>
            <a:r>
              <a:rPr lang="en-US" sz="3200" dirty="0" smtClean="0">
                <a:solidFill>
                  <a:schemeClr val="tx2">
                    <a:lumMod val="50000"/>
                  </a:schemeClr>
                </a:solidFill>
                <a:latin typeface="Calibri" panose="020F0502020204030204" pitchFamily="34" charset="0"/>
              </a:rPr>
              <a:t>The </a:t>
            </a:r>
            <a:r>
              <a:rPr lang="en-US" sz="3200" dirty="0">
                <a:solidFill>
                  <a:schemeClr val="tx2">
                    <a:lumMod val="50000"/>
                  </a:schemeClr>
                </a:solidFill>
                <a:latin typeface="Calibri" panose="020F0502020204030204" pitchFamily="34" charset="0"/>
              </a:rPr>
              <a:t>search covered </a:t>
            </a:r>
            <a:r>
              <a:rPr lang="en-US" sz="3200" dirty="0" smtClean="0">
                <a:solidFill>
                  <a:schemeClr val="tx2">
                    <a:lumMod val="50000"/>
                  </a:schemeClr>
                </a:solidFill>
                <a:latin typeface="Calibri" panose="020F0502020204030204" pitchFamily="34" charset="0"/>
              </a:rPr>
              <a:t>documents (texts) </a:t>
            </a:r>
            <a:r>
              <a:rPr lang="en-US" sz="3200" dirty="0">
                <a:solidFill>
                  <a:srgbClr val="C00000"/>
                </a:solidFill>
                <a:latin typeface="Calibri" panose="020F0502020204030204" pitchFamily="34" charset="0"/>
              </a:rPr>
              <a:t>generated within the first 48 hours</a:t>
            </a:r>
            <a:r>
              <a:rPr lang="en-US" sz="3200" dirty="0" smtClean="0">
                <a:solidFill>
                  <a:schemeClr val="tx2">
                    <a:lumMod val="50000"/>
                  </a:schemeClr>
                </a:solidFill>
                <a:latin typeface="Calibri" panose="020F0502020204030204" pitchFamily="34" charset="0"/>
              </a:rPr>
              <a:t> after the Nike’s ad was released. </a:t>
            </a:r>
            <a:endParaRPr lang="en-US" sz="3200" dirty="0">
              <a:solidFill>
                <a:schemeClr val="tx2">
                  <a:lumMod val="50000"/>
                </a:schemeClr>
              </a:solidFill>
              <a:latin typeface="Calibri" panose="020F0502020204030204" pitchFamily="34" charset="0"/>
            </a:endParaRPr>
          </a:p>
          <a:p>
            <a:pPr marL="457200" indent="-457200">
              <a:buFont typeface="Wingdings" panose="05000000000000000000" pitchFamily="2" charset="2"/>
              <a:buChar char="q"/>
            </a:pPr>
            <a:r>
              <a:rPr lang="en-US" sz="3200" dirty="0">
                <a:solidFill>
                  <a:schemeClr val="tx2">
                    <a:lumMod val="50000"/>
                  </a:schemeClr>
                </a:solidFill>
                <a:latin typeface="Calibri" panose="020F0502020204030204" pitchFamily="34" charset="0"/>
              </a:rPr>
              <a:t>The final sample was </a:t>
            </a:r>
            <a:r>
              <a:rPr lang="en-US" sz="3200" dirty="0">
                <a:solidFill>
                  <a:srgbClr val="C00000"/>
                </a:solidFill>
                <a:latin typeface="Calibri" panose="020F0502020204030204" pitchFamily="34" charset="0"/>
              </a:rPr>
              <a:t>1,020 documents</a:t>
            </a:r>
            <a:r>
              <a:rPr lang="en-US" sz="3200" dirty="0" smtClean="0">
                <a:solidFill>
                  <a:schemeClr val="tx2">
                    <a:lumMod val="50000"/>
                  </a:schemeClr>
                </a:solidFill>
                <a:latin typeface="Calibri" panose="020F0502020204030204" pitchFamily="34" charset="0"/>
              </a:rPr>
              <a:t>. </a:t>
            </a:r>
            <a:r>
              <a:rPr lang="en-US" sz="3200" dirty="0">
                <a:solidFill>
                  <a:schemeClr val="tx2">
                    <a:lumMod val="50000"/>
                  </a:schemeClr>
                </a:solidFill>
                <a:latin typeface="Calibri" panose="020F0502020204030204" pitchFamily="34" charset="0"/>
              </a:rPr>
              <a:t>Duplicated posts and brand-generated content were deleted</a:t>
            </a:r>
            <a:r>
              <a:rPr lang="en-US" sz="3200" dirty="0" smtClean="0">
                <a:solidFill>
                  <a:schemeClr val="tx2">
                    <a:lumMod val="50000"/>
                  </a:schemeClr>
                </a:solidFill>
                <a:latin typeface="Calibri" panose="020F0502020204030204" pitchFamily="34" charset="0"/>
              </a:rPr>
              <a:t>.</a:t>
            </a:r>
            <a:endParaRPr lang="en-US" sz="3200" dirty="0">
              <a:solidFill>
                <a:schemeClr val="tx2">
                  <a:lumMod val="50000"/>
                </a:schemeClr>
              </a:solidFill>
              <a:latin typeface="Calibri" panose="020F0502020204030204" pitchFamily="34" charset="0"/>
            </a:endParaRPr>
          </a:p>
          <a:p>
            <a:pPr marL="457200" indent="-457200">
              <a:buFont typeface="Wingdings" panose="05000000000000000000" pitchFamily="2" charset="2"/>
              <a:buChar char="q"/>
            </a:pPr>
            <a:r>
              <a:rPr lang="en-US" sz="3200" dirty="0">
                <a:solidFill>
                  <a:schemeClr val="tx2">
                    <a:lumMod val="50000"/>
                  </a:schemeClr>
                </a:solidFill>
                <a:latin typeface="Calibri" panose="020F0502020204030204" pitchFamily="34" charset="0"/>
              </a:rPr>
              <a:t>The unit of analysis was </a:t>
            </a:r>
            <a:r>
              <a:rPr lang="en-US" sz="3200" dirty="0">
                <a:solidFill>
                  <a:srgbClr val="C00000"/>
                </a:solidFill>
                <a:latin typeface="Calibri" panose="020F0502020204030204" pitchFamily="34" charset="0"/>
              </a:rPr>
              <a:t>a single post on the results page </a:t>
            </a:r>
            <a:r>
              <a:rPr lang="en-US" sz="3200" dirty="0" smtClean="0">
                <a:solidFill>
                  <a:schemeClr val="tx2">
                    <a:lumMod val="50000"/>
                  </a:schemeClr>
                </a:solidFill>
                <a:latin typeface="Calibri" panose="020F0502020204030204" pitchFamily="34" charset="0"/>
              </a:rPr>
              <a:t>(e.g., a </a:t>
            </a:r>
            <a:r>
              <a:rPr lang="en-US" sz="3200" dirty="0">
                <a:solidFill>
                  <a:schemeClr val="tx2">
                    <a:lumMod val="50000"/>
                  </a:schemeClr>
                </a:solidFill>
                <a:latin typeface="Calibri" panose="020F0502020204030204" pitchFamily="34" charset="0"/>
              </a:rPr>
              <a:t>tweet, comment or opinion containing the search keywords).</a:t>
            </a:r>
          </a:p>
        </p:txBody>
      </p:sp>
    </p:spTree>
    <p:extLst>
      <p:ext uri="{BB962C8B-B14F-4D97-AF65-F5344CB8AC3E}">
        <p14:creationId xmlns:p14="http://schemas.microsoft.com/office/powerpoint/2010/main" val="196078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387365"/>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Century Gothic" panose="020B0502020202020204" pitchFamily="34" charset="0"/>
              </a:rPr>
              <a:t>1. Word Frequency Analysis</a:t>
            </a:r>
          </a:p>
        </p:txBody>
      </p:sp>
      <p:sp>
        <p:nvSpPr>
          <p:cNvPr id="4" name="TextBox 3"/>
          <p:cNvSpPr txBox="1"/>
          <p:nvPr/>
        </p:nvSpPr>
        <p:spPr>
          <a:xfrm>
            <a:off x="638476" y="1637882"/>
            <a:ext cx="11119124" cy="4524315"/>
          </a:xfrm>
          <a:prstGeom prst="rect">
            <a:avLst/>
          </a:prstGeom>
          <a:noFill/>
        </p:spPr>
        <p:txBody>
          <a:bodyPr wrap="square" rtlCol="0">
            <a:spAutoFit/>
          </a:bodyPr>
          <a:lstStyle/>
          <a:p>
            <a:pPr marL="457200" indent="-457200">
              <a:buFont typeface="Wingdings" panose="05000000000000000000" pitchFamily="2" charset="2"/>
              <a:buChar char="q"/>
            </a:pPr>
            <a:r>
              <a:rPr lang="en-US" sz="3200" dirty="0" smtClean="0">
                <a:solidFill>
                  <a:schemeClr val="tx2">
                    <a:lumMod val="50000"/>
                  </a:schemeClr>
                </a:solidFill>
                <a:latin typeface="Calibri" panose="020F0502020204030204" pitchFamily="34" charset="0"/>
              </a:rPr>
              <a:t>Word </a:t>
            </a:r>
            <a:r>
              <a:rPr lang="en-US" sz="3200" dirty="0">
                <a:solidFill>
                  <a:schemeClr val="tx2">
                    <a:lumMod val="50000"/>
                  </a:schemeClr>
                </a:solidFill>
                <a:latin typeface="Calibri" panose="020F0502020204030204" pitchFamily="34" charset="0"/>
              </a:rPr>
              <a:t>frequency counts for each word in a document and calculates the percentage of the word occurrences in the text. </a:t>
            </a:r>
          </a:p>
          <a:p>
            <a:pPr marL="457200" indent="-457200">
              <a:buFont typeface="Wingdings" panose="05000000000000000000" pitchFamily="2" charset="2"/>
              <a:buChar char="q"/>
            </a:pPr>
            <a:r>
              <a:rPr lang="en-US" sz="3200" dirty="0" smtClean="0">
                <a:solidFill>
                  <a:schemeClr val="tx2">
                    <a:lumMod val="50000"/>
                  </a:schemeClr>
                </a:solidFill>
                <a:latin typeface="Calibri" panose="020F0502020204030204" pitchFamily="34" charset="0"/>
              </a:rPr>
              <a:t>Documents were analyzed </a:t>
            </a:r>
            <a:r>
              <a:rPr lang="en-US" sz="3200" dirty="0">
                <a:solidFill>
                  <a:schemeClr val="tx2">
                    <a:lumMod val="50000"/>
                  </a:schemeClr>
                </a:solidFill>
                <a:latin typeface="Calibri" panose="020F0502020204030204" pitchFamily="34" charset="0"/>
              </a:rPr>
              <a:t>by word occurrence and frequency using </a:t>
            </a:r>
            <a:r>
              <a:rPr lang="en-US" sz="3200" dirty="0" smtClean="0">
                <a:solidFill>
                  <a:schemeClr val="tx2">
                    <a:lumMod val="50000"/>
                  </a:schemeClr>
                </a:solidFill>
                <a:latin typeface="Calibri" panose="020F0502020204030204" pitchFamily="34" charset="0"/>
              </a:rPr>
              <a:t>NVivo 12.0 </a:t>
            </a:r>
            <a:r>
              <a:rPr lang="en-US" sz="3200" dirty="0">
                <a:solidFill>
                  <a:schemeClr val="tx2">
                    <a:lumMod val="50000"/>
                  </a:schemeClr>
                </a:solidFill>
                <a:latin typeface="Calibri" panose="020F0502020204030204" pitchFamily="34" charset="0"/>
              </a:rPr>
              <a:t>software.</a:t>
            </a:r>
          </a:p>
          <a:p>
            <a:pPr marL="457200" indent="-457200">
              <a:buFont typeface="Wingdings" panose="05000000000000000000" pitchFamily="2" charset="2"/>
              <a:buChar char="q"/>
            </a:pPr>
            <a:r>
              <a:rPr lang="en-US" sz="3200" dirty="0">
                <a:solidFill>
                  <a:schemeClr val="tx2">
                    <a:lumMod val="50000"/>
                  </a:schemeClr>
                </a:solidFill>
                <a:latin typeface="Calibri" panose="020F0502020204030204" pitchFamily="34" charset="0"/>
              </a:rPr>
              <a:t>Variations of the same word were grouped and counted as a single </a:t>
            </a:r>
            <a:r>
              <a:rPr lang="en-US" sz="3200" dirty="0" smtClean="0">
                <a:solidFill>
                  <a:schemeClr val="tx2">
                    <a:lumMod val="50000"/>
                  </a:schemeClr>
                </a:solidFill>
                <a:latin typeface="Calibri" panose="020F0502020204030204" pitchFamily="34" charset="0"/>
              </a:rPr>
              <a:t>keyword (e.g., “brand,” “brands,” “branded,” “branding.”</a:t>
            </a:r>
            <a:endParaRPr lang="en-US" sz="3200" dirty="0">
              <a:solidFill>
                <a:schemeClr val="tx2">
                  <a:lumMod val="50000"/>
                </a:schemeClr>
              </a:solidFill>
              <a:latin typeface="Calibri" panose="020F0502020204030204" pitchFamily="34" charset="0"/>
            </a:endParaRPr>
          </a:p>
          <a:p>
            <a:pPr marL="457200" indent="-457200">
              <a:buFont typeface="Wingdings" panose="05000000000000000000" pitchFamily="2" charset="2"/>
              <a:buChar char="q"/>
            </a:pPr>
            <a:r>
              <a:rPr lang="en-US" sz="3200" dirty="0">
                <a:solidFill>
                  <a:schemeClr val="tx2">
                    <a:lumMod val="50000"/>
                  </a:schemeClr>
                </a:solidFill>
                <a:latin typeface="Calibri" panose="020F0502020204030204" pitchFamily="34" charset="0"/>
              </a:rPr>
              <a:t>Words used for sentence construction were </a:t>
            </a:r>
            <a:r>
              <a:rPr lang="en-US" sz="3200" dirty="0" smtClean="0">
                <a:solidFill>
                  <a:schemeClr val="tx2">
                    <a:lumMod val="50000"/>
                  </a:schemeClr>
                </a:solidFill>
                <a:latin typeface="Calibri" panose="020F0502020204030204" pitchFamily="34" charset="0"/>
              </a:rPr>
              <a:t>deleted.</a:t>
            </a:r>
            <a:endParaRPr lang="en-US" sz="3200" dirty="0">
              <a:solidFill>
                <a:schemeClr val="tx2">
                  <a:lumMod val="50000"/>
                </a:schemeClr>
              </a:solidFill>
              <a:latin typeface="Calibri" panose="020F0502020204030204" pitchFamily="34" charset="0"/>
            </a:endParaRPr>
          </a:p>
          <a:p>
            <a:pPr marL="457200" indent="-457200">
              <a:buFont typeface="Wingdings" panose="05000000000000000000" pitchFamily="2" charset="2"/>
              <a:buChar char="q"/>
            </a:pPr>
            <a:r>
              <a:rPr lang="en-US" sz="3200" dirty="0">
                <a:solidFill>
                  <a:schemeClr val="tx2">
                    <a:lumMod val="50000"/>
                  </a:schemeClr>
                </a:solidFill>
                <a:latin typeface="Calibri" panose="020F0502020204030204" pitchFamily="34" charset="0"/>
              </a:rPr>
              <a:t>The remaining words were analyzed and grouped by themes according to </a:t>
            </a:r>
            <a:r>
              <a:rPr lang="en-US" sz="3200" dirty="0" smtClean="0">
                <a:solidFill>
                  <a:schemeClr val="tx2">
                    <a:lumMod val="50000"/>
                  </a:schemeClr>
                </a:solidFill>
                <a:latin typeface="Calibri" panose="020F0502020204030204" pitchFamily="34" charset="0"/>
              </a:rPr>
              <a:t>the researchers’ assessment.</a:t>
            </a:r>
            <a:endParaRPr lang="en-US" sz="3200"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271628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9288</TotalTime>
  <Words>1697</Words>
  <Application>Microsoft Office PowerPoint</Application>
  <PresentationFormat>Widescreen</PresentationFormat>
  <Paragraphs>121</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Sacred Heart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Luna Nevarez, Prof. Cuauhtemoc</dc:creator>
  <cp:lastModifiedBy>Cuauhtemoc Luna-Nevarez</cp:lastModifiedBy>
  <cp:revision>141</cp:revision>
  <dcterms:created xsi:type="dcterms:W3CDTF">2017-05-04T03:34:58Z</dcterms:created>
  <dcterms:modified xsi:type="dcterms:W3CDTF">2019-05-21T14:47:56Z</dcterms:modified>
</cp:coreProperties>
</file>