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  <p:sldMasterId id="2147484016" r:id="rId2"/>
    <p:sldMasterId id="2147484212" r:id="rId3"/>
  </p:sldMasterIdLst>
  <p:notesMasterIdLst>
    <p:notesMasterId r:id="rId20"/>
  </p:notesMasterIdLst>
  <p:sldIdLst>
    <p:sldId id="256" r:id="rId4"/>
    <p:sldId id="271" r:id="rId5"/>
    <p:sldId id="321" r:id="rId6"/>
    <p:sldId id="320" r:id="rId7"/>
    <p:sldId id="322" r:id="rId8"/>
    <p:sldId id="364" r:id="rId9"/>
    <p:sldId id="361" r:id="rId10"/>
    <p:sldId id="257" r:id="rId11"/>
    <p:sldId id="370" r:id="rId12"/>
    <p:sldId id="277" r:id="rId13"/>
    <p:sldId id="359" r:id="rId14"/>
    <p:sldId id="367" r:id="rId15"/>
    <p:sldId id="360" r:id="rId16"/>
    <p:sldId id="262" r:id="rId17"/>
    <p:sldId id="266" r:id="rId18"/>
    <p:sldId id="3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a Maaninou" initials="NM" lastIdx="22" clrIdx="0">
    <p:extLst>
      <p:ext uri="{19B8F6BF-5375-455C-9EA6-DF929625EA0E}">
        <p15:presenceInfo xmlns:p15="http://schemas.microsoft.com/office/powerpoint/2012/main" userId="Nada Maanino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441" autoAdjust="0"/>
  </p:normalViewPr>
  <p:slideViewPr>
    <p:cSldViewPr snapToGrid="0">
      <p:cViewPr varScale="1">
        <p:scale>
          <a:sx n="59" d="100"/>
          <a:sy n="59" d="100"/>
        </p:scale>
        <p:origin x="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FA72AC-B571-46CD-9954-6D72B51DDDEA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67DB185A-F182-48DD-9257-F8AE39F37E9B}">
      <dgm:prSet phldrT="[Texte]" custT="1"/>
      <dgm:spPr>
        <a:noFill/>
      </dgm:spPr>
      <dgm:t>
        <a:bodyPr/>
        <a:lstStyle/>
        <a:p>
          <a:r>
            <a:rPr lang="fr-FR"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Final goals</a:t>
          </a:r>
        </a:p>
      </dgm:t>
    </dgm:pt>
    <dgm:pt modelId="{8E50D9BF-E17A-4C87-A721-2B82F6FB66A0}" type="parTrans" cxnId="{CE8C149C-D8D4-4E65-B167-8B59F03E16FE}">
      <dgm:prSet/>
      <dgm:spPr/>
      <dgm:t>
        <a:bodyPr/>
        <a:lstStyle/>
        <a:p>
          <a:endParaRPr lang="fr-F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DF2B5D-1B3E-438D-ACEE-35986D331DA2}" type="sibTrans" cxnId="{CE8C149C-D8D4-4E65-B167-8B59F03E16FE}">
      <dgm:prSet/>
      <dgm:spPr/>
      <dgm:t>
        <a:bodyPr/>
        <a:lstStyle/>
        <a:p>
          <a:endParaRPr lang="fr-F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F46B18-A68D-494D-A5D7-29D3D842F4A0}">
      <dgm:prSet phldrT="[Texte]" custT="1"/>
      <dgm:spPr/>
      <dgm:t>
        <a:bodyPr/>
        <a:lstStyle/>
        <a:p>
          <a:r>
            <a: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 destroy</a:t>
          </a:r>
        </a:p>
      </dgm:t>
    </dgm:pt>
    <dgm:pt modelId="{18A23CEC-5813-4A09-AED6-A0CA67BFC996}" type="parTrans" cxnId="{47D314E1-DB71-4B59-B6DA-59A43107FE9B}">
      <dgm:prSet/>
      <dgm:spPr/>
      <dgm:t>
        <a:bodyPr/>
        <a:lstStyle/>
        <a:p>
          <a:endParaRPr lang="fr-F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DEB36D-454D-4F0D-929D-23AB8E2B0660}" type="sibTrans" cxnId="{47D314E1-DB71-4B59-B6DA-59A43107FE9B}">
      <dgm:prSet/>
      <dgm:spPr/>
      <dgm:t>
        <a:bodyPr/>
        <a:lstStyle/>
        <a:p>
          <a:endParaRPr lang="fr-F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C182BA-95AD-4ED8-B771-CEFEB69802D9}">
      <dgm:prSet phldrT="[Texte]" custT="1"/>
      <dgm:spPr/>
      <dgm:t>
        <a:bodyPr/>
        <a:lstStyle/>
        <a:p>
          <a:r>
            <a: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 </a:t>
          </a:r>
          <a:r>
            <a:rPr lang="fr-FR" sz="1600" dirty="0" err="1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verbally</a:t>
          </a:r>
          <a:r>
            <a: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fr-FR" sz="1600" dirty="0" err="1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assault</a:t>
          </a:r>
          <a:endParaRPr lang="fr-FR" sz="16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8E3BCFF-361F-4FF1-BF24-3A8E45BA9897}" type="parTrans" cxnId="{6987F911-C7EF-468E-9CDB-391DB9F36515}">
      <dgm:prSet/>
      <dgm:spPr/>
      <dgm:t>
        <a:bodyPr/>
        <a:lstStyle/>
        <a:p>
          <a:endParaRPr lang="fr-F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7F8FA1-821C-44D9-95E4-37D3851D2468}" type="sibTrans" cxnId="{6987F911-C7EF-468E-9CDB-391DB9F36515}">
      <dgm:prSet/>
      <dgm:spPr/>
      <dgm:t>
        <a:bodyPr/>
        <a:lstStyle/>
        <a:p>
          <a:endParaRPr lang="fr-F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EE9350-9C8F-469D-99B7-D66A16928662}">
      <dgm:prSet phldrT="[Texte]" custT="1"/>
      <dgm:spPr/>
      <dgm:t>
        <a:bodyPr/>
        <a:lstStyle/>
        <a:p>
          <a:r>
            <a: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 escape</a:t>
          </a:r>
        </a:p>
      </dgm:t>
    </dgm:pt>
    <dgm:pt modelId="{0671BD7E-D6B6-4A8E-AB21-D8F9C10772FF}" type="parTrans" cxnId="{D7C66E9D-08FF-446E-B98D-217941D27A44}">
      <dgm:prSet/>
      <dgm:spPr/>
      <dgm:t>
        <a:bodyPr/>
        <a:lstStyle/>
        <a:p>
          <a:endParaRPr lang="fr-F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7B843A-7F3E-475A-B599-1C77C8A9B3C1}" type="sibTrans" cxnId="{D7C66E9D-08FF-446E-B98D-217941D27A44}">
      <dgm:prSet/>
      <dgm:spPr/>
      <dgm:t>
        <a:bodyPr/>
        <a:lstStyle/>
        <a:p>
          <a:endParaRPr lang="fr-F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946C7B-8AE4-4670-8730-66BD377514E2}">
      <dgm:prSet phldrT="[Texte]" custT="1"/>
      <dgm:spPr>
        <a:noFill/>
      </dgm:spPr>
      <dgm:t>
        <a:bodyPr/>
        <a:lstStyle/>
        <a:p>
          <a:r>
            <a:rPr lang="fr-FR" sz="3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Targets</a:t>
          </a:r>
          <a:endParaRPr lang="fr-FR" sz="3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1D274CF-3469-4B88-9CB3-7BB28DDB7278}" type="parTrans" cxnId="{4036E602-119D-4B72-BF78-BD570C186C0E}">
      <dgm:prSet/>
      <dgm:spPr/>
      <dgm:t>
        <a:bodyPr/>
        <a:lstStyle/>
        <a:p>
          <a:endParaRPr lang="fr-FR"/>
        </a:p>
      </dgm:t>
    </dgm:pt>
    <dgm:pt modelId="{23B142BD-409E-4710-AD4A-19A497A0CCAD}" type="sibTrans" cxnId="{4036E602-119D-4B72-BF78-BD570C186C0E}">
      <dgm:prSet/>
      <dgm:spPr/>
      <dgm:t>
        <a:bodyPr/>
        <a:lstStyle/>
        <a:p>
          <a:endParaRPr lang="fr-FR"/>
        </a:p>
      </dgm:t>
    </dgm:pt>
    <dgm:pt modelId="{365FBF7E-92A3-4B66-AAAE-E4A152D81945}">
      <dgm:prSet phldrT="[Texte]" custT="1"/>
      <dgm:spPr/>
      <dgm:t>
        <a:bodyPr/>
        <a:lstStyle/>
        <a:p>
          <a:r>
            <a:rPr lang="fr-FR" sz="16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Individuals</a:t>
          </a:r>
          <a:endParaRPr lang="fr-FR" sz="16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649A833-91A4-4D62-8EFB-BB86F4BE89F9}" type="parTrans" cxnId="{2FD03BB9-5598-4708-8D3B-6F72FE7028CB}">
      <dgm:prSet/>
      <dgm:spPr/>
      <dgm:t>
        <a:bodyPr/>
        <a:lstStyle/>
        <a:p>
          <a:endParaRPr lang="fr-FR"/>
        </a:p>
      </dgm:t>
    </dgm:pt>
    <dgm:pt modelId="{9CB930F7-7046-47DA-B766-964847D0D008}" type="sibTrans" cxnId="{2FD03BB9-5598-4708-8D3B-6F72FE7028CB}">
      <dgm:prSet/>
      <dgm:spPr/>
      <dgm:t>
        <a:bodyPr/>
        <a:lstStyle/>
        <a:p>
          <a:endParaRPr lang="fr-FR"/>
        </a:p>
      </dgm:t>
    </dgm:pt>
    <dgm:pt modelId="{63761C29-1BC1-4AD6-880F-83B83DDF1DE8}">
      <dgm:prSet phldrT="[Texte]" custT="1"/>
      <dgm:spPr/>
      <dgm:t>
        <a:bodyPr/>
        <a:lstStyle/>
        <a:p>
          <a:r>
            <a:rPr lang="fr-FR" sz="16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Material</a:t>
          </a:r>
          <a:r>
            <a: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fr-FR" sz="16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goods</a:t>
          </a:r>
          <a:endParaRPr lang="fr-FR" sz="16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AA537EE-6A61-4D10-AAEB-B95381D908C5}" type="parTrans" cxnId="{41DDC944-51A7-43D3-AC3F-2A5DC34185A0}">
      <dgm:prSet/>
      <dgm:spPr/>
      <dgm:t>
        <a:bodyPr/>
        <a:lstStyle/>
        <a:p>
          <a:endParaRPr lang="fr-FR"/>
        </a:p>
      </dgm:t>
    </dgm:pt>
    <dgm:pt modelId="{EE6980B1-9E20-4D5C-A86C-8E039756FC92}" type="sibTrans" cxnId="{41DDC944-51A7-43D3-AC3F-2A5DC34185A0}">
      <dgm:prSet/>
      <dgm:spPr/>
      <dgm:t>
        <a:bodyPr/>
        <a:lstStyle/>
        <a:p>
          <a:endParaRPr lang="fr-FR"/>
        </a:p>
      </dgm:t>
    </dgm:pt>
    <dgm:pt modelId="{48E260B6-746C-458D-8708-3B7300A00208}">
      <dgm:prSet phldrT="[Texte]" custT="1"/>
      <dgm:spPr/>
      <dgm:t>
        <a:bodyPr/>
        <a:lstStyle/>
        <a:p>
          <a:r>
            <a: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 </a:t>
          </a:r>
          <a:r>
            <a:rPr lang="fr-FR" sz="1600" dirty="0" err="1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hurt</a:t>
          </a:r>
          <a:endParaRPr lang="fr-FR" sz="16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F3EF56F-5039-4046-8706-E4C617D6F311}" type="parTrans" cxnId="{ED33EA8F-86E6-4E0B-BEF6-10C7009E8FD7}">
      <dgm:prSet/>
      <dgm:spPr/>
      <dgm:t>
        <a:bodyPr/>
        <a:lstStyle/>
        <a:p>
          <a:endParaRPr lang="fr-FR"/>
        </a:p>
      </dgm:t>
    </dgm:pt>
    <dgm:pt modelId="{05C5E0D4-5D9E-415C-BC31-536AAB185792}" type="sibTrans" cxnId="{ED33EA8F-86E6-4E0B-BEF6-10C7009E8FD7}">
      <dgm:prSet/>
      <dgm:spPr/>
      <dgm:t>
        <a:bodyPr/>
        <a:lstStyle/>
        <a:p>
          <a:endParaRPr lang="fr-FR"/>
        </a:p>
      </dgm:t>
    </dgm:pt>
    <dgm:pt modelId="{32FDE220-938A-4604-A724-993F7487A15F}" type="pres">
      <dgm:prSet presAssocID="{97FA72AC-B571-46CD-9954-6D72B51DDDEA}" presName="theList" presStyleCnt="0">
        <dgm:presLayoutVars>
          <dgm:dir/>
          <dgm:animLvl val="lvl"/>
          <dgm:resizeHandles val="exact"/>
        </dgm:presLayoutVars>
      </dgm:prSet>
      <dgm:spPr/>
    </dgm:pt>
    <dgm:pt modelId="{042926E1-63BA-4C51-BF8E-C4449ED00CA3}" type="pres">
      <dgm:prSet presAssocID="{34946C7B-8AE4-4670-8730-66BD377514E2}" presName="compNode" presStyleCnt="0"/>
      <dgm:spPr/>
    </dgm:pt>
    <dgm:pt modelId="{FAB38759-2492-4A12-93E7-45EF85A47009}" type="pres">
      <dgm:prSet presAssocID="{34946C7B-8AE4-4670-8730-66BD377514E2}" presName="aNode" presStyleLbl="bgShp" presStyleIdx="0" presStyleCnt="2" custLinFactNeighborX="-12607"/>
      <dgm:spPr>
        <a:prstGeom prst="rect">
          <a:avLst/>
        </a:prstGeom>
      </dgm:spPr>
    </dgm:pt>
    <dgm:pt modelId="{D46961E7-B69B-4185-921A-32BCB1AB366F}" type="pres">
      <dgm:prSet presAssocID="{34946C7B-8AE4-4670-8730-66BD377514E2}" presName="textNode" presStyleLbl="bgShp" presStyleIdx="0" presStyleCnt="2"/>
      <dgm:spPr/>
    </dgm:pt>
    <dgm:pt modelId="{B3319ACE-34A6-48DD-A395-3C9DA4BCB0C4}" type="pres">
      <dgm:prSet presAssocID="{34946C7B-8AE4-4670-8730-66BD377514E2}" presName="compChildNode" presStyleCnt="0"/>
      <dgm:spPr/>
    </dgm:pt>
    <dgm:pt modelId="{6E033E07-E05B-4A65-B903-56EA53FF4EE0}" type="pres">
      <dgm:prSet presAssocID="{34946C7B-8AE4-4670-8730-66BD377514E2}" presName="theInnerList" presStyleCnt="0"/>
      <dgm:spPr/>
    </dgm:pt>
    <dgm:pt modelId="{97D68BA7-DC4D-4186-9171-324B8F0EED88}" type="pres">
      <dgm:prSet presAssocID="{365FBF7E-92A3-4B66-AAAE-E4A152D81945}" presName="childNode" presStyleLbl="node1" presStyleIdx="0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EAEA495A-019B-4B1A-BA66-16D2C3456B31}" type="pres">
      <dgm:prSet presAssocID="{365FBF7E-92A3-4B66-AAAE-E4A152D81945}" presName="aSpace2" presStyleCnt="0"/>
      <dgm:spPr/>
    </dgm:pt>
    <dgm:pt modelId="{008DBDEB-1D05-4EF9-8B0B-3DC6A5C5DAF8}" type="pres">
      <dgm:prSet presAssocID="{63761C29-1BC1-4AD6-880F-83B83DDF1DE8}" presName="childNode" presStyleLbl="node1" presStyleIdx="1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C2DEB0A7-C221-4A25-98F7-B0F632BBE0E2}" type="pres">
      <dgm:prSet presAssocID="{34946C7B-8AE4-4670-8730-66BD377514E2}" presName="aSpace" presStyleCnt="0"/>
      <dgm:spPr/>
    </dgm:pt>
    <dgm:pt modelId="{98D352FE-46A0-4469-B33B-D1209E867F0F}" type="pres">
      <dgm:prSet presAssocID="{67DB185A-F182-48DD-9257-F8AE39F37E9B}" presName="compNode" presStyleCnt="0"/>
      <dgm:spPr/>
    </dgm:pt>
    <dgm:pt modelId="{AC104B42-1745-46FD-9DAF-4AFB288CD683}" type="pres">
      <dgm:prSet presAssocID="{67DB185A-F182-48DD-9257-F8AE39F37E9B}" presName="aNode" presStyleLbl="bgShp" presStyleIdx="1" presStyleCnt="2"/>
      <dgm:spPr>
        <a:prstGeom prst="rect">
          <a:avLst/>
        </a:prstGeom>
      </dgm:spPr>
    </dgm:pt>
    <dgm:pt modelId="{23ADF23B-72D9-425B-90BC-F04BC5ED5182}" type="pres">
      <dgm:prSet presAssocID="{67DB185A-F182-48DD-9257-F8AE39F37E9B}" presName="textNode" presStyleLbl="bgShp" presStyleIdx="1" presStyleCnt="2"/>
      <dgm:spPr/>
    </dgm:pt>
    <dgm:pt modelId="{3B4242F3-7687-4785-B1DC-7B6BCDAF8731}" type="pres">
      <dgm:prSet presAssocID="{67DB185A-F182-48DD-9257-F8AE39F37E9B}" presName="compChildNode" presStyleCnt="0"/>
      <dgm:spPr/>
    </dgm:pt>
    <dgm:pt modelId="{F0A8739E-6D48-4016-BE88-EC9FB41B87F6}" type="pres">
      <dgm:prSet presAssocID="{67DB185A-F182-48DD-9257-F8AE39F37E9B}" presName="theInnerList" presStyleCnt="0"/>
      <dgm:spPr/>
    </dgm:pt>
    <dgm:pt modelId="{EF77AFC1-26F6-487E-BE01-2347F90AF7DC}" type="pres">
      <dgm:prSet presAssocID="{02F46B18-A68D-494D-A5D7-29D3D842F4A0}" presName="childNode" presStyleLbl="node1" presStyleIdx="2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CD6772AB-C3EA-497F-BB37-4AA2117C0764}" type="pres">
      <dgm:prSet presAssocID="{02F46B18-A68D-494D-A5D7-29D3D842F4A0}" presName="aSpace2" presStyleCnt="0"/>
      <dgm:spPr/>
    </dgm:pt>
    <dgm:pt modelId="{B6FAB45C-1E21-46FF-86BA-7B5B267A155E}" type="pres">
      <dgm:prSet presAssocID="{48E260B6-746C-458D-8708-3B7300A00208}" presName="childNode" presStyleLbl="node1" presStyleIdx="3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49E057BB-C7A4-44C1-A982-12314A4C7735}" type="pres">
      <dgm:prSet presAssocID="{48E260B6-746C-458D-8708-3B7300A00208}" presName="aSpace2" presStyleCnt="0"/>
      <dgm:spPr/>
    </dgm:pt>
    <dgm:pt modelId="{70A079B3-000E-4AF6-9CA0-97CB5A8B0B86}" type="pres">
      <dgm:prSet presAssocID="{FBC182BA-95AD-4ED8-B771-CEFEB69802D9}" presName="childNode" presStyleLbl="node1" presStyleIdx="4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12E3F090-9426-4AE5-BFE7-4D9BEAE5902D}" type="pres">
      <dgm:prSet presAssocID="{FBC182BA-95AD-4ED8-B771-CEFEB69802D9}" presName="aSpace2" presStyleCnt="0"/>
      <dgm:spPr/>
    </dgm:pt>
    <dgm:pt modelId="{F0529247-EB9A-4B49-9573-70E63E6785A9}" type="pres">
      <dgm:prSet presAssocID="{44EE9350-9C8F-469D-99B7-D66A16928662}" presName="childNode" presStyleLbl="node1" presStyleIdx="5" presStyleCnt="6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4036E602-119D-4B72-BF78-BD570C186C0E}" srcId="{97FA72AC-B571-46CD-9954-6D72B51DDDEA}" destId="{34946C7B-8AE4-4670-8730-66BD377514E2}" srcOrd="0" destOrd="0" parTransId="{E1D274CF-3469-4B88-9CB3-7BB28DDB7278}" sibTransId="{23B142BD-409E-4710-AD4A-19A497A0CCAD}"/>
    <dgm:cxn modelId="{6987F911-C7EF-468E-9CDB-391DB9F36515}" srcId="{67DB185A-F182-48DD-9257-F8AE39F37E9B}" destId="{FBC182BA-95AD-4ED8-B771-CEFEB69802D9}" srcOrd="2" destOrd="0" parTransId="{D8E3BCFF-361F-4FF1-BF24-3A8E45BA9897}" sibTransId="{797F8FA1-821C-44D9-95E4-37D3851D2468}"/>
    <dgm:cxn modelId="{FAF99C18-8A4B-44B8-8269-990184F27F49}" type="presOf" srcId="{67DB185A-F182-48DD-9257-F8AE39F37E9B}" destId="{AC104B42-1745-46FD-9DAF-4AFB288CD683}" srcOrd="0" destOrd="0" presId="urn:microsoft.com/office/officeart/2005/8/layout/lProcess2"/>
    <dgm:cxn modelId="{F6143C5D-C4C8-47DC-A661-4D7357DF5195}" type="presOf" srcId="{34946C7B-8AE4-4670-8730-66BD377514E2}" destId="{D46961E7-B69B-4185-921A-32BCB1AB366F}" srcOrd="1" destOrd="0" presId="urn:microsoft.com/office/officeart/2005/8/layout/lProcess2"/>
    <dgm:cxn modelId="{41DDC944-51A7-43D3-AC3F-2A5DC34185A0}" srcId="{34946C7B-8AE4-4670-8730-66BD377514E2}" destId="{63761C29-1BC1-4AD6-880F-83B83DDF1DE8}" srcOrd="1" destOrd="0" parTransId="{EAA537EE-6A61-4D10-AAEB-B95381D908C5}" sibTransId="{EE6980B1-9E20-4D5C-A86C-8E039756FC92}"/>
    <dgm:cxn modelId="{DBF7FC64-2AAC-43E6-8A7A-7CB5D5B5E485}" type="presOf" srcId="{44EE9350-9C8F-469D-99B7-D66A16928662}" destId="{F0529247-EB9A-4B49-9573-70E63E6785A9}" srcOrd="0" destOrd="0" presId="urn:microsoft.com/office/officeart/2005/8/layout/lProcess2"/>
    <dgm:cxn modelId="{ABE08B45-3377-4D2D-B2B0-47F878109876}" type="presOf" srcId="{365FBF7E-92A3-4B66-AAAE-E4A152D81945}" destId="{97D68BA7-DC4D-4186-9171-324B8F0EED88}" srcOrd="0" destOrd="0" presId="urn:microsoft.com/office/officeart/2005/8/layout/lProcess2"/>
    <dgm:cxn modelId="{977D354B-3C9A-4FFB-9C9B-60358F013E24}" type="presOf" srcId="{02F46B18-A68D-494D-A5D7-29D3D842F4A0}" destId="{EF77AFC1-26F6-487E-BE01-2347F90AF7DC}" srcOrd="0" destOrd="0" presId="urn:microsoft.com/office/officeart/2005/8/layout/lProcess2"/>
    <dgm:cxn modelId="{ED33EA8F-86E6-4E0B-BEF6-10C7009E8FD7}" srcId="{67DB185A-F182-48DD-9257-F8AE39F37E9B}" destId="{48E260B6-746C-458D-8708-3B7300A00208}" srcOrd="1" destOrd="0" parTransId="{8F3EF56F-5039-4046-8706-E4C617D6F311}" sibTransId="{05C5E0D4-5D9E-415C-BC31-536AAB185792}"/>
    <dgm:cxn modelId="{CE8C149C-D8D4-4E65-B167-8B59F03E16FE}" srcId="{97FA72AC-B571-46CD-9954-6D72B51DDDEA}" destId="{67DB185A-F182-48DD-9257-F8AE39F37E9B}" srcOrd="1" destOrd="0" parTransId="{8E50D9BF-E17A-4C87-A721-2B82F6FB66A0}" sibTransId="{5BDF2B5D-1B3E-438D-ACEE-35986D331DA2}"/>
    <dgm:cxn modelId="{D7C66E9D-08FF-446E-B98D-217941D27A44}" srcId="{67DB185A-F182-48DD-9257-F8AE39F37E9B}" destId="{44EE9350-9C8F-469D-99B7-D66A16928662}" srcOrd="3" destOrd="0" parTransId="{0671BD7E-D6B6-4A8E-AB21-D8F9C10772FF}" sibTransId="{C67B843A-7F3E-475A-B599-1C77C8A9B3C1}"/>
    <dgm:cxn modelId="{2FD03BB9-5598-4708-8D3B-6F72FE7028CB}" srcId="{34946C7B-8AE4-4670-8730-66BD377514E2}" destId="{365FBF7E-92A3-4B66-AAAE-E4A152D81945}" srcOrd="0" destOrd="0" parTransId="{E649A833-91A4-4D62-8EFB-BB86F4BE89F9}" sibTransId="{9CB930F7-7046-47DA-B766-964847D0D008}"/>
    <dgm:cxn modelId="{B78113C3-8806-466D-9570-0E7F7DE9F9F0}" type="presOf" srcId="{FBC182BA-95AD-4ED8-B771-CEFEB69802D9}" destId="{70A079B3-000E-4AF6-9CA0-97CB5A8B0B86}" srcOrd="0" destOrd="0" presId="urn:microsoft.com/office/officeart/2005/8/layout/lProcess2"/>
    <dgm:cxn modelId="{EE28FFD5-80B5-42F3-843D-3A801E4E5427}" type="presOf" srcId="{48E260B6-746C-458D-8708-3B7300A00208}" destId="{B6FAB45C-1E21-46FF-86BA-7B5B267A155E}" srcOrd="0" destOrd="0" presId="urn:microsoft.com/office/officeart/2005/8/layout/lProcess2"/>
    <dgm:cxn modelId="{5559B8D9-1F2D-41FA-9011-66B7BB1705A5}" type="presOf" srcId="{67DB185A-F182-48DD-9257-F8AE39F37E9B}" destId="{23ADF23B-72D9-425B-90BC-F04BC5ED5182}" srcOrd="1" destOrd="0" presId="urn:microsoft.com/office/officeart/2005/8/layout/lProcess2"/>
    <dgm:cxn modelId="{47D314E1-DB71-4B59-B6DA-59A43107FE9B}" srcId="{67DB185A-F182-48DD-9257-F8AE39F37E9B}" destId="{02F46B18-A68D-494D-A5D7-29D3D842F4A0}" srcOrd="0" destOrd="0" parTransId="{18A23CEC-5813-4A09-AED6-A0CA67BFC996}" sibTransId="{E7DEB36D-454D-4F0D-929D-23AB8E2B0660}"/>
    <dgm:cxn modelId="{3BA34AF1-9349-47E3-AC18-B75EF7D369E5}" type="presOf" srcId="{34946C7B-8AE4-4670-8730-66BD377514E2}" destId="{FAB38759-2492-4A12-93E7-45EF85A47009}" srcOrd="0" destOrd="0" presId="urn:microsoft.com/office/officeart/2005/8/layout/lProcess2"/>
    <dgm:cxn modelId="{940687F4-E434-4DEB-9F06-7DF9E2B5464A}" type="presOf" srcId="{63761C29-1BC1-4AD6-880F-83B83DDF1DE8}" destId="{008DBDEB-1D05-4EF9-8B0B-3DC6A5C5DAF8}" srcOrd="0" destOrd="0" presId="urn:microsoft.com/office/officeart/2005/8/layout/lProcess2"/>
    <dgm:cxn modelId="{A053A6F9-5A54-45DA-A199-F885838DAB37}" type="presOf" srcId="{97FA72AC-B571-46CD-9954-6D72B51DDDEA}" destId="{32FDE220-938A-4604-A724-993F7487A15F}" srcOrd="0" destOrd="0" presId="urn:microsoft.com/office/officeart/2005/8/layout/lProcess2"/>
    <dgm:cxn modelId="{F00741BA-79D8-4008-B329-44FA6DC9D917}" type="presParOf" srcId="{32FDE220-938A-4604-A724-993F7487A15F}" destId="{042926E1-63BA-4C51-BF8E-C4449ED00CA3}" srcOrd="0" destOrd="0" presId="urn:microsoft.com/office/officeart/2005/8/layout/lProcess2"/>
    <dgm:cxn modelId="{7B44E80C-2C54-4FA8-A14D-1F246061D3D2}" type="presParOf" srcId="{042926E1-63BA-4C51-BF8E-C4449ED00CA3}" destId="{FAB38759-2492-4A12-93E7-45EF85A47009}" srcOrd="0" destOrd="0" presId="urn:microsoft.com/office/officeart/2005/8/layout/lProcess2"/>
    <dgm:cxn modelId="{6DFFDFE9-CF01-4AB8-8C10-05C974ABB6B8}" type="presParOf" srcId="{042926E1-63BA-4C51-BF8E-C4449ED00CA3}" destId="{D46961E7-B69B-4185-921A-32BCB1AB366F}" srcOrd="1" destOrd="0" presId="urn:microsoft.com/office/officeart/2005/8/layout/lProcess2"/>
    <dgm:cxn modelId="{2D74E07B-E09D-46CC-B9C4-D54D28EDF1FA}" type="presParOf" srcId="{042926E1-63BA-4C51-BF8E-C4449ED00CA3}" destId="{B3319ACE-34A6-48DD-A395-3C9DA4BCB0C4}" srcOrd="2" destOrd="0" presId="urn:microsoft.com/office/officeart/2005/8/layout/lProcess2"/>
    <dgm:cxn modelId="{75FFCE0E-9508-4347-B5AB-862C45D383FA}" type="presParOf" srcId="{B3319ACE-34A6-48DD-A395-3C9DA4BCB0C4}" destId="{6E033E07-E05B-4A65-B903-56EA53FF4EE0}" srcOrd="0" destOrd="0" presId="urn:microsoft.com/office/officeart/2005/8/layout/lProcess2"/>
    <dgm:cxn modelId="{03AC2392-AA5B-4E04-973F-15D8E7A664DD}" type="presParOf" srcId="{6E033E07-E05B-4A65-B903-56EA53FF4EE0}" destId="{97D68BA7-DC4D-4186-9171-324B8F0EED88}" srcOrd="0" destOrd="0" presId="urn:microsoft.com/office/officeart/2005/8/layout/lProcess2"/>
    <dgm:cxn modelId="{66FC593D-A9EE-4275-AC2F-3D713DEEBA00}" type="presParOf" srcId="{6E033E07-E05B-4A65-B903-56EA53FF4EE0}" destId="{EAEA495A-019B-4B1A-BA66-16D2C3456B31}" srcOrd="1" destOrd="0" presId="urn:microsoft.com/office/officeart/2005/8/layout/lProcess2"/>
    <dgm:cxn modelId="{66C827C0-6363-405E-990D-86DB3FA414DB}" type="presParOf" srcId="{6E033E07-E05B-4A65-B903-56EA53FF4EE0}" destId="{008DBDEB-1D05-4EF9-8B0B-3DC6A5C5DAF8}" srcOrd="2" destOrd="0" presId="urn:microsoft.com/office/officeart/2005/8/layout/lProcess2"/>
    <dgm:cxn modelId="{1EA659C6-807F-4196-A2C0-FDFE58551157}" type="presParOf" srcId="{32FDE220-938A-4604-A724-993F7487A15F}" destId="{C2DEB0A7-C221-4A25-98F7-B0F632BBE0E2}" srcOrd="1" destOrd="0" presId="urn:microsoft.com/office/officeart/2005/8/layout/lProcess2"/>
    <dgm:cxn modelId="{EA4F18A2-7BFE-495A-A6C0-CE8678644420}" type="presParOf" srcId="{32FDE220-938A-4604-A724-993F7487A15F}" destId="{98D352FE-46A0-4469-B33B-D1209E867F0F}" srcOrd="2" destOrd="0" presId="urn:microsoft.com/office/officeart/2005/8/layout/lProcess2"/>
    <dgm:cxn modelId="{D9A859FA-16B3-4FF2-B65D-21AF3DC4BD23}" type="presParOf" srcId="{98D352FE-46A0-4469-B33B-D1209E867F0F}" destId="{AC104B42-1745-46FD-9DAF-4AFB288CD683}" srcOrd="0" destOrd="0" presId="urn:microsoft.com/office/officeart/2005/8/layout/lProcess2"/>
    <dgm:cxn modelId="{478F27B4-B654-4A4D-A0DB-D59D450F03A8}" type="presParOf" srcId="{98D352FE-46A0-4469-B33B-D1209E867F0F}" destId="{23ADF23B-72D9-425B-90BC-F04BC5ED5182}" srcOrd="1" destOrd="0" presId="urn:microsoft.com/office/officeart/2005/8/layout/lProcess2"/>
    <dgm:cxn modelId="{80713A88-9694-42FF-85F6-E48071FFA461}" type="presParOf" srcId="{98D352FE-46A0-4469-B33B-D1209E867F0F}" destId="{3B4242F3-7687-4785-B1DC-7B6BCDAF8731}" srcOrd="2" destOrd="0" presId="urn:microsoft.com/office/officeart/2005/8/layout/lProcess2"/>
    <dgm:cxn modelId="{843883D1-AB38-4474-B3E3-BED6479EB3F5}" type="presParOf" srcId="{3B4242F3-7687-4785-B1DC-7B6BCDAF8731}" destId="{F0A8739E-6D48-4016-BE88-EC9FB41B87F6}" srcOrd="0" destOrd="0" presId="urn:microsoft.com/office/officeart/2005/8/layout/lProcess2"/>
    <dgm:cxn modelId="{2FCEE2DF-4910-4526-9F42-C4BE8D3C5BA9}" type="presParOf" srcId="{F0A8739E-6D48-4016-BE88-EC9FB41B87F6}" destId="{EF77AFC1-26F6-487E-BE01-2347F90AF7DC}" srcOrd="0" destOrd="0" presId="urn:microsoft.com/office/officeart/2005/8/layout/lProcess2"/>
    <dgm:cxn modelId="{13618433-6811-4B21-86CB-E1DF426F2A2B}" type="presParOf" srcId="{F0A8739E-6D48-4016-BE88-EC9FB41B87F6}" destId="{CD6772AB-C3EA-497F-BB37-4AA2117C0764}" srcOrd="1" destOrd="0" presId="urn:microsoft.com/office/officeart/2005/8/layout/lProcess2"/>
    <dgm:cxn modelId="{E7124329-BFB1-48FC-A993-137B74C873FB}" type="presParOf" srcId="{F0A8739E-6D48-4016-BE88-EC9FB41B87F6}" destId="{B6FAB45C-1E21-46FF-86BA-7B5B267A155E}" srcOrd="2" destOrd="0" presId="urn:microsoft.com/office/officeart/2005/8/layout/lProcess2"/>
    <dgm:cxn modelId="{01A6F356-267E-48E4-8F1E-D1CB206E82B2}" type="presParOf" srcId="{F0A8739E-6D48-4016-BE88-EC9FB41B87F6}" destId="{49E057BB-C7A4-44C1-A982-12314A4C7735}" srcOrd="3" destOrd="0" presId="urn:microsoft.com/office/officeart/2005/8/layout/lProcess2"/>
    <dgm:cxn modelId="{4E34A82F-1948-4B00-9728-20487E4EE3C8}" type="presParOf" srcId="{F0A8739E-6D48-4016-BE88-EC9FB41B87F6}" destId="{70A079B3-000E-4AF6-9CA0-97CB5A8B0B86}" srcOrd="4" destOrd="0" presId="urn:microsoft.com/office/officeart/2005/8/layout/lProcess2"/>
    <dgm:cxn modelId="{F2C28FD7-87CB-450C-8431-D5B61AF262E0}" type="presParOf" srcId="{F0A8739E-6D48-4016-BE88-EC9FB41B87F6}" destId="{12E3F090-9426-4AE5-BFE7-4D9BEAE5902D}" srcOrd="5" destOrd="0" presId="urn:microsoft.com/office/officeart/2005/8/layout/lProcess2"/>
    <dgm:cxn modelId="{A34569C8-F5F5-45EC-AEBA-A01490BB0DE9}" type="presParOf" srcId="{F0A8739E-6D48-4016-BE88-EC9FB41B87F6}" destId="{F0529247-EB9A-4B49-9573-70E63E6785A9}" srcOrd="6" destOrd="0" presId="urn:microsoft.com/office/officeart/2005/8/layout/lProcess2"/>
  </dgm:cxnLst>
  <dgm:bg>
    <a:noFill/>
  </dgm:bg>
  <dgm:whole>
    <a:ln>
      <a:solidFill>
        <a:srgbClr val="C0000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38759-2492-4A12-93E7-45EF85A47009}">
      <dsp:nvSpPr>
        <dsp:cNvPr id="0" name=""/>
        <dsp:cNvSpPr/>
      </dsp:nvSpPr>
      <dsp:spPr>
        <a:xfrm>
          <a:off x="0" y="0"/>
          <a:ext cx="2674392" cy="3586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Targets</a:t>
          </a:r>
          <a:endParaRPr lang="fr-FR" sz="32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0"/>
        <a:ext cx="2674392" cy="1076035"/>
      </dsp:txXfrm>
    </dsp:sp>
    <dsp:sp modelId="{97D68BA7-DC4D-4186-9171-324B8F0EED88}">
      <dsp:nvSpPr>
        <dsp:cNvPr id="0" name=""/>
        <dsp:cNvSpPr/>
      </dsp:nvSpPr>
      <dsp:spPr>
        <a:xfrm>
          <a:off x="270219" y="1077086"/>
          <a:ext cx="2139514" cy="10814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Individuals</a:t>
          </a:r>
          <a:endParaRPr lang="fr-FR" sz="16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70219" y="1077086"/>
        <a:ext cx="2139514" cy="1081464"/>
      </dsp:txXfrm>
    </dsp:sp>
    <dsp:sp modelId="{008DBDEB-1D05-4EF9-8B0B-3DC6A5C5DAF8}">
      <dsp:nvSpPr>
        <dsp:cNvPr id="0" name=""/>
        <dsp:cNvSpPr/>
      </dsp:nvSpPr>
      <dsp:spPr>
        <a:xfrm>
          <a:off x="270219" y="2324929"/>
          <a:ext cx="2139514" cy="10814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Material</a:t>
          </a:r>
          <a:r>
            <a:rPr lang="fr-FR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fr-FR" sz="16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goods</a:t>
          </a:r>
          <a:endParaRPr lang="fr-FR" sz="16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70219" y="2324929"/>
        <a:ext cx="2139514" cy="1081464"/>
      </dsp:txXfrm>
    </dsp:sp>
    <dsp:sp modelId="{AC104B42-1745-46FD-9DAF-4AFB288CD683}">
      <dsp:nvSpPr>
        <dsp:cNvPr id="0" name=""/>
        <dsp:cNvSpPr/>
      </dsp:nvSpPr>
      <dsp:spPr>
        <a:xfrm>
          <a:off x="2877752" y="0"/>
          <a:ext cx="2674392" cy="3586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Final goals</a:t>
          </a:r>
        </a:p>
      </dsp:txBody>
      <dsp:txXfrm>
        <a:off x="2877752" y="0"/>
        <a:ext cx="2674392" cy="1076035"/>
      </dsp:txXfrm>
    </dsp:sp>
    <dsp:sp modelId="{EF77AFC1-26F6-487E-BE01-2347F90AF7DC}">
      <dsp:nvSpPr>
        <dsp:cNvPr id="0" name=""/>
        <dsp:cNvSpPr/>
      </dsp:nvSpPr>
      <dsp:spPr>
        <a:xfrm>
          <a:off x="3145191" y="1076122"/>
          <a:ext cx="2139514" cy="5225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 destroy</a:t>
          </a:r>
        </a:p>
      </dsp:txBody>
      <dsp:txXfrm>
        <a:off x="3145191" y="1076122"/>
        <a:ext cx="2139514" cy="522518"/>
      </dsp:txXfrm>
    </dsp:sp>
    <dsp:sp modelId="{B6FAB45C-1E21-46FF-86BA-7B5B267A155E}">
      <dsp:nvSpPr>
        <dsp:cNvPr id="0" name=""/>
        <dsp:cNvSpPr/>
      </dsp:nvSpPr>
      <dsp:spPr>
        <a:xfrm>
          <a:off x="3145191" y="1679028"/>
          <a:ext cx="2139514" cy="5225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 </a:t>
          </a:r>
          <a:r>
            <a:rPr lang="fr-FR" sz="16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hurt</a:t>
          </a:r>
          <a:endParaRPr lang="fr-FR" sz="16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145191" y="1679028"/>
        <a:ext cx="2139514" cy="522518"/>
      </dsp:txXfrm>
    </dsp:sp>
    <dsp:sp modelId="{70A079B3-000E-4AF6-9CA0-97CB5A8B0B86}">
      <dsp:nvSpPr>
        <dsp:cNvPr id="0" name=""/>
        <dsp:cNvSpPr/>
      </dsp:nvSpPr>
      <dsp:spPr>
        <a:xfrm>
          <a:off x="3145191" y="2281933"/>
          <a:ext cx="2139514" cy="5225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 </a:t>
          </a:r>
          <a:r>
            <a:rPr lang="fr-FR" sz="16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verbally</a:t>
          </a:r>
          <a:r>
            <a:rPr lang="fr-FR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fr-FR" sz="16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assault</a:t>
          </a:r>
          <a:endParaRPr lang="fr-FR" sz="16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145191" y="2281933"/>
        <a:ext cx="2139514" cy="522518"/>
      </dsp:txXfrm>
    </dsp:sp>
    <dsp:sp modelId="{F0529247-EB9A-4B49-9573-70E63E6785A9}">
      <dsp:nvSpPr>
        <dsp:cNvPr id="0" name=""/>
        <dsp:cNvSpPr/>
      </dsp:nvSpPr>
      <dsp:spPr>
        <a:xfrm>
          <a:off x="3145191" y="2884839"/>
          <a:ext cx="2139514" cy="5225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 escape</a:t>
          </a:r>
        </a:p>
      </dsp:txBody>
      <dsp:txXfrm>
        <a:off x="3145191" y="2884839"/>
        <a:ext cx="2139514" cy="522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FCF06-8D78-4AD2-B82B-8BDDFAE828C3}" type="datetimeFigureOut">
              <a:rPr lang="fr-FR" smtClean="0"/>
              <a:t>12/05/2019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DC058-DE49-46DC-8A15-9331494925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84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DC058-DE49-46DC-8A15-93314949256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081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CB8F6-DCE5-4593-9684-1E3AEE75F566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306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DC058-DE49-46DC-8A15-93314949256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572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CB8F6-DCE5-4593-9684-1E3AEE75F566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386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CB8F6-DCE5-4593-9684-1E3AEE75F566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172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CB8F6-DCE5-4593-9684-1E3AEE75F566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037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CB8F6-DCE5-4593-9684-1E3AEE75F566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843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DC058-DE49-46DC-8A15-93314949256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044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DC058-DE49-46DC-8A15-93314949256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118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CB8F6-DCE5-4593-9684-1E3AEE75F566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156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25DB-52CD-40C6-8CD9-8DDC57E2AA90}" type="datetime1">
              <a:rPr lang="fr-FR" smtClean="0"/>
              <a:t>12/05/2019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404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A00C-F96A-448C-8A75-610FCDB11325}" type="datetime1">
              <a:rPr lang="fr-FR" smtClean="0"/>
              <a:t>12/05/2019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88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6538-4ADE-407B-849A-084D27E5736E}" type="datetime1">
              <a:rPr lang="fr-FR" smtClean="0"/>
              <a:t>12/05/2019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4169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BB11-DE9C-4C8E-9E4E-C6E95AEF6954}" type="datetime1">
              <a:rPr lang="fr-FR" smtClean="0"/>
              <a:t>12/05/2019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723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EE46-5903-4D0F-8343-78E8C21CAEDC}" type="datetime1">
              <a:rPr lang="fr-FR" smtClean="0"/>
              <a:t>12/05/2019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885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936B-A0DE-4242-A274-9856388E3D96}" type="datetime1">
              <a:rPr lang="fr-FR" smtClean="0"/>
              <a:t>12/05/2019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654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F4828-1527-459F-9229-859FD716FBA5}" type="datetime1">
              <a:rPr lang="fr-FR" smtClean="0"/>
              <a:t>12/05/2019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604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C94D-D617-47B7-8A8E-1D36291903E2}" type="datetime1">
              <a:rPr lang="fr-FR" smtClean="0"/>
              <a:t>12/05/2019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222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B2A5-2C67-4022-88A9-20EC788FAB6D}" type="datetime1">
              <a:rPr lang="fr-FR" smtClean="0"/>
              <a:t>12/05/2019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0217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FB3B-19AB-4B37-962A-5A41D9232E56}" type="datetime1">
              <a:rPr lang="fr-FR" smtClean="0"/>
              <a:t>12/05/2019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67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FB8A-D11F-4DCE-B0EE-2B0EB1D14FA5}" type="datetime1">
              <a:rPr lang="fr-FR" smtClean="0"/>
              <a:t>12/05/2019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00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C435-6C0A-4F3C-BF64-D8A05C45E523}" type="datetime1">
              <a:rPr lang="fr-FR" smtClean="0"/>
              <a:t>12/05/2019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943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9020-E5F8-48EF-B8EB-FD03ED1F8503}" type="datetime1">
              <a:rPr lang="fr-FR" smtClean="0"/>
              <a:t>12/05/2019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860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5E78-DF9C-4388-85CA-2FCF1A5A8681}" type="datetime1">
              <a:rPr lang="fr-FR" smtClean="0"/>
              <a:t>12/05/2019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908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6CB5-86DB-4FA4-892F-35AC660F34BA}" type="datetime1">
              <a:rPr lang="fr-FR" smtClean="0"/>
              <a:t>12/05/2019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398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D143-C06D-4CC0-9687-4E62EDC318F6}" type="datetime1">
              <a:rPr lang="fr-FR" smtClean="0"/>
              <a:t>12/05/2019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336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BB11-DE9C-4C8E-9E4E-C6E95AEF6954}" type="datetime1">
              <a:rPr lang="fr-FR" smtClean="0"/>
              <a:t>12/05/2019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02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25DB-52CD-40C6-8CD9-8DDC57E2AA90}" type="datetime1">
              <a:rPr lang="fr-FR" smtClean="0"/>
              <a:t>12/05/2019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777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C435-6C0A-4F3C-BF64-D8A05C45E523}" type="datetime1">
              <a:rPr lang="fr-FR" smtClean="0"/>
              <a:t>12/05/2019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531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EBD8-95B2-4507-A3B8-F30C03506445}" type="datetime1">
              <a:rPr lang="fr-FR" smtClean="0"/>
              <a:t>12/05/2019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949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BA9F-7DCD-422C-B0A0-98B9052B9D6F}" type="datetime1">
              <a:rPr lang="fr-FR" smtClean="0"/>
              <a:t>12/05/2019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987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8E1A-F690-45C4-839A-EEB98B72048A}" type="datetime1">
              <a:rPr lang="fr-FR" smtClean="0"/>
              <a:t>12/05/2019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0945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EBD8-95B2-4507-A3B8-F30C03506445}" type="datetime1">
              <a:rPr lang="fr-FR" smtClean="0"/>
              <a:t>12/05/2019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1342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B4C8-FEBD-4C8A-B5D5-2EC8B5C8A962}" type="datetime1">
              <a:rPr lang="fr-FR" smtClean="0"/>
              <a:t>12/05/2019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2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8381-3F60-41AD-8467-9AF21A925470}" type="datetime1">
              <a:rPr lang="fr-FR" smtClean="0"/>
              <a:t>12/05/2019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9569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B3C9-A708-46E5-BF47-BF592354D39A}" type="datetime1">
              <a:rPr lang="fr-FR" smtClean="0"/>
              <a:t>12/05/2019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408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2758E1A-F690-45C4-839A-EEB98B72048A}" type="datetime1">
              <a:rPr lang="fr-FR" smtClean="0"/>
              <a:t>12/05/2019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537823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A00C-F96A-448C-8A75-610FCDB11325}" type="datetime1">
              <a:rPr lang="fr-FR" smtClean="0"/>
              <a:t>12/05/2019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418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6538-4ADE-407B-849A-084D27E5736E}" type="datetime1">
              <a:rPr lang="fr-FR" smtClean="0"/>
              <a:t>12/05/2019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91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BA9F-7DCD-422C-B0A0-98B9052B9D6F}" type="datetime1">
              <a:rPr lang="fr-FR" smtClean="0"/>
              <a:t>12/05/2019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233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11C4-68FA-4342-A2BD-09C8B3A82667}" type="datetime1">
              <a:rPr lang="fr-FR" smtClean="0"/>
              <a:t>12/05/2019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8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B4C8-FEBD-4C8A-B5D5-2EC8B5C8A962}" type="datetime1">
              <a:rPr lang="fr-FR" smtClean="0"/>
              <a:t>12/05/2019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3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8381-3F60-41AD-8467-9AF21A925470}" type="datetime1">
              <a:rPr lang="fr-FR" smtClean="0"/>
              <a:t>12/05/2019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81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B3C9-A708-46E5-BF47-BF592354D39A}" type="datetime1">
              <a:rPr lang="fr-FR" smtClean="0"/>
              <a:t>12/05/2019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42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0F2D-DF9D-4C2E-9D47-8E1E0247DC28}" type="datetime1">
              <a:rPr lang="fr-FR" smtClean="0"/>
              <a:t>12/05/2019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02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2758E1A-F690-45C4-839A-EEB98B72048A}" type="datetime1">
              <a:rPr lang="fr-FR" smtClean="0"/>
              <a:t>12/05/2019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5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404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2758E1A-F690-45C4-839A-EEB98B72048A}" type="datetime1">
              <a:rPr lang="fr-FR" smtClean="0"/>
              <a:t>12/05/2019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06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2758E1A-F690-45C4-839A-EEB98B72048A}" type="datetime1">
              <a:rPr lang="fr-FR" smtClean="0"/>
              <a:t>12/05/2019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2EAB4D9-CA4D-40DD-BF0D-B56803BDCB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29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5E9B9B-D151-4081-95B0-BDB9FFB6E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557" y="1819125"/>
            <a:ext cx="9916886" cy="2387600"/>
          </a:xfrm>
        </p:spPr>
        <p:txBody>
          <a:bodyPr>
            <a:normAutofit/>
          </a:bodyPr>
          <a:lstStyle/>
          <a:p>
            <a:r>
              <a:rPr lang="en-US" dirty="0"/>
              <a:t>Brand Hate: Moderating Role of Individual Variables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356DCF-BEDA-47FD-937A-617EC0A6E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6029" y="5915061"/>
            <a:ext cx="9144000" cy="893510"/>
          </a:xfrm>
        </p:spPr>
        <p:txBody>
          <a:bodyPr>
            <a:normAutofit/>
          </a:bodyPr>
          <a:lstStyle/>
          <a:p>
            <a:pPr algn="ctr"/>
            <a:r>
              <a:rPr lang="fr-FR" sz="2000" b="1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Amélie Bottin</a:t>
            </a:r>
          </a:p>
          <a:p>
            <a:pPr algn="ctr"/>
            <a:r>
              <a:rPr lang="fr-FR" sz="2000" b="1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</a:t>
            </a:r>
            <a:r>
              <a:rPr lang="fr-FR" b="1" dirty="0" err="1"/>
              <a:t>é</a:t>
            </a:r>
            <a:r>
              <a:rPr lang="fr-FR" sz="2000" b="1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restc</a:t>
            </a:r>
            <a:r>
              <a:rPr lang="fr-FR" sz="2000" b="1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Marseille, France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CDCF63-716F-4E33-BD82-BB3D15FD7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2EAB4D9-CA4D-40DD-BF0D-B56803BDCB9E}" type="slidenum">
              <a:rPr lang="fr-FR" smtClean="0"/>
              <a:t>1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B4B8E19-50FD-4A34-B51F-D428919C1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9" y="49429"/>
            <a:ext cx="1379622" cy="730388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FD635A7C-7A28-4CA3-A231-F6158B63F1D0}"/>
              </a:ext>
            </a:extLst>
          </p:cNvPr>
          <p:cNvSpPr txBox="1">
            <a:spLocks/>
          </p:cNvSpPr>
          <p:nvPr/>
        </p:nvSpPr>
        <p:spPr>
          <a:xfrm>
            <a:off x="1524000" y="3939040"/>
            <a:ext cx="9144000" cy="130699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International Consumer Brand Relationship Conference</a:t>
            </a:r>
          </a:p>
          <a:p>
            <a:r>
              <a:rPr lang="en-US" dirty="0" err="1"/>
              <a:t>Cancùn</a:t>
            </a:r>
            <a:r>
              <a:rPr lang="en-US" dirty="0"/>
              <a:t>,  Mexico </a:t>
            </a:r>
            <a:r>
              <a:rPr lang="en-US"/>
              <a:t>19-21 may </a:t>
            </a:r>
            <a:r>
              <a:rPr lang="en-US" dirty="0"/>
              <a:t>2019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8C2C0AA-AF66-4194-83B2-C804A9DD3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913" y="0"/>
            <a:ext cx="3604087" cy="149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24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3C3B0C31-436C-4851-BA11-CBA54CDAD1B5}"/>
              </a:ext>
            </a:extLst>
          </p:cNvPr>
          <p:cNvSpPr/>
          <p:nvPr/>
        </p:nvSpPr>
        <p:spPr>
          <a:xfrm>
            <a:off x="8589421" y="1682911"/>
            <a:ext cx="35795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u="sng" dirty="0" err="1">
                <a:ea typeface="Verdana" panose="020B0604030504040204" pitchFamily="34" charset="0"/>
                <a:cs typeface="Verdana" panose="020B0604030504040204" pitchFamily="34" charset="0"/>
              </a:rPr>
              <a:t>Validity</a:t>
            </a:r>
            <a:r>
              <a:rPr lang="fr-FR" sz="1600" u="sng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600" u="sng" dirty="0" err="1">
                <a:ea typeface="Verdana" panose="020B0604030504040204" pitchFamily="34" charset="0"/>
                <a:cs typeface="Verdana" panose="020B0604030504040204" pitchFamily="34" charset="0"/>
              </a:rPr>
              <a:t>assessed</a:t>
            </a:r>
            <a:r>
              <a:rPr lang="fr-FR" sz="1600" u="sng" dirty="0"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r>
              <a:rPr lang="fr-FR" sz="1600" dirty="0"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fr-FR" sz="1600" dirty="0" err="1">
                <a:ea typeface="Verdana" panose="020B0604030504040204" pitchFamily="34" charset="0"/>
              </a:rPr>
              <a:t>Reliability</a:t>
            </a:r>
            <a:r>
              <a:rPr lang="fr-FR" sz="1600" dirty="0">
                <a:ea typeface="Verdana" panose="020B0604030504040204" pitchFamily="34" charset="0"/>
              </a:rPr>
              <a:t>: </a:t>
            </a:r>
            <a:r>
              <a:rPr lang="fr-FR" sz="1600" dirty="0" err="1">
                <a:ea typeface="Verdana" panose="020B0604030504040204" pitchFamily="34" charset="0"/>
              </a:rPr>
              <a:t>Jöreskog’s</a:t>
            </a:r>
            <a:r>
              <a:rPr lang="fr-FR" sz="1600" dirty="0">
                <a:ea typeface="Verdana" panose="020B0604030504040204" pitchFamily="34" charset="0"/>
              </a:rPr>
              <a:t> Rhô&gt;0,844</a:t>
            </a:r>
          </a:p>
          <a:p>
            <a:r>
              <a:rPr lang="fr-FR" sz="1600" dirty="0">
                <a:ea typeface="Verdana" panose="020B0604030504040204" pitchFamily="34" charset="0"/>
              </a:rPr>
              <a:t>    Convergent </a:t>
            </a:r>
            <a:r>
              <a:rPr lang="fr-FR" sz="1600" dirty="0" err="1">
                <a:ea typeface="Verdana" panose="020B0604030504040204" pitchFamily="34" charset="0"/>
              </a:rPr>
              <a:t>validity</a:t>
            </a:r>
            <a:r>
              <a:rPr lang="fr-FR" sz="1600" dirty="0">
                <a:ea typeface="Verdana" panose="020B0604030504040204" pitchFamily="34" charset="0"/>
              </a:rPr>
              <a:t>: Rhô VC&gt;0,620</a:t>
            </a:r>
          </a:p>
          <a:p>
            <a:r>
              <a:rPr lang="fr-FR" sz="1600" dirty="0">
                <a:ea typeface="Verdana" panose="020B0604030504040204" pitchFamily="34" charset="0"/>
              </a:rPr>
              <a:t>    </a:t>
            </a:r>
          </a:p>
          <a:p>
            <a:r>
              <a:rPr lang="fr-FR" sz="1600" dirty="0">
                <a:ea typeface="Verdana" panose="020B0604030504040204" pitchFamily="34" charset="0"/>
              </a:rPr>
              <a:t>    </a:t>
            </a:r>
            <a:r>
              <a:rPr lang="fr-FR" sz="1600" dirty="0" err="1">
                <a:ea typeface="Verdana" panose="020B0604030504040204" pitchFamily="34" charset="0"/>
              </a:rPr>
              <a:t>Internal</a:t>
            </a:r>
            <a:r>
              <a:rPr lang="fr-FR" sz="1600" dirty="0">
                <a:ea typeface="Verdana" panose="020B0604030504040204" pitchFamily="34" charset="0"/>
              </a:rPr>
              <a:t> discriminant </a:t>
            </a:r>
            <a:r>
              <a:rPr lang="fr-FR" sz="1600" dirty="0" err="1">
                <a:ea typeface="Verdana" panose="020B0604030504040204" pitchFamily="34" charset="0"/>
              </a:rPr>
              <a:t>validity</a:t>
            </a:r>
            <a:endParaRPr lang="fr-FR" sz="1600" dirty="0">
              <a:ea typeface="Verdana" panose="020B0604030504040204" pitchFamily="34" charset="0"/>
            </a:endParaRPr>
          </a:p>
          <a:p>
            <a:r>
              <a:rPr lang="fr-FR" sz="1600" dirty="0">
                <a:ea typeface="Verdana" panose="020B0604030504040204" pitchFamily="34" charset="0"/>
              </a:rPr>
              <a:t>    </a:t>
            </a:r>
            <a:r>
              <a:rPr lang="fr-FR" sz="1600" dirty="0" err="1">
                <a:ea typeface="Verdana" panose="020B0604030504040204" pitchFamily="34" charset="0"/>
              </a:rPr>
              <a:t>External</a:t>
            </a:r>
            <a:r>
              <a:rPr lang="fr-FR" sz="1600" dirty="0">
                <a:ea typeface="Verdana" panose="020B0604030504040204" pitchFamily="34" charset="0"/>
              </a:rPr>
              <a:t> discriminant </a:t>
            </a:r>
            <a:r>
              <a:rPr lang="fr-FR" sz="1600" dirty="0" err="1">
                <a:ea typeface="Verdana" panose="020B0604030504040204" pitchFamily="34" charset="0"/>
              </a:rPr>
              <a:t>validity</a:t>
            </a:r>
            <a:endParaRPr lang="fr-FR" sz="1600" dirty="0">
              <a:ea typeface="Verdana" panose="020B0604030504040204" pitchFamily="34" charset="0"/>
            </a:endParaRPr>
          </a:p>
          <a:p>
            <a:pPr marL="450850" lvl="1" indent="-177800">
              <a:buFont typeface="Arial" panose="020B0604020202020204" pitchFamily="34" charset="0"/>
              <a:buChar char="•"/>
            </a:pPr>
            <a:r>
              <a:rPr lang="fr-FR" sz="1600" dirty="0">
                <a:ea typeface="Verdana" panose="020B0604030504040204" pitchFamily="34" charset="0"/>
              </a:rPr>
              <a:t>Brand </a:t>
            </a:r>
            <a:r>
              <a:rPr lang="fr-FR" sz="1600" dirty="0" err="1">
                <a:ea typeface="Verdana" panose="020B0604030504040204" pitchFamily="34" charset="0"/>
              </a:rPr>
              <a:t>distrust</a:t>
            </a:r>
            <a:r>
              <a:rPr lang="fr-FR" sz="1600" dirty="0">
                <a:ea typeface="Verdana" panose="020B0604030504040204" pitchFamily="34" charset="0"/>
              </a:rPr>
              <a:t> (Cho, 2006)</a:t>
            </a:r>
          </a:p>
          <a:p>
            <a:pPr marL="450850" lvl="1" indent="-177800">
              <a:buFont typeface="Arial" panose="020B0604020202020204" pitchFamily="34" charset="0"/>
              <a:buChar char="•"/>
            </a:pPr>
            <a:r>
              <a:rPr lang="fr-FR" sz="1600" dirty="0">
                <a:ea typeface="Verdana" panose="020B0604030504040204" pitchFamily="34" charset="0"/>
              </a:rPr>
              <a:t>Brand trust (</a:t>
            </a:r>
            <a:r>
              <a:rPr lang="fr-FR" sz="1600" dirty="0" err="1">
                <a:ea typeface="Verdana" panose="020B0604030504040204" pitchFamily="34" charset="0"/>
              </a:rPr>
              <a:t>Gurviez</a:t>
            </a:r>
            <a:r>
              <a:rPr lang="fr-FR" sz="1600" dirty="0">
                <a:ea typeface="Verdana" panose="020B0604030504040204" pitchFamily="34" charset="0"/>
              </a:rPr>
              <a:t> &amp; </a:t>
            </a:r>
            <a:r>
              <a:rPr lang="fr-FR" sz="1600" dirty="0" err="1">
                <a:ea typeface="Verdana" panose="020B0604030504040204" pitchFamily="34" charset="0"/>
              </a:rPr>
              <a:t>Korchia</a:t>
            </a:r>
            <a:r>
              <a:rPr lang="fr-FR" sz="1600" dirty="0">
                <a:ea typeface="Verdana" panose="020B0604030504040204" pitchFamily="34" charset="0"/>
              </a:rPr>
              <a:t>, 2002)</a:t>
            </a:r>
          </a:p>
          <a:p>
            <a:r>
              <a:rPr lang="fr-FR" sz="1600" dirty="0">
                <a:ea typeface="Verdana" panose="020B0604030504040204" pitchFamily="34" charset="0"/>
              </a:rPr>
              <a:t>   </a:t>
            </a:r>
          </a:p>
          <a:p>
            <a:r>
              <a:rPr lang="fr-FR" sz="1600" dirty="0">
                <a:ea typeface="Verdana" panose="020B0604030504040204" pitchFamily="34" charset="0"/>
              </a:rPr>
              <a:t>   </a:t>
            </a:r>
            <a:r>
              <a:rPr lang="fr-FR" sz="1600" dirty="0" err="1">
                <a:ea typeface="Verdana" panose="020B0604030504040204" pitchFamily="34" charset="0"/>
              </a:rPr>
              <a:t>Predictive</a:t>
            </a:r>
            <a:r>
              <a:rPr lang="fr-FR" sz="1600" dirty="0">
                <a:ea typeface="Verdana" panose="020B0604030504040204" pitchFamily="34" charset="0"/>
              </a:rPr>
              <a:t> </a:t>
            </a:r>
            <a:r>
              <a:rPr lang="fr-FR" sz="1600" dirty="0" err="1">
                <a:ea typeface="Verdana" panose="020B0604030504040204" pitchFamily="34" charset="0"/>
              </a:rPr>
              <a:t>validity</a:t>
            </a:r>
            <a:endParaRPr lang="fr-FR" sz="1600" dirty="0">
              <a:ea typeface="Verdana" panose="020B0604030504040204" pitchFamily="34" charset="0"/>
            </a:endParaRPr>
          </a:p>
          <a:p>
            <a:pPr marL="450850" lvl="1" indent="-177800">
              <a:buFont typeface="Arial" panose="020B0604020202020204" pitchFamily="34" charset="0"/>
              <a:buChar char="•"/>
            </a:pPr>
            <a:r>
              <a:rPr lang="fr-FR" sz="1600" dirty="0">
                <a:ea typeface="Verdana" panose="020B0604030504040204" pitchFamily="34" charset="0"/>
              </a:rPr>
              <a:t>Consumer </a:t>
            </a:r>
            <a:r>
              <a:rPr lang="fr-FR" sz="1600" dirty="0" err="1">
                <a:ea typeface="Verdana" panose="020B0604030504040204" pitchFamily="34" charset="0"/>
              </a:rPr>
              <a:t>retaliation</a:t>
            </a:r>
            <a:r>
              <a:rPr lang="fr-FR" sz="1600" dirty="0">
                <a:ea typeface="Verdana" panose="020B0604030504040204" pitchFamily="34" charset="0"/>
              </a:rPr>
              <a:t> (</a:t>
            </a:r>
            <a:r>
              <a:rPr lang="fr-FR" sz="1600" dirty="0" err="1">
                <a:ea typeface="Verdana" panose="020B0604030504040204" pitchFamily="34" charset="0"/>
              </a:rPr>
              <a:t>Huefner</a:t>
            </a:r>
            <a:r>
              <a:rPr lang="fr-FR" sz="1600" dirty="0">
                <a:ea typeface="Verdana" panose="020B0604030504040204" pitchFamily="34" charset="0"/>
              </a:rPr>
              <a:t> &amp; Hunt, 2000) R²=11,2%</a:t>
            </a:r>
          </a:p>
          <a:p>
            <a:pPr marL="450850" lvl="1" indent="-177800">
              <a:buFont typeface="Arial" panose="020B0604020202020204" pitchFamily="34" charset="0"/>
              <a:buChar char="•"/>
            </a:pPr>
            <a:r>
              <a:rPr lang="fr-FR" sz="1600" dirty="0">
                <a:ea typeface="Verdana" panose="020B0604030504040204" pitchFamily="34" charset="0"/>
              </a:rPr>
              <a:t>Intent to boycott (Capelli et al., 2002) R²=6,6%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B3A4865-311B-42F3-AA16-3A6D8E340028}"/>
              </a:ext>
            </a:extLst>
          </p:cNvPr>
          <p:cNvSpPr/>
          <p:nvPr/>
        </p:nvSpPr>
        <p:spPr>
          <a:xfrm>
            <a:off x="8616952" y="0"/>
            <a:ext cx="3585940" cy="720092"/>
          </a:xfrm>
          <a:prstGeom prst="rect">
            <a:avLst/>
          </a:prstGeom>
          <a:solidFill>
            <a:srgbClr val="B51F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0" rIns="180000" bIns="72000"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510" y="40645"/>
            <a:ext cx="6578914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Times New Roman" panose="02020603050405020304" pitchFamily="18" charset="0"/>
              </a:rPr>
              <a:t>This brand makes me sick</a:t>
            </a:r>
          </a:p>
        </p:txBody>
      </p:sp>
      <p:sp>
        <p:nvSpPr>
          <p:cNvPr id="3" name="Rectangle 2"/>
          <p:cNvSpPr/>
          <p:nvPr/>
        </p:nvSpPr>
        <p:spPr>
          <a:xfrm>
            <a:off x="7070202" y="2671302"/>
            <a:ext cx="1278467" cy="2779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Obsession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069489" y="754600"/>
            <a:ext cx="1278467" cy="2779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Enmity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7075532" y="4285868"/>
            <a:ext cx="1278467" cy="2779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Fear</a:t>
            </a:r>
          </a:p>
        </p:txBody>
      </p:sp>
      <p:sp>
        <p:nvSpPr>
          <p:cNvPr id="6" name="Rectangle 5"/>
          <p:cNvSpPr/>
          <p:nvPr/>
        </p:nvSpPr>
        <p:spPr>
          <a:xfrm>
            <a:off x="7069488" y="5329575"/>
            <a:ext cx="1278467" cy="2779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Agressivity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48195" y="6288181"/>
            <a:ext cx="1278467" cy="2779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Violence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128811" y="391428"/>
            <a:ext cx="6578914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Times New Roman" panose="02020603050405020304" pitchFamily="18" charset="0"/>
              </a:rPr>
              <a:t>This brand is disgusting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141510" y="744576"/>
            <a:ext cx="6578914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Times New Roman" panose="02020603050405020304" pitchFamily="18" charset="0"/>
              </a:rPr>
              <a:t>I feel disgust against this brand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8806" y="1111199"/>
            <a:ext cx="6578914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Times New Roman" panose="02020603050405020304" pitchFamily="18" charset="0"/>
              </a:rPr>
              <a:t>I feel repulsion against this brand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6108" y="1481143"/>
            <a:ext cx="6566208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This brand is horrible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6108" y="1893251"/>
            <a:ext cx="6578914" cy="28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Times New Roman" panose="02020603050405020304" pitchFamily="18" charset="0"/>
              </a:rPr>
              <a:t>This brand haunts my everyday life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6108" y="2302293"/>
            <a:ext cx="6578914" cy="28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Times New Roman" panose="02020603050405020304" pitchFamily="18" charset="0"/>
              </a:rPr>
              <a:t>I have unpleased physical manifestations when I think to this brand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6108" y="2679680"/>
            <a:ext cx="6578914" cy="28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Times New Roman" panose="02020603050405020304" pitchFamily="18" charset="0"/>
              </a:rPr>
              <a:t>I feel stressed when I feel to this brand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8808" y="3084373"/>
            <a:ext cx="6578914" cy="28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Times New Roman" panose="02020603050405020304" pitchFamily="18" charset="0"/>
              </a:rPr>
              <a:t>I feel tormented by this brand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8808" y="3463605"/>
            <a:ext cx="6578914" cy="28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Times New Roman" panose="02020603050405020304" pitchFamily="18" charset="0"/>
              </a:rPr>
              <a:t>I lose control of my negative feelings whan I think to this brand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8808" y="3911212"/>
            <a:ext cx="6578914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Times New Roman" panose="02020603050405020304" pitchFamily="18" charset="0"/>
              </a:rPr>
              <a:t>This marque is the wrong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8808" y="4246115"/>
            <a:ext cx="6578914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Times New Roman" panose="02020603050405020304" pitchFamily="18" charset="0"/>
              </a:rPr>
              <a:t>This brand is the absolute evil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8808" y="4591613"/>
            <a:ext cx="6578914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Times New Roman" panose="02020603050405020304" pitchFamily="18" charset="0"/>
              </a:rPr>
              <a:t>This brand is scary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510" y="4969000"/>
            <a:ext cx="6578912" cy="28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Times New Roman" panose="02020603050405020304" pitchFamily="18" charset="0"/>
              </a:rPr>
              <a:t>I am upset against this brand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1510" y="5337413"/>
            <a:ext cx="6578912" cy="28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Times New Roman" panose="02020603050405020304" pitchFamily="18" charset="0"/>
              </a:rPr>
              <a:t>I am more upset than ever against this brand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8808" y="5714289"/>
            <a:ext cx="6578912" cy="28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Times New Roman" panose="02020603050405020304" pitchFamily="18" charset="0"/>
              </a:rPr>
              <a:t>I am mad at this brand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8810" y="6127855"/>
            <a:ext cx="6578912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Times New Roman" panose="02020603050405020304" pitchFamily="18" charset="0"/>
              </a:rPr>
              <a:t>What I feel for this brand is violent, in a negative way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8810" y="6485251"/>
            <a:ext cx="6578912" cy="28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Times New Roman" panose="02020603050405020304" pitchFamily="18" charset="0"/>
              </a:rPr>
              <a:t>I have very violent feelings against this brand</a:t>
            </a:r>
          </a:p>
        </p:txBody>
      </p:sp>
      <p:cxnSp>
        <p:nvCxnSpPr>
          <p:cNvPr id="26" name="Connecteur en arc 25"/>
          <p:cNvCxnSpPr>
            <a:cxnSpLocks/>
            <a:stCxn id="4" idx="3"/>
            <a:endCxn id="3" idx="3"/>
          </p:cNvCxnSpPr>
          <p:nvPr/>
        </p:nvCxnSpPr>
        <p:spPr>
          <a:xfrm>
            <a:off x="8347956" y="893588"/>
            <a:ext cx="713" cy="1916702"/>
          </a:xfrm>
          <a:prstGeom prst="curvedConnector3">
            <a:avLst>
              <a:gd name="adj1" fmla="val 32161711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en arc 27"/>
          <p:cNvCxnSpPr>
            <a:cxnSpLocks/>
            <a:stCxn id="4" idx="3"/>
            <a:endCxn id="5" idx="3"/>
          </p:cNvCxnSpPr>
          <p:nvPr/>
        </p:nvCxnSpPr>
        <p:spPr>
          <a:xfrm>
            <a:off x="8347956" y="893588"/>
            <a:ext cx="6043" cy="3531268"/>
          </a:xfrm>
          <a:prstGeom prst="curvedConnector3">
            <a:avLst>
              <a:gd name="adj1" fmla="val 3882889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en arc 29"/>
          <p:cNvCxnSpPr>
            <a:cxnSpLocks/>
            <a:stCxn id="4" idx="3"/>
            <a:endCxn id="6" idx="3"/>
          </p:cNvCxnSpPr>
          <p:nvPr/>
        </p:nvCxnSpPr>
        <p:spPr>
          <a:xfrm flipH="1">
            <a:off x="8347955" y="893588"/>
            <a:ext cx="1" cy="4574975"/>
          </a:xfrm>
          <a:prstGeom prst="curvedConnector3">
            <a:avLst>
              <a:gd name="adj1" fmla="val -22860000000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en arc 31"/>
          <p:cNvCxnSpPr>
            <a:cxnSpLocks/>
            <a:stCxn id="4" idx="3"/>
            <a:endCxn id="7" idx="3"/>
          </p:cNvCxnSpPr>
          <p:nvPr/>
        </p:nvCxnSpPr>
        <p:spPr>
          <a:xfrm flipH="1">
            <a:off x="8326662" y="893588"/>
            <a:ext cx="21294" cy="5533581"/>
          </a:xfrm>
          <a:prstGeom prst="curvedConnector3">
            <a:avLst>
              <a:gd name="adj1" fmla="val -1073542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rc 33"/>
          <p:cNvCxnSpPr>
            <a:cxnSpLocks/>
            <a:stCxn id="3" idx="3"/>
            <a:endCxn id="5" idx="3"/>
          </p:cNvCxnSpPr>
          <p:nvPr/>
        </p:nvCxnSpPr>
        <p:spPr>
          <a:xfrm>
            <a:off x="8348669" y="2810290"/>
            <a:ext cx="5330" cy="1614566"/>
          </a:xfrm>
          <a:prstGeom prst="curvedConnector3">
            <a:avLst>
              <a:gd name="adj1" fmla="val 4388931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rc 35"/>
          <p:cNvCxnSpPr>
            <a:cxnSpLocks/>
            <a:stCxn id="3" idx="3"/>
            <a:endCxn id="6" idx="3"/>
          </p:cNvCxnSpPr>
          <p:nvPr/>
        </p:nvCxnSpPr>
        <p:spPr>
          <a:xfrm flipH="1">
            <a:off x="8347955" y="2810290"/>
            <a:ext cx="714" cy="2658273"/>
          </a:xfrm>
          <a:prstGeom prst="curvedConnector3">
            <a:avLst>
              <a:gd name="adj1" fmla="val -32016807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en arc 37"/>
          <p:cNvCxnSpPr>
            <a:cxnSpLocks/>
            <a:stCxn id="3" idx="3"/>
            <a:endCxn id="7" idx="3"/>
          </p:cNvCxnSpPr>
          <p:nvPr/>
        </p:nvCxnSpPr>
        <p:spPr>
          <a:xfrm flipH="1">
            <a:off x="8326662" y="2810290"/>
            <a:ext cx="22007" cy="3616879"/>
          </a:xfrm>
          <a:prstGeom prst="curvedConnector3">
            <a:avLst>
              <a:gd name="adj1" fmla="val -1038760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en arc 39"/>
          <p:cNvCxnSpPr>
            <a:cxnSpLocks/>
            <a:stCxn id="5" idx="3"/>
            <a:endCxn id="6" idx="3"/>
          </p:cNvCxnSpPr>
          <p:nvPr/>
        </p:nvCxnSpPr>
        <p:spPr>
          <a:xfrm flipH="1">
            <a:off x="8347955" y="4424856"/>
            <a:ext cx="6044" cy="1043707"/>
          </a:xfrm>
          <a:prstGeom prst="curvedConnector3">
            <a:avLst>
              <a:gd name="adj1" fmla="val -3782263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en arc 41"/>
          <p:cNvCxnSpPr>
            <a:cxnSpLocks/>
            <a:stCxn id="5" idx="3"/>
            <a:endCxn id="7" idx="3"/>
          </p:cNvCxnSpPr>
          <p:nvPr/>
        </p:nvCxnSpPr>
        <p:spPr>
          <a:xfrm flipH="1">
            <a:off x="8326662" y="4424856"/>
            <a:ext cx="27337" cy="2002313"/>
          </a:xfrm>
          <a:prstGeom prst="curvedConnector3">
            <a:avLst>
              <a:gd name="adj1" fmla="val -836229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en arc 43"/>
          <p:cNvCxnSpPr>
            <a:cxnSpLocks/>
            <a:stCxn id="6" idx="3"/>
            <a:endCxn id="7" idx="3"/>
          </p:cNvCxnSpPr>
          <p:nvPr/>
        </p:nvCxnSpPr>
        <p:spPr>
          <a:xfrm flipH="1">
            <a:off x="8326662" y="5468563"/>
            <a:ext cx="21293" cy="958606"/>
          </a:xfrm>
          <a:prstGeom prst="curvedConnector3">
            <a:avLst>
              <a:gd name="adj1" fmla="val -1073592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avec flèche 124"/>
          <p:cNvCxnSpPr>
            <a:cxnSpLocks/>
            <a:stCxn id="4" idx="1"/>
            <a:endCxn id="2" idx="3"/>
          </p:cNvCxnSpPr>
          <p:nvPr/>
        </p:nvCxnSpPr>
        <p:spPr>
          <a:xfrm flipH="1" flipV="1">
            <a:off x="6720424" y="184645"/>
            <a:ext cx="349065" cy="7089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avec flèche 126"/>
          <p:cNvCxnSpPr>
            <a:cxnSpLocks/>
            <a:stCxn id="4" idx="1"/>
            <a:endCxn id="8" idx="3"/>
          </p:cNvCxnSpPr>
          <p:nvPr/>
        </p:nvCxnSpPr>
        <p:spPr>
          <a:xfrm flipH="1" flipV="1">
            <a:off x="6707725" y="535428"/>
            <a:ext cx="361764" cy="358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avec flèche 128"/>
          <p:cNvCxnSpPr>
            <a:cxnSpLocks/>
            <a:stCxn id="4" idx="1"/>
            <a:endCxn id="9" idx="3"/>
          </p:cNvCxnSpPr>
          <p:nvPr/>
        </p:nvCxnSpPr>
        <p:spPr>
          <a:xfrm flipH="1" flipV="1">
            <a:off x="6720424" y="888576"/>
            <a:ext cx="349065" cy="5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avec flèche 130"/>
          <p:cNvCxnSpPr>
            <a:cxnSpLocks/>
            <a:stCxn id="4" idx="1"/>
            <a:endCxn id="10" idx="3"/>
          </p:cNvCxnSpPr>
          <p:nvPr/>
        </p:nvCxnSpPr>
        <p:spPr>
          <a:xfrm flipH="1">
            <a:off x="6707720" y="893588"/>
            <a:ext cx="361769" cy="3616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avec flèche 132"/>
          <p:cNvCxnSpPr>
            <a:cxnSpLocks/>
            <a:stCxn id="4" idx="1"/>
            <a:endCxn id="11" idx="3"/>
          </p:cNvCxnSpPr>
          <p:nvPr/>
        </p:nvCxnSpPr>
        <p:spPr>
          <a:xfrm flipH="1">
            <a:off x="6682316" y="893588"/>
            <a:ext cx="387173" cy="7315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avec flèche 134"/>
          <p:cNvCxnSpPr>
            <a:cxnSpLocks/>
            <a:stCxn id="3" idx="1"/>
            <a:endCxn id="12" idx="3"/>
          </p:cNvCxnSpPr>
          <p:nvPr/>
        </p:nvCxnSpPr>
        <p:spPr>
          <a:xfrm flipH="1" flipV="1">
            <a:off x="6695022" y="2037251"/>
            <a:ext cx="375180" cy="773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avec flèche 136"/>
          <p:cNvCxnSpPr>
            <a:cxnSpLocks/>
            <a:stCxn id="3" idx="1"/>
            <a:endCxn id="13" idx="3"/>
          </p:cNvCxnSpPr>
          <p:nvPr/>
        </p:nvCxnSpPr>
        <p:spPr>
          <a:xfrm flipH="1" flipV="1">
            <a:off x="6695022" y="2446293"/>
            <a:ext cx="375180" cy="3639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avec flèche 138"/>
          <p:cNvCxnSpPr>
            <a:cxnSpLocks/>
            <a:stCxn id="3" idx="1"/>
            <a:endCxn id="14" idx="3"/>
          </p:cNvCxnSpPr>
          <p:nvPr/>
        </p:nvCxnSpPr>
        <p:spPr>
          <a:xfrm flipH="1">
            <a:off x="6695022" y="2810290"/>
            <a:ext cx="375180" cy="133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avec flèche 140"/>
          <p:cNvCxnSpPr>
            <a:cxnSpLocks/>
            <a:stCxn id="3" idx="1"/>
            <a:endCxn id="15" idx="3"/>
          </p:cNvCxnSpPr>
          <p:nvPr/>
        </p:nvCxnSpPr>
        <p:spPr>
          <a:xfrm flipH="1">
            <a:off x="6707722" y="2810290"/>
            <a:ext cx="362480" cy="4180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avec flèche 142"/>
          <p:cNvCxnSpPr>
            <a:cxnSpLocks/>
            <a:stCxn id="3" idx="1"/>
            <a:endCxn id="16" idx="3"/>
          </p:cNvCxnSpPr>
          <p:nvPr/>
        </p:nvCxnSpPr>
        <p:spPr>
          <a:xfrm flipH="1">
            <a:off x="6707722" y="2810290"/>
            <a:ext cx="362480" cy="7973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avec flèche 144"/>
          <p:cNvCxnSpPr>
            <a:cxnSpLocks/>
            <a:stCxn id="5" idx="1"/>
            <a:endCxn id="17" idx="3"/>
          </p:cNvCxnSpPr>
          <p:nvPr/>
        </p:nvCxnSpPr>
        <p:spPr>
          <a:xfrm flipH="1" flipV="1">
            <a:off x="6707722" y="4055212"/>
            <a:ext cx="367810" cy="3696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avec flèche 146"/>
          <p:cNvCxnSpPr>
            <a:cxnSpLocks/>
            <a:stCxn id="5" idx="1"/>
            <a:endCxn id="18" idx="3"/>
          </p:cNvCxnSpPr>
          <p:nvPr/>
        </p:nvCxnSpPr>
        <p:spPr>
          <a:xfrm flipH="1" flipV="1">
            <a:off x="6707722" y="4390115"/>
            <a:ext cx="367810" cy="347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avec flèche 149"/>
          <p:cNvCxnSpPr>
            <a:cxnSpLocks/>
            <a:stCxn id="5" idx="1"/>
            <a:endCxn id="19" idx="3"/>
          </p:cNvCxnSpPr>
          <p:nvPr/>
        </p:nvCxnSpPr>
        <p:spPr>
          <a:xfrm flipH="1">
            <a:off x="6707722" y="4424856"/>
            <a:ext cx="367810" cy="3107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avec flèche 151"/>
          <p:cNvCxnSpPr>
            <a:cxnSpLocks/>
            <a:stCxn id="6" idx="1"/>
            <a:endCxn id="20" idx="3"/>
          </p:cNvCxnSpPr>
          <p:nvPr/>
        </p:nvCxnSpPr>
        <p:spPr>
          <a:xfrm flipH="1" flipV="1">
            <a:off x="6720422" y="5113000"/>
            <a:ext cx="349066" cy="355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avec flèche 153"/>
          <p:cNvCxnSpPr>
            <a:cxnSpLocks/>
            <a:stCxn id="6" idx="1"/>
            <a:endCxn id="21" idx="3"/>
          </p:cNvCxnSpPr>
          <p:nvPr/>
        </p:nvCxnSpPr>
        <p:spPr>
          <a:xfrm flipH="1">
            <a:off x="6720422" y="5468563"/>
            <a:ext cx="349066" cy="12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cteur droit avec flèche 156"/>
          <p:cNvCxnSpPr>
            <a:cxnSpLocks/>
            <a:stCxn id="6" idx="1"/>
            <a:endCxn id="22" idx="3"/>
          </p:cNvCxnSpPr>
          <p:nvPr/>
        </p:nvCxnSpPr>
        <p:spPr>
          <a:xfrm flipH="1">
            <a:off x="6707720" y="5468563"/>
            <a:ext cx="361768" cy="3897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avec flèche 158"/>
          <p:cNvCxnSpPr>
            <a:cxnSpLocks/>
            <a:stCxn id="7" idx="1"/>
            <a:endCxn id="23" idx="3"/>
          </p:cNvCxnSpPr>
          <p:nvPr/>
        </p:nvCxnSpPr>
        <p:spPr>
          <a:xfrm flipH="1" flipV="1">
            <a:off x="6707722" y="6271855"/>
            <a:ext cx="340473" cy="1553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avec flèche 160"/>
          <p:cNvCxnSpPr>
            <a:cxnSpLocks/>
            <a:stCxn id="7" idx="1"/>
            <a:endCxn id="24" idx="3"/>
          </p:cNvCxnSpPr>
          <p:nvPr/>
        </p:nvCxnSpPr>
        <p:spPr>
          <a:xfrm flipH="1">
            <a:off x="6707722" y="6427169"/>
            <a:ext cx="340473" cy="2020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FB46AFB5-8867-4089-ABE2-0E18C78808C0}"/>
              </a:ext>
            </a:extLst>
          </p:cNvPr>
          <p:cNvSpPr txBox="1"/>
          <p:nvPr/>
        </p:nvSpPr>
        <p:spPr>
          <a:xfrm>
            <a:off x="8623303" y="5519461"/>
            <a:ext cx="357605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u="sng" dirty="0">
                <a:sym typeface="Symbol" panose="05050102010706020507" pitchFamily="18" charset="2"/>
              </a:rPr>
              <a:t>Fit indices</a:t>
            </a:r>
          </a:p>
          <a:p>
            <a:r>
              <a:rPr lang="en-US" sz="1600" dirty="0">
                <a:sym typeface="Symbol" panose="05050102010706020507" pitchFamily="18" charset="2"/>
              </a:rPr>
              <a:t></a:t>
            </a:r>
            <a:r>
              <a:rPr lang="en-US" sz="1600" baseline="30000" dirty="0"/>
              <a:t>2</a:t>
            </a:r>
            <a:r>
              <a:rPr lang="en-US" sz="1600" dirty="0"/>
              <a:t>=232,466, dl=127, p=,000, </a:t>
            </a:r>
          </a:p>
          <a:p>
            <a:r>
              <a:rPr lang="en-US" sz="1600" dirty="0">
                <a:sym typeface="Symbol" panose="05050102010706020507" pitchFamily="18" charset="2"/>
              </a:rPr>
              <a:t>Normed </a:t>
            </a:r>
            <a:r>
              <a:rPr lang="en-US" sz="1600" baseline="30000" dirty="0"/>
              <a:t>2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</a:t>
            </a:r>
            <a:r>
              <a:rPr lang="en-US" sz="1600" dirty="0"/>
              <a:t>1,83, GFI=,929, TLI=,970, CFI=,975, RMSEA=,050, SRMR=,0476, NFI=,947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6ADFE064-2FAB-4C9E-A2C2-8485DC5D7399}"/>
              </a:ext>
            </a:extLst>
          </p:cNvPr>
          <p:cNvSpPr txBox="1"/>
          <p:nvPr/>
        </p:nvSpPr>
        <p:spPr>
          <a:xfrm>
            <a:off x="8616952" y="-25721"/>
            <a:ext cx="3585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Study</a:t>
            </a:r>
            <a:r>
              <a:rPr lang="fr-FR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1, 2 and 3: </a:t>
            </a:r>
          </a:p>
          <a:p>
            <a:pPr algn="r"/>
            <a:r>
              <a:rPr lang="fr-FR" sz="24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Scale</a:t>
            </a:r>
            <a:r>
              <a:rPr lang="fr-FR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creation</a:t>
            </a:r>
            <a:endParaRPr lang="fr-FR" sz="24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5" name="Rectangle : coins arrondis 84">
            <a:extLst>
              <a:ext uri="{FF2B5EF4-FFF2-40B4-BE49-F238E27FC236}">
                <a16:creationId xmlns:a16="http://schemas.microsoft.com/office/drawing/2014/main" id="{B72ADBE9-FF5B-473A-A06B-C32F143D1A64}"/>
              </a:ext>
            </a:extLst>
          </p:cNvPr>
          <p:cNvSpPr/>
          <p:nvPr/>
        </p:nvSpPr>
        <p:spPr>
          <a:xfrm>
            <a:off x="8623304" y="772596"/>
            <a:ext cx="1549079" cy="4112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Study 1 Qualitative data</a:t>
            </a:r>
          </a:p>
        </p:txBody>
      </p:sp>
      <p:sp>
        <p:nvSpPr>
          <p:cNvPr id="86" name="Rectangle : coins arrondis 85">
            <a:extLst>
              <a:ext uri="{FF2B5EF4-FFF2-40B4-BE49-F238E27FC236}">
                <a16:creationId xmlns:a16="http://schemas.microsoft.com/office/drawing/2014/main" id="{829AF29E-DA01-4AE0-8F58-A14A592C9C98}"/>
              </a:ext>
            </a:extLst>
          </p:cNvPr>
          <p:cNvSpPr/>
          <p:nvPr/>
        </p:nvSpPr>
        <p:spPr>
          <a:xfrm>
            <a:off x="8623302" y="1217097"/>
            <a:ext cx="1549079" cy="1760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Study 2 EFA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id="{026CC691-2505-4BAF-994E-8DB967C50A65}"/>
              </a:ext>
            </a:extLst>
          </p:cNvPr>
          <p:cNvSpPr/>
          <p:nvPr/>
        </p:nvSpPr>
        <p:spPr>
          <a:xfrm>
            <a:off x="8623302" y="1440470"/>
            <a:ext cx="1549079" cy="1679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Study 3 CFA</a:t>
            </a:r>
          </a:p>
        </p:txBody>
      </p:sp>
      <p:sp>
        <p:nvSpPr>
          <p:cNvPr id="88" name="Rectangle : coins arrondis 87">
            <a:extLst>
              <a:ext uri="{FF2B5EF4-FFF2-40B4-BE49-F238E27FC236}">
                <a16:creationId xmlns:a16="http://schemas.microsoft.com/office/drawing/2014/main" id="{03CA1D47-E401-428A-BFDC-5A020965D167}"/>
              </a:ext>
            </a:extLst>
          </p:cNvPr>
          <p:cNvSpPr/>
          <p:nvPr/>
        </p:nvSpPr>
        <p:spPr>
          <a:xfrm>
            <a:off x="10399316" y="769831"/>
            <a:ext cx="1792684" cy="3852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62 items</a:t>
            </a:r>
          </a:p>
        </p:txBody>
      </p:sp>
      <p:sp>
        <p:nvSpPr>
          <p:cNvPr id="89" name="Rectangle : coins arrondis 88">
            <a:extLst>
              <a:ext uri="{FF2B5EF4-FFF2-40B4-BE49-F238E27FC236}">
                <a16:creationId xmlns:a16="http://schemas.microsoft.com/office/drawing/2014/main" id="{1CE3B036-03CF-4D03-AF11-5BCB1AB502A1}"/>
              </a:ext>
            </a:extLst>
          </p:cNvPr>
          <p:cNvSpPr/>
          <p:nvPr/>
        </p:nvSpPr>
        <p:spPr>
          <a:xfrm>
            <a:off x="10399314" y="1202670"/>
            <a:ext cx="1792685" cy="1760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5 factors 23 items</a:t>
            </a:r>
          </a:p>
        </p:txBody>
      </p:sp>
      <p:sp>
        <p:nvSpPr>
          <p:cNvPr id="90" name="Rectangle : coins arrondis 89">
            <a:extLst>
              <a:ext uri="{FF2B5EF4-FFF2-40B4-BE49-F238E27FC236}">
                <a16:creationId xmlns:a16="http://schemas.microsoft.com/office/drawing/2014/main" id="{4D47BF4B-455A-477C-86BF-32A7C62132E4}"/>
              </a:ext>
            </a:extLst>
          </p:cNvPr>
          <p:cNvSpPr/>
          <p:nvPr/>
        </p:nvSpPr>
        <p:spPr>
          <a:xfrm>
            <a:off x="10406668" y="1433053"/>
            <a:ext cx="1792685" cy="1679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5 factors 18 items</a:t>
            </a:r>
          </a:p>
        </p:txBody>
      </p:sp>
      <p:cxnSp>
        <p:nvCxnSpPr>
          <p:cNvPr id="91" name="Connecteur droit avec flèche 90">
            <a:extLst>
              <a:ext uri="{FF2B5EF4-FFF2-40B4-BE49-F238E27FC236}">
                <a16:creationId xmlns:a16="http://schemas.microsoft.com/office/drawing/2014/main" id="{908FB681-0153-498E-A7BB-2F9D8E345452}"/>
              </a:ext>
            </a:extLst>
          </p:cNvPr>
          <p:cNvCxnSpPr>
            <a:cxnSpLocks/>
            <a:stCxn id="85" idx="3"/>
            <a:endCxn id="88" idx="1"/>
          </p:cNvCxnSpPr>
          <p:nvPr/>
        </p:nvCxnSpPr>
        <p:spPr>
          <a:xfrm flipV="1">
            <a:off x="10172383" y="962468"/>
            <a:ext cx="226933" cy="15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id="{F2CBF879-7344-4C4C-A307-A6393DE2BCDF}"/>
              </a:ext>
            </a:extLst>
          </p:cNvPr>
          <p:cNvCxnSpPr>
            <a:cxnSpLocks/>
            <a:stCxn id="86" idx="3"/>
            <a:endCxn id="89" idx="1"/>
          </p:cNvCxnSpPr>
          <p:nvPr/>
        </p:nvCxnSpPr>
        <p:spPr>
          <a:xfrm flipV="1">
            <a:off x="10172381" y="1290711"/>
            <a:ext cx="226933" cy="14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avec flèche 92">
            <a:extLst>
              <a:ext uri="{FF2B5EF4-FFF2-40B4-BE49-F238E27FC236}">
                <a16:creationId xmlns:a16="http://schemas.microsoft.com/office/drawing/2014/main" id="{59ED37F5-418B-4DFA-90E2-9A27CB3682AA}"/>
              </a:ext>
            </a:extLst>
          </p:cNvPr>
          <p:cNvCxnSpPr>
            <a:cxnSpLocks/>
            <a:stCxn id="87" idx="3"/>
            <a:endCxn id="90" idx="1"/>
          </p:cNvCxnSpPr>
          <p:nvPr/>
        </p:nvCxnSpPr>
        <p:spPr>
          <a:xfrm flipV="1">
            <a:off x="10172381" y="1517047"/>
            <a:ext cx="234287" cy="7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0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8B664F-828D-456F-83DF-C591202D8D4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2582848" y="2715451"/>
            <a:ext cx="1449639" cy="93429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ea typeface="Times New Roman" panose="02020603050405020304" pitchFamily="18" charset="0"/>
              </a:rPr>
              <a:t>Internal locus of control</a:t>
            </a:r>
            <a:endParaRPr lang="en-US">
              <a:ea typeface="Times New Roman" panose="02020603050405020304" pitchFamily="18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8951148" y="4673632"/>
            <a:ext cx="1633038" cy="980966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ea typeface="Times New Roman" panose="02020603050405020304" pitchFamily="18" charset="0"/>
              </a:rPr>
              <a:t>Brand avoidance</a:t>
            </a:r>
            <a:endParaRPr lang="en-US">
              <a:ea typeface="Times New Roman" panose="02020603050405020304" pitchFamily="18" charset="0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9017183" y="3609023"/>
            <a:ext cx="1567003" cy="980966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ea typeface="Times New Roman" panose="02020603050405020304" pitchFamily="18" charset="0"/>
              </a:rPr>
              <a:t>Negative word-of-mouth</a:t>
            </a:r>
            <a:endParaRPr lang="en-US">
              <a:ea typeface="Times New Roman" panose="02020603050405020304" pitchFamily="18" charset="0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597278" y="3863053"/>
            <a:ext cx="1817861" cy="160646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Negative brand attitude</a:t>
            </a:r>
            <a:endParaRPr lang="en-US" dirty="0">
              <a:ea typeface="Times New Roman" panose="02020603050405020304" pitchFamily="18" charset="0"/>
            </a:endParaRPr>
          </a:p>
          <a:p>
            <a:pPr algn="ctr"/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(Strength*Valence)</a:t>
            </a:r>
            <a:endParaRPr lang="en-US" sz="1400" dirty="0">
              <a:ea typeface="Times New Roman" panose="02020603050405020304" pitchFamily="18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7257400" y="2718799"/>
            <a:ext cx="2169725" cy="91597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Consumer propensity to resist</a:t>
            </a:r>
            <a:endParaRPr lang="en-US" dirty="0">
              <a:ea typeface="Times New Roman" panose="02020603050405020304" pitchFamily="18" charset="0"/>
            </a:endParaRPr>
          </a:p>
        </p:txBody>
      </p:sp>
      <p:cxnSp>
        <p:nvCxnSpPr>
          <p:cNvPr id="25" name="Connecteur droit avec flèche 24"/>
          <p:cNvCxnSpPr>
            <a:stCxn id="23" idx="6"/>
            <a:endCxn id="33" idx="2"/>
          </p:cNvCxnSpPr>
          <p:nvPr/>
        </p:nvCxnSpPr>
        <p:spPr>
          <a:xfrm>
            <a:off x="3415138" y="4666286"/>
            <a:ext cx="1660164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33" idx="6"/>
            <a:endCxn id="21" idx="2"/>
          </p:cNvCxnSpPr>
          <p:nvPr/>
        </p:nvCxnSpPr>
        <p:spPr>
          <a:xfrm flipV="1">
            <a:off x="7060250" y="4099506"/>
            <a:ext cx="1956933" cy="56678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33" idx="6"/>
            <a:endCxn id="17" idx="2"/>
          </p:cNvCxnSpPr>
          <p:nvPr/>
        </p:nvCxnSpPr>
        <p:spPr>
          <a:xfrm>
            <a:off x="7060250" y="4666287"/>
            <a:ext cx="1890899" cy="49782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cxnSpLocks/>
          </p:cNvCxnSpPr>
          <p:nvPr/>
        </p:nvCxnSpPr>
        <p:spPr>
          <a:xfrm>
            <a:off x="8454665" y="3649750"/>
            <a:ext cx="0" cy="60931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/>
          <p:nvPr/>
        </p:nvSpPr>
        <p:spPr>
          <a:xfrm>
            <a:off x="7482336" y="6073531"/>
            <a:ext cx="1357304" cy="71943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ea typeface="Times New Roman" panose="02020603050405020304" pitchFamily="18" charset="0"/>
              </a:rPr>
              <a:t>Self-esteem</a:t>
            </a:r>
            <a:endParaRPr lang="en-US">
              <a:ea typeface="Times New Roman" panose="02020603050405020304" pitchFamily="18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8105786" y="3616363"/>
            <a:ext cx="1" cy="13385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V="1">
            <a:off x="8569014" y="5113476"/>
            <a:ext cx="0" cy="10227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5075303" y="4259068"/>
            <a:ext cx="1984947" cy="8144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ea typeface="Times New Roman" panose="02020603050405020304" pitchFamily="18" charset="0"/>
              </a:rPr>
              <a:t>Brand hate</a:t>
            </a:r>
            <a:endParaRPr lang="en-US">
              <a:ea typeface="Times New Roman" panose="02020603050405020304" pitchFamily="18" charset="0"/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4321746" y="2715452"/>
            <a:ext cx="1456566" cy="93429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ea typeface="Times New Roman" panose="02020603050405020304" pitchFamily="18" charset="0"/>
              </a:rPr>
              <a:t>External locus of control</a:t>
            </a:r>
            <a:endParaRPr lang="en-US">
              <a:ea typeface="Times New Roman" panose="02020603050405020304" pitchFamily="18" charset="0"/>
            </a:endParaRPr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4750545" y="3601678"/>
            <a:ext cx="0" cy="106460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3851918" y="3501018"/>
            <a:ext cx="0" cy="11692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3883509" y="4350466"/>
            <a:ext cx="737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ea typeface="Verdana" panose="020B0604030504040204" pitchFamily="34" charset="0"/>
                <a:cs typeface="Verdana" panose="020B0604030504040204" pitchFamily="34" charset="0"/>
              </a:rPr>
              <a:t>H1 +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3832425" y="3703096"/>
            <a:ext cx="737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ea typeface="Verdana" panose="020B0604030504040204" pitchFamily="34" charset="0"/>
                <a:cs typeface="Verdana" panose="020B0604030504040204" pitchFamily="34" charset="0"/>
              </a:rPr>
              <a:t>H3 -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4731165" y="3693776"/>
            <a:ext cx="737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ea typeface="Verdana" panose="020B0604030504040204" pitchFamily="34" charset="0"/>
                <a:cs typeface="Verdana" panose="020B0604030504040204" pitchFamily="34" charset="0"/>
              </a:rPr>
              <a:t>H4 +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246132" y="4689927"/>
            <a:ext cx="87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H8 +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7072590" y="5883812"/>
            <a:ext cx="88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H10 +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8589155" y="5886294"/>
            <a:ext cx="883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H11 -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8436336" y="3640158"/>
            <a:ext cx="77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H12 +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7458814" y="3632139"/>
            <a:ext cx="72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H13 -</a:t>
            </a:r>
          </a:p>
        </p:txBody>
      </p:sp>
      <p:cxnSp>
        <p:nvCxnSpPr>
          <p:cNvPr id="48" name="Connecteur droit avec flèche 47"/>
          <p:cNvCxnSpPr/>
          <p:nvPr/>
        </p:nvCxnSpPr>
        <p:spPr>
          <a:xfrm flipV="1">
            <a:off x="7772897" y="4476069"/>
            <a:ext cx="0" cy="163377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7417127" y="4102693"/>
            <a:ext cx="711540" cy="379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H6 +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AD8D5D7-0602-4F08-8E2F-73C74DEC9FE8}"/>
              </a:ext>
            </a:extLst>
          </p:cNvPr>
          <p:cNvSpPr txBox="1"/>
          <p:nvPr/>
        </p:nvSpPr>
        <p:spPr>
          <a:xfrm>
            <a:off x="244175" y="3421517"/>
            <a:ext cx="2125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dk1"/>
                </a:solidFill>
              </a:rPr>
              <a:t>Park et al, 2010</a:t>
            </a:r>
          </a:p>
          <a:p>
            <a:r>
              <a:rPr lang="en-US" dirty="0">
                <a:solidFill>
                  <a:schemeClr val="dk1"/>
                </a:solidFill>
              </a:rPr>
              <a:t>2 factors 8 items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F808E01-02B6-4530-BC2B-EE891B353E2A}"/>
              </a:ext>
            </a:extLst>
          </p:cNvPr>
          <p:cNvSpPr txBox="1"/>
          <p:nvPr/>
        </p:nvSpPr>
        <p:spPr>
          <a:xfrm>
            <a:off x="10320371" y="3226042"/>
            <a:ext cx="195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Romani &amp; al. 2012</a:t>
            </a:r>
          </a:p>
          <a:p>
            <a:r>
              <a:rPr lang="en-US" dirty="0"/>
              <a:t>3 items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A1DA226-C26C-424A-934B-9837BB42A5B2}"/>
              </a:ext>
            </a:extLst>
          </p:cNvPr>
          <p:cNvSpPr txBox="1"/>
          <p:nvPr/>
        </p:nvSpPr>
        <p:spPr>
          <a:xfrm>
            <a:off x="10515335" y="5237481"/>
            <a:ext cx="1567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Khan, 2012</a:t>
            </a:r>
          </a:p>
          <a:p>
            <a:r>
              <a:rPr lang="en-US"/>
              <a:t>3 items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9C531B8-9D9A-48EA-ABB1-342341697706}"/>
              </a:ext>
            </a:extLst>
          </p:cNvPr>
          <p:cNvSpPr txBox="1"/>
          <p:nvPr/>
        </p:nvSpPr>
        <p:spPr>
          <a:xfrm>
            <a:off x="5779972" y="6226815"/>
            <a:ext cx="2216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Rosenberg, 1979</a:t>
            </a:r>
          </a:p>
          <a:p>
            <a:r>
              <a:rPr lang="en-US" dirty="0"/>
              <a:t>10 items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C1D08BD-1549-49C0-85CE-6C10E083FBA8}"/>
              </a:ext>
            </a:extLst>
          </p:cNvPr>
          <p:cNvSpPr txBox="1"/>
          <p:nvPr/>
        </p:nvSpPr>
        <p:spPr>
          <a:xfrm>
            <a:off x="7482336" y="2053436"/>
            <a:ext cx="3001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Banikema</a:t>
            </a:r>
            <a:r>
              <a:rPr lang="en-US" dirty="0"/>
              <a:t> &amp; Roux, 2014</a:t>
            </a:r>
          </a:p>
          <a:p>
            <a:r>
              <a:rPr lang="en-US" dirty="0"/>
              <a:t>2 factors 7 items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BB8013A-92A1-48EE-A13D-F6DD1FA8668A}"/>
              </a:ext>
            </a:extLst>
          </p:cNvPr>
          <p:cNvSpPr txBox="1"/>
          <p:nvPr/>
        </p:nvSpPr>
        <p:spPr>
          <a:xfrm>
            <a:off x="3539553" y="2133881"/>
            <a:ext cx="2383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Levenson, 1973</a:t>
            </a:r>
          </a:p>
          <a:p>
            <a:r>
              <a:rPr lang="en-US" dirty="0"/>
              <a:t>24 items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5F58523-1533-4191-9816-7099E2D2498D}"/>
              </a:ext>
            </a:extLst>
          </p:cNvPr>
          <p:cNvSpPr txBox="1"/>
          <p:nvPr/>
        </p:nvSpPr>
        <p:spPr>
          <a:xfrm>
            <a:off x="5041495" y="5022605"/>
            <a:ext cx="221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factors 18 items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83F509-E9D6-49D6-BB18-03D19CF2748A}"/>
              </a:ext>
            </a:extLst>
          </p:cNvPr>
          <p:cNvSpPr/>
          <p:nvPr/>
        </p:nvSpPr>
        <p:spPr>
          <a:xfrm>
            <a:off x="1524000" y="0"/>
            <a:ext cx="9144000" cy="720092"/>
          </a:xfrm>
          <a:prstGeom prst="rect">
            <a:avLst/>
          </a:prstGeom>
          <a:solidFill>
            <a:srgbClr val="B51F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0" rIns="180000" bIns="72000"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DED038CE-3CCF-4B6D-B922-B60B788CD920}"/>
              </a:ext>
            </a:extLst>
          </p:cNvPr>
          <p:cNvSpPr txBox="1"/>
          <p:nvPr/>
        </p:nvSpPr>
        <p:spPr>
          <a:xfrm>
            <a:off x="4106446" y="-25721"/>
            <a:ext cx="6561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Study</a:t>
            </a:r>
            <a:r>
              <a:rPr lang="fr-FR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4: </a:t>
            </a:r>
          </a:p>
          <a:p>
            <a:pPr algn="r"/>
            <a:r>
              <a:rPr lang="fr-FR" sz="24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Research</a:t>
            </a:r>
            <a:r>
              <a:rPr lang="fr-FR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model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EBB2FD69-3D10-44E0-85FB-A79E3F8A44EF}"/>
              </a:ext>
            </a:extLst>
          </p:cNvPr>
          <p:cNvSpPr txBox="1"/>
          <p:nvPr/>
        </p:nvSpPr>
        <p:spPr>
          <a:xfrm>
            <a:off x="10091851" y="1095656"/>
            <a:ext cx="175701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en-US" sz="1400" dirty="0"/>
          </a:p>
          <a:p>
            <a:pPr algn="ctr"/>
            <a:r>
              <a:rPr lang="en-US" sz="1400" dirty="0"/>
              <a:t>Positive relation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Negative relation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C6C4A907-F33F-4EBB-9FEB-A2A3AB8E2063}"/>
              </a:ext>
            </a:extLst>
          </p:cNvPr>
          <p:cNvCxnSpPr/>
          <p:nvPr/>
        </p:nvCxnSpPr>
        <p:spPr>
          <a:xfrm flipV="1">
            <a:off x="10299133" y="1270124"/>
            <a:ext cx="1351318" cy="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C94EE3C5-97B0-48D1-A27B-C8374A69C2C1}"/>
              </a:ext>
            </a:extLst>
          </p:cNvPr>
          <p:cNvCxnSpPr/>
          <p:nvPr/>
        </p:nvCxnSpPr>
        <p:spPr>
          <a:xfrm flipV="1">
            <a:off x="10310018" y="1716446"/>
            <a:ext cx="1351318" cy="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55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1" grpId="0" animBg="1"/>
      <p:bldP spid="23" grpId="0" animBg="1"/>
      <p:bldP spid="24" grpId="0" animBg="1"/>
      <p:bldP spid="29" grpId="0" animBg="1"/>
      <p:bldP spid="38" grpId="0" animBg="1"/>
      <p:bldP spid="2" grpId="0"/>
      <p:bldP spid="49" grpId="0"/>
      <p:bldP spid="52" grpId="0"/>
      <p:bldP spid="8" grpId="0"/>
      <p:bldP spid="50" grpId="0"/>
      <p:bldP spid="51" grpId="0"/>
      <p:bldP spid="56" grpId="0"/>
      <p:bldP spid="57" grpId="0"/>
      <p:bldP spid="54" grpId="0"/>
      <p:bldP spid="3" grpId="0"/>
      <p:bldP spid="6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CACB23-A70E-45FC-B9C6-39EB7FDA7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7180" y="843860"/>
            <a:ext cx="7729728" cy="3101983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quoted brands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N=548 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139 brand quoted at least one time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29A818-EE7B-4144-AD40-3FC8F392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2EAB4D9-CA4D-40DD-BF0D-B56803BDCB9E}" type="slidenum">
              <a:rPr lang="en-US" smtClean="0"/>
              <a:t>12</a:t>
            </a:fld>
            <a:endParaRPr lang="en-US" dirty="0"/>
          </a:p>
        </p:txBody>
      </p:sp>
      <p:pic>
        <p:nvPicPr>
          <p:cNvPr id="1026" name="Picture 2" descr="Image result for logo apple">
            <a:extLst>
              <a:ext uri="{FF2B5EF4-FFF2-40B4-BE49-F238E27FC236}">
                <a16:creationId xmlns:a16="http://schemas.microsoft.com/office/drawing/2014/main" id="{2829C6F7-7183-48FE-8657-D687ECE45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3" r="21238"/>
          <a:stretch/>
        </p:blipFill>
        <p:spPr bwMode="auto">
          <a:xfrm>
            <a:off x="202148" y="2339068"/>
            <a:ext cx="1038879" cy="108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F4EDF17-F33F-424F-91AE-A7739A359071}"/>
              </a:ext>
            </a:extLst>
          </p:cNvPr>
          <p:cNvSpPr txBox="1"/>
          <p:nvPr/>
        </p:nvSpPr>
        <p:spPr>
          <a:xfrm>
            <a:off x="196004" y="3482303"/>
            <a:ext cx="1038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x37</a:t>
            </a:r>
          </a:p>
        </p:txBody>
      </p:sp>
      <p:pic>
        <p:nvPicPr>
          <p:cNvPr id="1028" name="Picture 4" descr="Image result for logo coca">
            <a:extLst>
              <a:ext uri="{FF2B5EF4-FFF2-40B4-BE49-F238E27FC236}">
                <a16:creationId xmlns:a16="http://schemas.microsoft.com/office/drawing/2014/main" id="{E6AAFEBE-F831-4F3B-AF28-0295AFF52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14" y="2327586"/>
            <a:ext cx="1089932" cy="108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522AAA0-037C-4012-8DD5-1807BCB09EB1}"/>
              </a:ext>
            </a:extLst>
          </p:cNvPr>
          <p:cNvSpPr txBox="1"/>
          <p:nvPr/>
        </p:nvSpPr>
        <p:spPr>
          <a:xfrm>
            <a:off x="1589006" y="3475662"/>
            <a:ext cx="108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x25</a:t>
            </a:r>
          </a:p>
        </p:txBody>
      </p:sp>
      <p:pic>
        <p:nvPicPr>
          <p:cNvPr id="1030" name="Picture 6" descr="Image result for logo monsanto">
            <a:extLst>
              <a:ext uri="{FF2B5EF4-FFF2-40B4-BE49-F238E27FC236}">
                <a16:creationId xmlns:a16="http://schemas.microsoft.com/office/drawing/2014/main" id="{449E7D8A-64CC-4CC7-8B9D-EC25ECAE9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91" y="2319361"/>
            <a:ext cx="3464877" cy="109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75B9438-8C54-4853-BEA6-60917BCE2354}"/>
              </a:ext>
            </a:extLst>
          </p:cNvPr>
          <p:cNvSpPr txBox="1"/>
          <p:nvPr/>
        </p:nvSpPr>
        <p:spPr>
          <a:xfrm>
            <a:off x="3010442" y="3475662"/>
            <a:ext cx="3464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x22</a:t>
            </a:r>
          </a:p>
        </p:txBody>
      </p:sp>
      <p:pic>
        <p:nvPicPr>
          <p:cNvPr id="1032" name="Picture 8" descr="Image result for logo Mc Donald">
            <a:extLst>
              <a:ext uri="{FF2B5EF4-FFF2-40B4-BE49-F238E27FC236}">
                <a16:creationId xmlns:a16="http://schemas.microsoft.com/office/drawing/2014/main" id="{24FEC6D6-215E-4BA6-B6F3-C048BB44E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044" y="2297322"/>
            <a:ext cx="1150460" cy="11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764B750-DD91-4160-9754-FC3CF0E887F3}"/>
              </a:ext>
            </a:extLst>
          </p:cNvPr>
          <p:cNvSpPr txBox="1"/>
          <p:nvPr/>
        </p:nvSpPr>
        <p:spPr>
          <a:xfrm>
            <a:off x="6726022" y="3499485"/>
            <a:ext cx="114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x12</a:t>
            </a:r>
          </a:p>
        </p:txBody>
      </p:sp>
      <p:pic>
        <p:nvPicPr>
          <p:cNvPr id="1034" name="Picture 10" descr="Image result for logo desigual">
            <a:extLst>
              <a:ext uri="{FF2B5EF4-FFF2-40B4-BE49-F238E27FC236}">
                <a16:creationId xmlns:a16="http://schemas.microsoft.com/office/drawing/2014/main" id="{A48C0A06-E2A1-4A5E-B061-EBEA155E8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283" y="2277447"/>
            <a:ext cx="1150461" cy="115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A72CC7C-AE4C-4D72-A66B-D83E8D16B99F}"/>
              </a:ext>
            </a:extLst>
          </p:cNvPr>
          <p:cNvSpPr txBox="1"/>
          <p:nvPr/>
        </p:nvSpPr>
        <p:spPr>
          <a:xfrm>
            <a:off x="8092282" y="3499485"/>
            <a:ext cx="114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x11</a:t>
            </a:r>
          </a:p>
        </p:txBody>
      </p:sp>
      <p:pic>
        <p:nvPicPr>
          <p:cNvPr id="1036" name="Picture 12" descr="Image result for logo renault">
            <a:extLst>
              <a:ext uri="{FF2B5EF4-FFF2-40B4-BE49-F238E27FC236}">
                <a16:creationId xmlns:a16="http://schemas.microsoft.com/office/drawing/2014/main" id="{7038B29E-F4EA-4C87-AF2B-AF291D93F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81" y="2295613"/>
            <a:ext cx="1150462" cy="115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5D0191F-AA70-4A78-8040-94C14D9FCB3D}"/>
              </a:ext>
            </a:extLst>
          </p:cNvPr>
          <p:cNvSpPr txBox="1"/>
          <p:nvPr/>
        </p:nvSpPr>
        <p:spPr>
          <a:xfrm>
            <a:off x="9524981" y="3482303"/>
            <a:ext cx="115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x8</a:t>
            </a:r>
          </a:p>
        </p:txBody>
      </p:sp>
      <p:pic>
        <p:nvPicPr>
          <p:cNvPr id="1038" name="Picture 14" descr="Image result for logo marlboro">
            <a:extLst>
              <a:ext uri="{FF2B5EF4-FFF2-40B4-BE49-F238E27FC236}">
                <a16:creationId xmlns:a16="http://schemas.microsoft.com/office/drawing/2014/main" id="{4E886786-9584-40E3-974C-A112728D5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230" y="2287831"/>
            <a:ext cx="1189899" cy="118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A85579D-1406-4D71-AAEB-983AD9B236BF}"/>
              </a:ext>
            </a:extLst>
          </p:cNvPr>
          <p:cNvSpPr txBox="1"/>
          <p:nvPr/>
        </p:nvSpPr>
        <p:spPr>
          <a:xfrm>
            <a:off x="10875230" y="3482303"/>
            <a:ext cx="118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x7</a:t>
            </a:r>
          </a:p>
        </p:txBody>
      </p:sp>
      <p:pic>
        <p:nvPicPr>
          <p:cNvPr id="1040" name="Picture 16" descr="Image result for logo orange">
            <a:extLst>
              <a:ext uri="{FF2B5EF4-FFF2-40B4-BE49-F238E27FC236}">
                <a16:creationId xmlns:a16="http://schemas.microsoft.com/office/drawing/2014/main" id="{0F8598B3-23B4-4CC0-BF3D-A6B141FA8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04" y="4488582"/>
            <a:ext cx="1145629" cy="115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340EDA99-E8B0-41DF-97EF-788FF52A13BB}"/>
              </a:ext>
            </a:extLst>
          </p:cNvPr>
          <p:cNvSpPr txBox="1"/>
          <p:nvPr/>
        </p:nvSpPr>
        <p:spPr>
          <a:xfrm>
            <a:off x="196003" y="5664560"/>
            <a:ext cx="114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x7</a:t>
            </a:r>
          </a:p>
        </p:txBody>
      </p:sp>
      <p:pic>
        <p:nvPicPr>
          <p:cNvPr id="1042" name="Picture 18" descr="Image result for logo pepsi">
            <a:extLst>
              <a:ext uri="{FF2B5EF4-FFF2-40B4-BE49-F238E27FC236}">
                <a16:creationId xmlns:a16="http://schemas.microsoft.com/office/drawing/2014/main" id="{FDE37740-B881-47ED-B247-0EDCDCBEC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18" y="4488583"/>
            <a:ext cx="849086" cy="11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B97C9A8-813F-4A10-82DE-BE4F0C5259FA}"/>
              </a:ext>
            </a:extLst>
          </p:cNvPr>
          <p:cNvSpPr txBox="1"/>
          <p:nvPr/>
        </p:nvSpPr>
        <p:spPr>
          <a:xfrm>
            <a:off x="1492018" y="5664560"/>
            <a:ext cx="84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x7</a:t>
            </a:r>
          </a:p>
        </p:txBody>
      </p:sp>
      <p:pic>
        <p:nvPicPr>
          <p:cNvPr id="1044" name="Picture 20" descr="Image result for logo Redbull">
            <a:extLst>
              <a:ext uri="{FF2B5EF4-FFF2-40B4-BE49-F238E27FC236}">
                <a16:creationId xmlns:a16="http://schemas.microsoft.com/office/drawing/2014/main" id="{3180C32C-3A4F-4C5C-B9A5-229CBCA3A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89" y="4495512"/>
            <a:ext cx="1527050" cy="114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F353742B-F82F-452A-99F3-C0C227D08079}"/>
              </a:ext>
            </a:extLst>
          </p:cNvPr>
          <p:cNvSpPr txBox="1"/>
          <p:nvPr/>
        </p:nvSpPr>
        <p:spPr>
          <a:xfrm>
            <a:off x="2491489" y="5664560"/>
            <a:ext cx="152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x7</a:t>
            </a:r>
          </a:p>
        </p:txBody>
      </p:sp>
      <p:pic>
        <p:nvPicPr>
          <p:cNvPr id="1048" name="Picture 24" descr="Image result for logo NUtella">
            <a:extLst>
              <a:ext uri="{FF2B5EF4-FFF2-40B4-BE49-F238E27FC236}">
                <a16:creationId xmlns:a16="http://schemas.microsoft.com/office/drawing/2014/main" id="{2B85685C-7806-4D15-954F-24628B033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3" r="20013"/>
          <a:stretch/>
        </p:blipFill>
        <p:spPr bwMode="auto">
          <a:xfrm>
            <a:off x="6096000" y="4501064"/>
            <a:ext cx="2431031" cy="115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9CC04715-1DC7-4005-9CFE-D5C0DE37336D}"/>
              </a:ext>
            </a:extLst>
          </p:cNvPr>
          <p:cNvSpPr txBox="1"/>
          <p:nvPr/>
        </p:nvSpPr>
        <p:spPr>
          <a:xfrm>
            <a:off x="6095996" y="5667854"/>
            <a:ext cx="2431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x6</a:t>
            </a:r>
          </a:p>
        </p:txBody>
      </p:sp>
      <p:pic>
        <p:nvPicPr>
          <p:cNvPr id="1050" name="Picture 26" descr="Image result for logo samsung">
            <a:extLst>
              <a:ext uri="{FF2B5EF4-FFF2-40B4-BE49-F238E27FC236}">
                <a16:creationId xmlns:a16="http://schemas.microsoft.com/office/drawing/2014/main" id="{F5DDB001-E271-4EC0-B144-D875DFBD8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416" y="4527246"/>
            <a:ext cx="3392152" cy="112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F6488C56-ED26-471A-9B66-09B29D8F6023}"/>
              </a:ext>
            </a:extLst>
          </p:cNvPr>
          <p:cNvSpPr txBox="1"/>
          <p:nvPr/>
        </p:nvSpPr>
        <p:spPr>
          <a:xfrm>
            <a:off x="8664521" y="5657742"/>
            <a:ext cx="3392151" cy="379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x6</a:t>
            </a:r>
          </a:p>
        </p:txBody>
      </p:sp>
      <p:pic>
        <p:nvPicPr>
          <p:cNvPr id="1052" name="Picture 28" descr="Image result for logo Nike">
            <a:extLst>
              <a:ext uri="{FF2B5EF4-FFF2-40B4-BE49-F238E27FC236}">
                <a16:creationId xmlns:a16="http://schemas.microsoft.com/office/drawing/2014/main" id="{7BA7A92D-3C8C-44AC-B34B-2474D5EC15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" t="17489" r="5717" b="25959"/>
          <a:stretch/>
        </p:blipFill>
        <p:spPr bwMode="auto">
          <a:xfrm>
            <a:off x="4168923" y="4501017"/>
            <a:ext cx="1776692" cy="114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0C10CF1-78EB-4880-A087-E925FD890CF6}"/>
              </a:ext>
            </a:extLst>
          </p:cNvPr>
          <p:cNvSpPr txBox="1"/>
          <p:nvPr/>
        </p:nvSpPr>
        <p:spPr>
          <a:xfrm>
            <a:off x="4168922" y="5661227"/>
            <a:ext cx="177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EF9C64-B332-4D44-9227-92D29E0679BB}"/>
              </a:ext>
            </a:extLst>
          </p:cNvPr>
          <p:cNvSpPr/>
          <p:nvPr/>
        </p:nvSpPr>
        <p:spPr>
          <a:xfrm>
            <a:off x="1524000" y="0"/>
            <a:ext cx="9144000" cy="720092"/>
          </a:xfrm>
          <a:prstGeom prst="rect">
            <a:avLst/>
          </a:prstGeom>
          <a:solidFill>
            <a:srgbClr val="B51F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0" rIns="180000" bIns="72000"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E249D14-694D-435D-80D2-A3C90AA73B9D}"/>
              </a:ext>
            </a:extLst>
          </p:cNvPr>
          <p:cNvSpPr txBox="1"/>
          <p:nvPr/>
        </p:nvSpPr>
        <p:spPr>
          <a:xfrm>
            <a:off x="4106446" y="-25721"/>
            <a:ext cx="6561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Study</a:t>
            </a:r>
            <a:r>
              <a:rPr lang="fr-FR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4: </a:t>
            </a:r>
          </a:p>
          <a:p>
            <a:pPr algn="r"/>
            <a:r>
              <a:rPr lang="fr-FR" sz="24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  <a:endParaRPr lang="fr-FR" sz="24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2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7" grpId="0"/>
      <p:bldP spid="8" grpId="0"/>
      <p:bldP spid="9" grpId="0"/>
      <p:bldP spid="11" grpId="0"/>
      <p:bldP spid="20" grpId="0"/>
      <p:bldP spid="12" grpId="0"/>
      <p:bldP spid="13" grpId="0"/>
      <p:bldP spid="28" grpId="0"/>
      <p:bldP spid="3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2337575" y="1511582"/>
            <a:ext cx="1449639" cy="113191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Internal locus of control</a:t>
            </a: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8357438" y="3694128"/>
            <a:ext cx="2234364" cy="731196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Brand avoidance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8351405" y="2617971"/>
            <a:ext cx="2234364" cy="767635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Negative WOM</a:t>
            </a: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399261" y="2807099"/>
            <a:ext cx="2017218" cy="1774058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Negative brand attitude</a:t>
            </a:r>
            <a:endParaRPr lang="en-US" dirty="0">
              <a:ea typeface="Times New Roman" panose="02020603050405020304" pitchFamily="18" charset="0"/>
            </a:endParaRPr>
          </a:p>
          <a:p>
            <a:pPr algn="ctr"/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Strenght</a:t>
            </a: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*Valence)</a:t>
            </a:r>
            <a:endParaRPr lang="en-US" sz="1400" dirty="0">
              <a:ea typeface="Times New Roman" panose="02020603050405020304" pitchFamily="18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6685747" y="1443006"/>
            <a:ext cx="2176638" cy="112779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Consumer propensity to resist</a:t>
            </a:r>
            <a:endParaRPr lang="en-US" dirty="0">
              <a:ea typeface="Times New Roman" panose="02020603050405020304" pitchFamily="18" charset="0"/>
            </a:endParaRPr>
          </a:p>
        </p:txBody>
      </p:sp>
      <p:cxnSp>
        <p:nvCxnSpPr>
          <p:cNvPr id="8" name="Connecteur droit avec flèche 7"/>
          <p:cNvCxnSpPr>
            <a:cxnSpLocks/>
            <a:stCxn id="6" idx="6"/>
            <a:endCxn id="44" idx="2"/>
          </p:cNvCxnSpPr>
          <p:nvPr/>
        </p:nvCxnSpPr>
        <p:spPr>
          <a:xfrm>
            <a:off x="3416479" y="3694128"/>
            <a:ext cx="1352825" cy="432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>
            <a:stCxn id="44" idx="6"/>
            <a:endCxn id="5" idx="2"/>
          </p:cNvCxnSpPr>
          <p:nvPr/>
        </p:nvCxnSpPr>
        <p:spPr>
          <a:xfrm flipV="1">
            <a:off x="6754251" y="3001789"/>
            <a:ext cx="1597155" cy="69666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endCxn id="4" idx="2"/>
          </p:cNvCxnSpPr>
          <p:nvPr/>
        </p:nvCxnSpPr>
        <p:spPr>
          <a:xfrm>
            <a:off x="6792914" y="3701512"/>
            <a:ext cx="1564525" cy="35821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7752391" y="2564900"/>
            <a:ext cx="0" cy="13157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7107839" y="5386479"/>
            <a:ext cx="1357304" cy="91171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Self-esteem</a:t>
            </a: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7982173" y="2570798"/>
            <a:ext cx="1" cy="5738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8072863" y="4036881"/>
            <a:ext cx="0" cy="14031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553040" y="2776248"/>
            <a:ext cx="917683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-,153***</a:t>
            </a:r>
            <a:endParaRPr lang="en-US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22198" y="2796620"/>
            <a:ext cx="90097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,141***</a:t>
            </a:r>
            <a:endParaRPr lang="en-US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67481" y="3180418"/>
            <a:ext cx="95972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,474***</a:t>
            </a:r>
            <a:endParaRPr lang="en-US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65782" y="2507900"/>
            <a:ext cx="932844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-,109***</a:t>
            </a:r>
            <a:endParaRPr lang="en-US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64914" y="2542948"/>
            <a:ext cx="1008581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-,176***</a:t>
            </a:r>
            <a:endParaRPr lang="en-US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58408" y="4547411"/>
            <a:ext cx="979481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-,134***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06699" y="3751617"/>
            <a:ext cx="917871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,317***</a:t>
            </a:r>
            <a:endParaRPr lang="en-US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3865287" y="1510099"/>
            <a:ext cx="1456566" cy="112779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ea typeface="Times New Roman" panose="02020603050405020304" pitchFamily="18" charset="0"/>
              </a:rPr>
              <a:t>External locus of control</a:t>
            </a:r>
            <a:endParaRPr lang="en-US">
              <a:ea typeface="Times New Roman" panose="02020603050405020304" pitchFamily="18" charset="0"/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flipH="1">
            <a:off x="4456748" y="2652352"/>
            <a:ext cx="13974" cy="101921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2" idx="5"/>
          </p:cNvCxnSpPr>
          <p:nvPr/>
        </p:nvCxnSpPr>
        <p:spPr>
          <a:xfrm flipH="1">
            <a:off x="3567014" y="2477729"/>
            <a:ext cx="7904" cy="11874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H="1" flipV="1">
            <a:off x="7552828" y="3385605"/>
            <a:ext cx="2441" cy="205444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633623" y="3694128"/>
            <a:ext cx="874724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,245***</a:t>
            </a:r>
            <a:endParaRPr lang="en-US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10241598" y="1781766"/>
            <a:ext cx="175701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** 5%</a:t>
            </a:r>
          </a:p>
          <a:p>
            <a:pPr algn="ctr"/>
            <a:r>
              <a:rPr lang="en-US" sz="1400" dirty="0"/>
              <a:t>*** 1%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36189" y="5120760"/>
            <a:ext cx="793052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,091**</a:t>
            </a:r>
            <a:endParaRPr lang="en-US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34278" y="5410004"/>
            <a:ext cx="8118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n=548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PLS-PM: XLSTAT</a:t>
            </a:r>
          </a:p>
        </p:txBody>
      </p:sp>
      <p:sp>
        <p:nvSpPr>
          <p:cNvPr id="44" name="Ellipse 43"/>
          <p:cNvSpPr/>
          <p:nvPr/>
        </p:nvSpPr>
        <p:spPr>
          <a:xfrm>
            <a:off x="4769304" y="3291239"/>
            <a:ext cx="1984947" cy="8144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Brand hate</a:t>
            </a: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6027398" y="4133956"/>
            <a:ext cx="1341806" cy="3718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Obsession</a:t>
            </a: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4394786" y="4131015"/>
            <a:ext cx="1058023" cy="3777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Fear</a:t>
            </a: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5053369" y="5011274"/>
            <a:ext cx="1492780" cy="4631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Agressivity</a:t>
            </a: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4403352" y="4615155"/>
            <a:ext cx="1170014" cy="389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Violence</a:t>
            </a: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1" name="Connecteur droit avec flèche 50"/>
          <p:cNvCxnSpPr>
            <a:stCxn id="44" idx="4"/>
            <a:endCxn id="47" idx="0"/>
          </p:cNvCxnSpPr>
          <p:nvPr/>
        </p:nvCxnSpPr>
        <p:spPr>
          <a:xfrm>
            <a:off x="5761777" y="4105676"/>
            <a:ext cx="37982" cy="9055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>
            <a:stCxn id="44" idx="4"/>
            <a:endCxn id="50" idx="7"/>
          </p:cNvCxnSpPr>
          <p:nvPr/>
        </p:nvCxnSpPr>
        <p:spPr>
          <a:xfrm flipH="1">
            <a:off x="5402021" y="4105676"/>
            <a:ext cx="359756" cy="5664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>
            <a:stCxn id="44" idx="4"/>
            <a:endCxn id="46" idx="7"/>
          </p:cNvCxnSpPr>
          <p:nvPr/>
        </p:nvCxnSpPr>
        <p:spPr>
          <a:xfrm flipH="1">
            <a:off x="5297865" y="4105676"/>
            <a:ext cx="463913" cy="806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lipse 53"/>
          <p:cNvSpPr/>
          <p:nvPr/>
        </p:nvSpPr>
        <p:spPr>
          <a:xfrm>
            <a:off x="5994510" y="4616601"/>
            <a:ext cx="1104014" cy="3933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Enmity</a:t>
            </a: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5" name="Connecteur droit avec flèche 54"/>
          <p:cNvCxnSpPr>
            <a:stCxn id="44" idx="4"/>
            <a:endCxn id="45" idx="1"/>
          </p:cNvCxnSpPr>
          <p:nvPr/>
        </p:nvCxnSpPr>
        <p:spPr>
          <a:xfrm>
            <a:off x="5761777" y="4105676"/>
            <a:ext cx="462124" cy="82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>
            <a:stCxn id="44" idx="4"/>
            <a:endCxn id="54" idx="1"/>
          </p:cNvCxnSpPr>
          <p:nvPr/>
        </p:nvCxnSpPr>
        <p:spPr>
          <a:xfrm>
            <a:off x="5761777" y="4105676"/>
            <a:ext cx="394412" cy="568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8B664F-828D-456F-83DF-C591202D8D4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9E1E3B6-24E4-4153-AAA9-9AEFA6F4F8CB}"/>
              </a:ext>
            </a:extLst>
          </p:cNvPr>
          <p:cNvSpPr/>
          <p:nvPr/>
        </p:nvSpPr>
        <p:spPr>
          <a:xfrm>
            <a:off x="1524000" y="0"/>
            <a:ext cx="9144000" cy="720092"/>
          </a:xfrm>
          <a:prstGeom prst="rect">
            <a:avLst/>
          </a:prstGeom>
          <a:solidFill>
            <a:srgbClr val="B51F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0" rIns="180000" bIns="72000"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4B418800-D64F-465F-9EB0-17568CD9EBE8}"/>
              </a:ext>
            </a:extLst>
          </p:cNvPr>
          <p:cNvSpPr txBox="1"/>
          <p:nvPr/>
        </p:nvSpPr>
        <p:spPr>
          <a:xfrm>
            <a:off x="4106446" y="-25721"/>
            <a:ext cx="6561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Study</a:t>
            </a:r>
            <a:r>
              <a:rPr lang="fr-FR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4: </a:t>
            </a:r>
          </a:p>
          <a:p>
            <a:pPr algn="r"/>
            <a:r>
              <a:rPr lang="fr-FR" sz="24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  <a:endParaRPr lang="fr-FR" sz="24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B2FEB1D3-0B51-4B28-8AD0-6492E55BEEDD}"/>
              </a:ext>
            </a:extLst>
          </p:cNvPr>
          <p:cNvSpPr txBox="1"/>
          <p:nvPr/>
        </p:nvSpPr>
        <p:spPr>
          <a:xfrm>
            <a:off x="10226279" y="794062"/>
            <a:ext cx="175701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en-US" sz="1400" dirty="0"/>
          </a:p>
          <a:p>
            <a:pPr algn="ctr"/>
            <a:r>
              <a:rPr lang="en-US" sz="1400" dirty="0"/>
              <a:t>Positive relation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Negative relation</a:t>
            </a:r>
          </a:p>
        </p:txBody>
      </p: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7E5EA590-E5C0-4992-90BB-1F9A91AAB7DB}"/>
              </a:ext>
            </a:extLst>
          </p:cNvPr>
          <p:cNvCxnSpPr/>
          <p:nvPr/>
        </p:nvCxnSpPr>
        <p:spPr>
          <a:xfrm flipV="1">
            <a:off x="10433561" y="968530"/>
            <a:ext cx="1351318" cy="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B745350F-2DA2-4078-870D-7E03D26FD79F}"/>
              </a:ext>
            </a:extLst>
          </p:cNvPr>
          <p:cNvCxnSpPr/>
          <p:nvPr/>
        </p:nvCxnSpPr>
        <p:spPr>
          <a:xfrm flipV="1">
            <a:off x="10444446" y="1414852"/>
            <a:ext cx="1351318" cy="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09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2" grpId="0" animBg="1"/>
      <p:bldP spid="18" grpId="0"/>
      <p:bldP spid="19" grpId="0"/>
      <p:bldP spid="20" grpId="0"/>
      <p:bldP spid="21" grpId="0"/>
      <p:bldP spid="22" grpId="0"/>
      <p:bldP spid="23" grpId="0"/>
      <p:bldP spid="25" grpId="0"/>
      <p:bldP spid="28" grpId="0" animBg="1"/>
      <p:bldP spid="36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94BF36-817B-42DD-B43D-45B0CB9D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370" y="903513"/>
            <a:ext cx="10657115" cy="5845629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Theoretical contributions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brand hate scale for the French context: 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news dimensions: Obsession and Violence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new antecedent: Negative Brand Attitude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Confirmation of previous results: Brand hate involves a consumer reaction 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Fetscherin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2019;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Hegner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al., 2017;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Zarantonello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al., 2016).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Moderator role of 3 individuals characteristics: LOC, Self-esteem and CPR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consumer with a negative brand attitude is more likely to feel hate, rejecting the fault of these feelings on others (external LOC)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consumer with a strong self-esteem doesn’t flee the brand he/she hates, but rather faces it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unexpected result:  the hater consumer’s with a propensity to resist doesn’t have NWOM behavior </a:t>
            </a: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Managerial implications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brand can measure the hate that consumers feel against them and view the most important dimension for it 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individual characteristics change the behaviors of the brand haters: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EAE024-3DF5-4B22-A03E-8841A0FDA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2EAB4D9-CA4D-40DD-BF0D-B56803BDCB9E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B6EB47-896D-4074-A081-E621360845FB}"/>
              </a:ext>
            </a:extLst>
          </p:cNvPr>
          <p:cNvSpPr/>
          <p:nvPr/>
        </p:nvSpPr>
        <p:spPr>
          <a:xfrm>
            <a:off x="1524000" y="0"/>
            <a:ext cx="9144000" cy="720092"/>
          </a:xfrm>
          <a:prstGeom prst="rect">
            <a:avLst/>
          </a:prstGeom>
          <a:solidFill>
            <a:srgbClr val="B51F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0" rIns="180000" bIns="72000"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0C79A83-5C92-40CB-AE3F-EAE563798716}"/>
              </a:ext>
            </a:extLst>
          </p:cNvPr>
          <p:cNvSpPr txBox="1"/>
          <p:nvPr/>
        </p:nvSpPr>
        <p:spPr>
          <a:xfrm>
            <a:off x="4106446" y="-25721"/>
            <a:ext cx="6561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Findings</a:t>
            </a:r>
            <a:endParaRPr lang="fr-FR" sz="28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753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FA7C186-7CF3-4C13-A95F-C9F0BD6EA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6588" y="939872"/>
            <a:ext cx="9558094" cy="5460928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Limitations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Exclusion of the group’s effect on brand hate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Difficulty to differentiate Brand hate and Product hate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static approach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Need a lot of respondents to have Brand haters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Future research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study brand hate in a dynamic perspective (longitudinal study)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explore Brand hate across cultures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test others moderators (psychological reactance or regulatory focus) with more antecedents and consequences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focus more on studying consumer propensity to resist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7C24BB-DBA0-4842-83CE-F93AE053E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2EAB4D9-CA4D-40DD-BF0D-B56803BDCB9E}" type="slidenum">
              <a:rPr lang="en-US" smtClean="0"/>
              <a:t>15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7846EE-EE3E-4B8C-864E-67BD2859AAFF}"/>
              </a:ext>
            </a:extLst>
          </p:cNvPr>
          <p:cNvSpPr/>
          <p:nvPr/>
        </p:nvSpPr>
        <p:spPr>
          <a:xfrm>
            <a:off x="1524000" y="0"/>
            <a:ext cx="9144000" cy="720092"/>
          </a:xfrm>
          <a:prstGeom prst="rect">
            <a:avLst/>
          </a:prstGeom>
          <a:solidFill>
            <a:srgbClr val="B51F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0" rIns="180000" bIns="72000"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B558215-78D8-4D98-AC84-000E7DA43389}"/>
              </a:ext>
            </a:extLst>
          </p:cNvPr>
          <p:cNvSpPr txBox="1"/>
          <p:nvPr/>
        </p:nvSpPr>
        <p:spPr>
          <a:xfrm>
            <a:off x="4106446" y="-25721"/>
            <a:ext cx="6561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Limitations &amp; Future </a:t>
            </a:r>
            <a:r>
              <a:rPr lang="fr-FR" sz="28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research</a:t>
            </a:r>
            <a:endParaRPr lang="fr-FR" sz="28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40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6165CBA1-782D-4617-A02D-A21B7CD07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63323"/>
            <a:ext cx="8991600" cy="1692771"/>
          </a:xfrm>
        </p:spPr>
        <p:txBody>
          <a:bodyPr>
            <a:normAutofit/>
          </a:bodyPr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AB042A-2CA6-48A7-A6A8-A749971B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2EAB4D9-CA4D-40DD-BF0D-B56803BDCB9E}" type="slidenum">
              <a:rPr lang="fr-FR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96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B9053D-9CC2-4E66-8718-4A590BD7E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2EAB4D9-CA4D-40DD-BF0D-B56803BDCB9E}" type="slidenum">
              <a:rPr lang="fr-FR" smtClean="0"/>
              <a:t>2</a:t>
            </a:fld>
            <a:endParaRPr lang="fr-FR"/>
          </a:p>
        </p:txBody>
      </p:sp>
      <p:pic>
        <p:nvPicPr>
          <p:cNvPr id="1026" name="Picture 2" descr="Life Patents Action at EPO in Munich Â© Greenpeace / Jens KÃ¼sters">
            <a:extLst>
              <a:ext uri="{FF2B5EF4-FFF2-40B4-BE49-F238E27FC236}">
                <a16:creationId xmlns:a16="http://schemas.microsoft.com/office/drawing/2014/main" id="{259B9D10-D6A1-4533-BDD0-F48B9D8F7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7074"/>
            <a:ext cx="4943232" cy="320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nti starbucks">
            <a:extLst>
              <a:ext uri="{FF2B5EF4-FFF2-40B4-BE49-F238E27FC236}">
                <a16:creationId xmlns:a16="http://schemas.microsoft.com/office/drawing/2014/main" id="{A70CE7CA-E7CB-4606-8A70-908344927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825" y="720092"/>
            <a:ext cx="4972265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2D3625A-CC4A-45E3-A075-DF448941C9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35" r="1285" b="6190"/>
          <a:stretch/>
        </p:blipFill>
        <p:spPr>
          <a:xfrm>
            <a:off x="5138057" y="3309629"/>
            <a:ext cx="6975576" cy="35048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0170DE-7B37-4DE9-9EBE-750DF344F85E}"/>
              </a:ext>
            </a:extLst>
          </p:cNvPr>
          <p:cNvSpPr/>
          <p:nvPr/>
        </p:nvSpPr>
        <p:spPr>
          <a:xfrm>
            <a:off x="5225145" y="3613608"/>
            <a:ext cx="1327412" cy="49986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B3216D-B101-4961-AA63-46844BC8B908}"/>
              </a:ext>
            </a:extLst>
          </p:cNvPr>
          <p:cNvSpPr/>
          <p:nvPr/>
        </p:nvSpPr>
        <p:spPr>
          <a:xfrm>
            <a:off x="5222412" y="4985103"/>
            <a:ext cx="1747176" cy="41280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6AA4B406-8700-4030-B65E-F8AFC16CDBF2}"/>
              </a:ext>
            </a:extLst>
          </p:cNvPr>
          <p:cNvSpPr txBox="1">
            <a:spLocks/>
          </p:cNvSpPr>
          <p:nvPr/>
        </p:nvSpPr>
        <p:spPr>
          <a:xfrm>
            <a:off x="11848054" y="6492238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EAB4D9-CA4D-40DD-BF0D-B56803BDCB9E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963573-FBCB-4CF8-880F-4DD18911632D}"/>
              </a:ext>
            </a:extLst>
          </p:cNvPr>
          <p:cNvSpPr/>
          <p:nvPr/>
        </p:nvSpPr>
        <p:spPr>
          <a:xfrm>
            <a:off x="1524000" y="0"/>
            <a:ext cx="9144000" cy="720092"/>
          </a:xfrm>
          <a:prstGeom prst="rect">
            <a:avLst/>
          </a:prstGeom>
          <a:solidFill>
            <a:srgbClr val="B51F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0" rIns="180000" bIns="72000"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6F9C41D-6C16-4B20-961F-D6F77B6E9622}"/>
              </a:ext>
            </a:extLst>
          </p:cNvPr>
          <p:cNvSpPr txBox="1"/>
          <p:nvPr/>
        </p:nvSpPr>
        <p:spPr>
          <a:xfrm>
            <a:off x="4078974" y="-63638"/>
            <a:ext cx="658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Research</a:t>
            </a:r>
            <a:r>
              <a:rPr lang="fr-FR" sz="28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context</a:t>
            </a:r>
            <a:endParaRPr lang="fr-FR" sz="28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https://o.aolcdn.com/images/dims?quality=85&amp;image_uri=http%3A%2F%2Fo.aolcdn.com%2Fhss%2Fstorage%2Fmidas%2F60ac65682f4146d32b209b11cddf77a4%2F200034349%2FScreen%2BShot%2B2014-04-15%2Bat%2B1.46.33%2BPM%2B2.png&amp;client=amp-blogside-v2&amp;signature=189a44a76d9e65e8528ba0d1c5c13cb83a5ea19b">
            <a:extLst>
              <a:ext uri="{FF2B5EF4-FFF2-40B4-BE49-F238E27FC236}">
                <a16:creationId xmlns:a16="http://schemas.microsoft.com/office/drawing/2014/main" id="{8DE2C218-B3A0-45E6-A103-A40FD8C07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" y="1"/>
            <a:ext cx="390645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2FF5CE-6FE4-4166-8D89-194544FADD43}"/>
              </a:ext>
            </a:extLst>
          </p:cNvPr>
          <p:cNvSpPr/>
          <p:nvPr/>
        </p:nvSpPr>
        <p:spPr>
          <a:xfrm>
            <a:off x="5138057" y="3450772"/>
            <a:ext cx="6975576" cy="1301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35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720092"/>
          </a:xfrm>
          <a:prstGeom prst="rect">
            <a:avLst/>
          </a:prstGeom>
          <a:solidFill>
            <a:srgbClr val="B51F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0" rIns="180000" bIns="72000"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8B664F-828D-456F-83DF-C591202D8D40}" type="slidenum">
              <a:rPr lang="fr-FR" smtClean="0"/>
              <a:pPr/>
              <a:t>3</a:t>
            </a:fld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3252927" y="2011501"/>
            <a:ext cx="0" cy="7122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078974" y="-63638"/>
            <a:ext cx="6589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Theoretical</a:t>
            </a:r>
            <a:r>
              <a:rPr lang="fr-FR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framework</a:t>
            </a:r>
            <a:r>
              <a:rPr lang="fr-FR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algn="r"/>
            <a:r>
              <a:rPr lang="fr-FR" sz="24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Hate</a:t>
            </a:r>
            <a:r>
              <a:rPr lang="fr-FR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fr-FR" sz="24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psychology</a:t>
            </a:r>
            <a:r>
              <a:rPr lang="fr-FR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fr-FR" sz="24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philosophy</a:t>
            </a:r>
            <a:endParaRPr lang="fr-FR" sz="24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096896"/>
              </p:ext>
            </p:extLst>
          </p:nvPr>
        </p:nvGraphicFramePr>
        <p:xfrm>
          <a:off x="1970314" y="1423747"/>
          <a:ext cx="8255328" cy="701040"/>
        </p:xfrm>
        <a:graphic>
          <a:graphicData uri="http://schemas.openxmlformats.org/drawingml/2006/table">
            <a:tbl>
              <a:tblPr firstRow="1">
                <a:tableStyleId>{0660B408-B3CF-4A94-85FC-2B1E0A45F4A2}</a:tableStyleId>
              </a:tblPr>
              <a:tblGrid>
                <a:gridCol w="2751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1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1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21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kern="1200" dirty="0" err="1">
                          <a:solidFill>
                            <a:schemeClr val="lt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Consist</a:t>
                      </a:r>
                      <a:r>
                        <a:rPr lang="fr-FR" sz="2000" b="1" kern="1200" dirty="0">
                          <a:solidFill>
                            <a:schemeClr val="lt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of </a:t>
                      </a:r>
                      <a:r>
                        <a:rPr lang="fr-FR" sz="2000" b="1" kern="1200" dirty="0" err="1">
                          <a:solidFill>
                            <a:schemeClr val="lt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several</a:t>
                      </a:r>
                      <a:r>
                        <a:rPr lang="fr-FR" sz="2000" b="1" kern="1200" dirty="0">
                          <a:solidFill>
                            <a:schemeClr val="lt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r-FR" sz="2000" b="1" kern="1200" dirty="0" err="1">
                          <a:solidFill>
                            <a:schemeClr val="lt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emotions</a:t>
                      </a:r>
                      <a:endParaRPr lang="fr-FR" sz="2000" b="1" kern="1200" dirty="0">
                        <a:solidFill>
                          <a:schemeClr val="lt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kern="1200" dirty="0" err="1">
                          <a:solidFill>
                            <a:schemeClr val="lt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Specific</a:t>
                      </a:r>
                      <a:r>
                        <a:rPr lang="fr-FR" sz="2000" b="0" kern="1200" dirty="0">
                          <a:solidFill>
                            <a:schemeClr val="lt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r-FR" sz="2000" b="0" kern="1200" dirty="0" err="1">
                          <a:solidFill>
                            <a:schemeClr val="lt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characteristics</a:t>
                      </a:r>
                      <a:endParaRPr lang="fr-FR" sz="2000" b="0" kern="1200" dirty="0">
                        <a:solidFill>
                          <a:schemeClr val="lt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kern="1200" dirty="0" err="1">
                          <a:solidFill>
                            <a:schemeClr val="lt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Generate</a:t>
                      </a:r>
                      <a:r>
                        <a:rPr lang="fr-FR" sz="2000" b="0" kern="1200" dirty="0">
                          <a:solidFill>
                            <a:schemeClr val="lt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 </a:t>
                      </a:r>
                      <a:r>
                        <a:rPr lang="fr-FR" sz="2000" b="0" kern="1200" dirty="0" err="1">
                          <a:solidFill>
                            <a:schemeClr val="lt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behavior</a:t>
                      </a:r>
                      <a:endParaRPr lang="fr-FR" sz="2000" b="0" kern="1200" dirty="0">
                        <a:solidFill>
                          <a:schemeClr val="lt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830988"/>
              </p:ext>
            </p:extLst>
          </p:nvPr>
        </p:nvGraphicFramePr>
        <p:xfrm>
          <a:off x="1099461" y="2723789"/>
          <a:ext cx="10101935" cy="3078480"/>
        </p:xfrm>
        <a:graphic>
          <a:graphicData uri="http://schemas.openxmlformats.org/drawingml/2006/table">
            <a:tbl>
              <a:tblPr firstRow="1">
                <a:tableStyleId>{5DA37D80-6434-44D0-A028-1B22A696006F}</a:tableStyleId>
              </a:tblPr>
              <a:tblGrid>
                <a:gridCol w="1692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6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9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34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01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5779"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Izard 1977</a:t>
                      </a:r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Storm &amp; Storm 1987</a:t>
                      </a:r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Fitness &amp; Fletcher</a:t>
                      </a:r>
                      <a:r>
                        <a:rPr lang="fr-FR" sz="2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1993</a:t>
                      </a:r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McDougall 2001</a:t>
                      </a:r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Sternberg 2003</a:t>
                      </a:r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965">
                <a:tc rowSpan="6">
                  <a:txBody>
                    <a:bodyPr/>
                    <a:lstStyle/>
                    <a:p>
                      <a:pPr algn="ctr"/>
                      <a:r>
                        <a:rPr lang="fr-FR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Composition of </a:t>
                      </a:r>
                      <a:r>
                        <a:rPr lang="fr-FR" sz="20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hate</a:t>
                      </a:r>
                      <a:endParaRPr lang="fr-FR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Angry</a:t>
                      </a:r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Angry</a:t>
                      </a:r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Angry</a:t>
                      </a:r>
                      <a:endParaRPr lang="fr-FR" sz="20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Angry</a:t>
                      </a:r>
                      <a:endParaRPr lang="fr-FR" sz="20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21">
                <a:tc vMerge="1">
                  <a:txBody>
                    <a:bodyPr/>
                    <a:lstStyle/>
                    <a:p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087">
                <a:tc vMerge="1">
                  <a:txBody>
                    <a:bodyPr/>
                    <a:lstStyle/>
                    <a:p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Disgust</a:t>
                      </a:r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Disgust</a:t>
                      </a:r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Disgust</a:t>
                      </a:r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Disgust</a:t>
                      </a:r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Contempt</a:t>
                      </a:r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Contempt</a:t>
                      </a:r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Contempt</a:t>
                      </a:r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448">
                <a:tc vMerge="1">
                  <a:txBody>
                    <a:bodyPr/>
                    <a:lstStyle/>
                    <a:p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Revulsion</a:t>
                      </a:r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214">
                <a:tc vMerge="1">
                  <a:txBody>
                    <a:bodyPr/>
                    <a:lstStyle/>
                    <a:p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Repugnance</a:t>
                      </a:r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2318757" y="767359"/>
            <a:ext cx="7557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srgbClr val="B51F0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Interpersonal</a:t>
            </a:r>
            <a:r>
              <a:rPr lang="fr-FR" sz="2800" dirty="0">
                <a:solidFill>
                  <a:srgbClr val="B51F0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800" dirty="0" err="1">
                <a:solidFill>
                  <a:srgbClr val="B51F0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hate</a:t>
            </a:r>
            <a:endParaRPr lang="fr-FR" sz="2800" dirty="0">
              <a:solidFill>
                <a:srgbClr val="B51F0B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4FFCC77-9403-4DDF-B8E2-8B2BF963108C}"/>
              </a:ext>
            </a:extLst>
          </p:cNvPr>
          <p:cNvSpPr txBox="1"/>
          <p:nvPr/>
        </p:nvSpPr>
        <p:spPr>
          <a:xfrm>
            <a:off x="1970314" y="6077634"/>
            <a:ext cx="8697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An Emotion (Allport, 1979) or a Feeling 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Sonnemans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 and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Frijda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, 1994)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9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720092"/>
          </a:xfrm>
          <a:prstGeom prst="rect">
            <a:avLst/>
          </a:prstGeom>
          <a:solidFill>
            <a:srgbClr val="B51F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0" rIns="180000" bIns="72000"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8B664F-828D-456F-83DF-C591202D8D40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768910" y="2579914"/>
            <a:ext cx="101509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A Stable and durable concept (Dovidio et al., 2008)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It Stops if the target disappears 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Litwinski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, 1945)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Hate does not focus on details (Ben-Ze'ev, 2001)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The other has fundamentally bad characteristics</a:t>
            </a: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Haunting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Loncan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2013;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Schonewolf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1996)</a:t>
            </a:r>
          </a:p>
        </p:txBody>
      </p:sp>
      <p:cxnSp>
        <p:nvCxnSpPr>
          <p:cNvPr id="9" name="Connecteur droit avec flèche 8"/>
          <p:cNvCxnSpPr>
            <a:cxnSpLocks/>
          </p:cNvCxnSpPr>
          <p:nvPr/>
        </p:nvCxnSpPr>
        <p:spPr>
          <a:xfrm>
            <a:off x="5807249" y="2011500"/>
            <a:ext cx="0" cy="56841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078974" y="-63638"/>
            <a:ext cx="6589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Theoretical</a:t>
            </a:r>
            <a:r>
              <a:rPr lang="fr-FR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framework</a:t>
            </a:r>
            <a:r>
              <a:rPr lang="fr-FR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algn="r"/>
            <a:r>
              <a:rPr lang="fr-FR" sz="24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Hate</a:t>
            </a:r>
            <a:r>
              <a:rPr lang="fr-FR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fr-FR" sz="24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psychology</a:t>
            </a:r>
            <a:r>
              <a:rPr lang="fr-FR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fr-FR" sz="24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philosophy</a:t>
            </a:r>
            <a:endParaRPr lang="fr-FR" sz="24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389822"/>
              </p:ext>
            </p:extLst>
          </p:nvPr>
        </p:nvGraphicFramePr>
        <p:xfrm>
          <a:off x="1929755" y="1432380"/>
          <a:ext cx="8255328" cy="701040"/>
        </p:xfrm>
        <a:graphic>
          <a:graphicData uri="http://schemas.openxmlformats.org/drawingml/2006/table">
            <a:tbl>
              <a:tblPr firstRow="1">
                <a:tableStyleId>{0660B408-B3CF-4A94-85FC-2B1E0A45F4A2}</a:tableStyleId>
              </a:tblPr>
              <a:tblGrid>
                <a:gridCol w="2751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1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1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000" b="0" dirty="0" err="1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Consist</a:t>
                      </a:r>
                      <a:r>
                        <a:rPr lang="fr-FR" sz="2000" b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of </a:t>
                      </a:r>
                      <a:r>
                        <a:rPr lang="fr-FR" sz="2000" b="0" dirty="0" err="1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several</a:t>
                      </a:r>
                      <a:r>
                        <a:rPr lang="fr-FR" sz="2000" b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r-FR" sz="2000" b="0" dirty="0" err="1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emotions</a:t>
                      </a:r>
                      <a:endParaRPr lang="fr-FR" sz="2000" b="1" kern="1200" dirty="0">
                        <a:solidFill>
                          <a:schemeClr val="lt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kern="1200" dirty="0" err="1">
                          <a:solidFill>
                            <a:schemeClr val="lt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Specific</a:t>
                      </a:r>
                      <a:r>
                        <a:rPr lang="fr-FR" sz="2000" b="1" kern="1200" dirty="0">
                          <a:solidFill>
                            <a:schemeClr val="lt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r-FR" sz="2000" b="1" kern="1200" dirty="0" err="1">
                          <a:solidFill>
                            <a:schemeClr val="lt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characteristics</a:t>
                      </a:r>
                      <a:endParaRPr lang="fr-FR" sz="2000" b="1" kern="1200" dirty="0">
                        <a:solidFill>
                          <a:schemeClr val="lt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000" b="0" kern="1200" dirty="0" err="1">
                          <a:solidFill>
                            <a:schemeClr val="lt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Generate</a:t>
                      </a:r>
                      <a:r>
                        <a:rPr lang="fr-FR" sz="2000" b="0" kern="1200" dirty="0">
                          <a:solidFill>
                            <a:schemeClr val="lt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 </a:t>
                      </a:r>
                      <a:r>
                        <a:rPr lang="fr-FR" sz="2000" b="0" kern="1200" dirty="0" err="1">
                          <a:solidFill>
                            <a:schemeClr val="lt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behavior</a:t>
                      </a:r>
                      <a:endParaRPr lang="fr-FR" sz="2000" b="0" kern="1200" dirty="0">
                        <a:solidFill>
                          <a:schemeClr val="lt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2318757" y="767359"/>
            <a:ext cx="7557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srgbClr val="B51F0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Interpersonal</a:t>
            </a:r>
            <a:r>
              <a:rPr lang="fr-FR" sz="2800" dirty="0">
                <a:solidFill>
                  <a:srgbClr val="B51F0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800" dirty="0" err="1">
                <a:solidFill>
                  <a:srgbClr val="B51F0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hate</a:t>
            </a:r>
            <a:endParaRPr lang="fr-FR" sz="2800" dirty="0">
              <a:solidFill>
                <a:srgbClr val="B51F0B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81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720092"/>
          </a:xfrm>
          <a:prstGeom prst="rect">
            <a:avLst/>
          </a:prstGeom>
          <a:solidFill>
            <a:srgbClr val="B51F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0" rIns="180000" bIns="72000"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8B664F-828D-456F-83DF-C591202D8D40}" type="slidenum">
              <a:rPr lang="fr-FR" smtClean="0"/>
              <a:pPr/>
              <a:t>5</a:t>
            </a:fld>
            <a:endParaRPr lang="fr-FR"/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4275017244"/>
              </p:ext>
            </p:extLst>
          </p:nvPr>
        </p:nvGraphicFramePr>
        <p:xfrm>
          <a:off x="4630158" y="2723788"/>
          <a:ext cx="5554925" cy="358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4078974" y="-63638"/>
            <a:ext cx="6589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Theoretical</a:t>
            </a:r>
            <a:r>
              <a:rPr lang="fr-FR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framework</a:t>
            </a:r>
            <a:r>
              <a:rPr lang="fr-FR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algn="r"/>
            <a:r>
              <a:rPr lang="fr-FR" sz="24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Hate</a:t>
            </a:r>
            <a:r>
              <a:rPr lang="fr-FR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fr-FR" sz="24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psychology</a:t>
            </a:r>
            <a:r>
              <a:rPr lang="fr-FR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fr-FR" sz="24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philosophy</a:t>
            </a:r>
            <a:endParaRPr lang="fr-FR" sz="24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necteur droit avec flèche 11"/>
          <p:cNvCxnSpPr>
            <a:cxnSpLocks/>
          </p:cNvCxnSpPr>
          <p:nvPr/>
        </p:nvCxnSpPr>
        <p:spPr>
          <a:xfrm>
            <a:off x="8796345" y="1958624"/>
            <a:ext cx="0" cy="76516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24189"/>
              </p:ext>
            </p:extLst>
          </p:nvPr>
        </p:nvGraphicFramePr>
        <p:xfrm>
          <a:off x="1929755" y="1432380"/>
          <a:ext cx="8255328" cy="701040"/>
        </p:xfrm>
        <a:graphic>
          <a:graphicData uri="http://schemas.openxmlformats.org/drawingml/2006/table">
            <a:tbl>
              <a:tblPr firstRow="1">
                <a:tableStyleId>{0660B408-B3CF-4A94-85FC-2B1E0A45F4A2}</a:tableStyleId>
              </a:tblPr>
              <a:tblGrid>
                <a:gridCol w="2751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1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1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000" b="0" dirty="0" err="1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Consist</a:t>
                      </a:r>
                      <a:r>
                        <a:rPr lang="fr-FR" sz="2000" b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of </a:t>
                      </a:r>
                      <a:r>
                        <a:rPr lang="fr-FR" sz="2000" b="0" dirty="0" err="1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several</a:t>
                      </a:r>
                      <a:r>
                        <a:rPr lang="fr-FR" sz="2000" b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r-FR" sz="2000" b="0" dirty="0" err="1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emotions</a:t>
                      </a:r>
                      <a:endParaRPr lang="fr-FR" sz="2000" b="1" kern="1200" dirty="0">
                        <a:solidFill>
                          <a:schemeClr val="lt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kern="1200" dirty="0" err="1">
                          <a:solidFill>
                            <a:schemeClr val="lt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Specific</a:t>
                      </a:r>
                      <a:r>
                        <a:rPr lang="fr-FR" sz="2000" b="0" kern="1200" dirty="0">
                          <a:solidFill>
                            <a:schemeClr val="lt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r-FR" sz="2000" b="0" kern="1200" dirty="0" err="1">
                          <a:solidFill>
                            <a:schemeClr val="lt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characteristcs</a:t>
                      </a:r>
                      <a:endParaRPr lang="fr-FR" sz="2000" b="0" kern="1200" dirty="0">
                        <a:solidFill>
                          <a:schemeClr val="lt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 dirty="0" err="1">
                          <a:solidFill>
                            <a:schemeClr val="lt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Generate</a:t>
                      </a:r>
                      <a:r>
                        <a:rPr lang="fr-FR" sz="2000" b="1" kern="1200" dirty="0">
                          <a:solidFill>
                            <a:schemeClr val="lt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 </a:t>
                      </a:r>
                      <a:r>
                        <a:rPr lang="fr-FR" sz="2000" b="1" kern="1200" dirty="0" err="1">
                          <a:solidFill>
                            <a:schemeClr val="lt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behavior</a:t>
                      </a:r>
                      <a:endParaRPr lang="fr-FR" sz="2000" b="1" kern="1200" dirty="0">
                        <a:solidFill>
                          <a:schemeClr val="lt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2318757" y="767359"/>
            <a:ext cx="7557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srgbClr val="B51F0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Interpersonal</a:t>
            </a:r>
            <a:r>
              <a:rPr lang="fr-FR" sz="2800" dirty="0">
                <a:solidFill>
                  <a:srgbClr val="B51F0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800" dirty="0" err="1">
                <a:solidFill>
                  <a:srgbClr val="B51F0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hate</a:t>
            </a:r>
            <a:endParaRPr lang="fr-FR" sz="2800" dirty="0">
              <a:solidFill>
                <a:srgbClr val="B51F0B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122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720092"/>
          </a:xfrm>
          <a:prstGeom prst="rect">
            <a:avLst/>
          </a:prstGeom>
          <a:solidFill>
            <a:srgbClr val="B51F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0" rIns="180000" bIns="72000"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D8B664F-828D-456F-83DF-C591202D8D40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078974" y="-63638"/>
            <a:ext cx="6589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Theoretical</a:t>
            </a:r>
            <a:r>
              <a:rPr lang="fr-FR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framework</a:t>
            </a:r>
            <a:r>
              <a:rPr lang="fr-FR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algn="r"/>
            <a:r>
              <a:rPr lang="fr-FR" sz="24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fr-FR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hate</a:t>
            </a:r>
            <a:r>
              <a:rPr lang="fr-FR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to brand </a:t>
            </a:r>
            <a:r>
              <a:rPr lang="fr-FR" sz="24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hate</a:t>
            </a:r>
            <a:endParaRPr lang="fr-FR" sz="24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542269"/>
              </p:ext>
            </p:extLst>
          </p:nvPr>
        </p:nvGraphicFramePr>
        <p:xfrm>
          <a:off x="1929755" y="1298893"/>
          <a:ext cx="8255328" cy="701040"/>
        </p:xfrm>
        <a:graphic>
          <a:graphicData uri="http://schemas.openxmlformats.org/drawingml/2006/table">
            <a:tbl>
              <a:tblPr firstRow="1">
                <a:tableStyleId>{0660B408-B3CF-4A94-85FC-2B1E0A45F4A2}</a:tableStyleId>
              </a:tblPr>
              <a:tblGrid>
                <a:gridCol w="2751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1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1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000" b="0" dirty="0" err="1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Consist</a:t>
                      </a:r>
                      <a:r>
                        <a:rPr lang="fr-FR" sz="2000" b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of </a:t>
                      </a:r>
                      <a:r>
                        <a:rPr lang="fr-FR" sz="2000" b="0" dirty="0" err="1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several</a:t>
                      </a:r>
                      <a:r>
                        <a:rPr lang="fr-FR" sz="2000" b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r-FR" sz="2000" b="0" dirty="0" err="1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emotions</a:t>
                      </a:r>
                      <a:endParaRPr lang="fr-FR" sz="2000" b="1" kern="1200" dirty="0">
                        <a:solidFill>
                          <a:schemeClr val="lt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kern="1200" dirty="0" err="1">
                          <a:solidFill>
                            <a:schemeClr val="lt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Specific</a:t>
                      </a:r>
                      <a:r>
                        <a:rPr lang="fr-FR" sz="2000" b="0" kern="1200" dirty="0">
                          <a:solidFill>
                            <a:schemeClr val="lt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r-FR" sz="2000" b="0" kern="1200" dirty="0" err="1">
                          <a:solidFill>
                            <a:schemeClr val="lt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characteristcs</a:t>
                      </a:r>
                      <a:endParaRPr lang="fr-FR" sz="2000" b="0" kern="1200" dirty="0">
                        <a:solidFill>
                          <a:schemeClr val="lt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kern="1200" dirty="0" err="1">
                          <a:solidFill>
                            <a:schemeClr val="lt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Generate</a:t>
                      </a:r>
                      <a:r>
                        <a:rPr lang="fr-FR" sz="2000" b="0" kern="1200" dirty="0">
                          <a:solidFill>
                            <a:schemeClr val="lt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 </a:t>
                      </a:r>
                      <a:r>
                        <a:rPr lang="fr-FR" sz="2000" b="0" kern="1200" dirty="0" err="1">
                          <a:solidFill>
                            <a:schemeClr val="lt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behavior</a:t>
                      </a:r>
                      <a:endParaRPr lang="fr-FR" sz="2000" b="0" kern="1200" dirty="0">
                        <a:solidFill>
                          <a:schemeClr val="lt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endParaRPr lang="fr-FR" sz="2000" b="1" kern="1200" dirty="0">
                        <a:solidFill>
                          <a:schemeClr val="lt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2318757" y="767359"/>
            <a:ext cx="7557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srgbClr val="B51F0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Interpersonal</a:t>
            </a:r>
            <a:r>
              <a:rPr lang="fr-FR" sz="2800" dirty="0">
                <a:solidFill>
                  <a:srgbClr val="B51F0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800" dirty="0" err="1">
                <a:solidFill>
                  <a:srgbClr val="B51F0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hate</a:t>
            </a:r>
            <a:endParaRPr lang="fr-FR" sz="2800" dirty="0">
              <a:solidFill>
                <a:srgbClr val="B51F0B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318757" y="1953173"/>
            <a:ext cx="7557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B51F0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Brand </a:t>
            </a:r>
            <a:r>
              <a:rPr lang="fr-FR" sz="2800" dirty="0" err="1">
                <a:solidFill>
                  <a:srgbClr val="B51F0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hate</a:t>
            </a:r>
            <a:endParaRPr lang="fr-FR" sz="2800" dirty="0">
              <a:solidFill>
                <a:srgbClr val="B51F0B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71600" y="2476393"/>
            <a:ext cx="10635343" cy="353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Belongs to the brand dislike (Romani et al. 2012)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Is assimilated to the desire for revenge and avoidance (Grégoire et al. 2009)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Definition</a:t>
            </a:r>
          </a:p>
          <a:p>
            <a:pPr marL="800100" lvl="2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“intense negative emotional affect towards the brand” (Bryson et al. 2010, p.395)</a:t>
            </a:r>
          </a:p>
          <a:p>
            <a:pPr marL="800100" lvl="2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“consumers’ detachment from a brand and its associations as a result of consumers’ intense and deeply held negative emotions such as disgust, anger, contempt, devaluation and diminution…”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Kucuk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 (2016, p.19)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Conceptualization and Measure</a:t>
            </a:r>
          </a:p>
          <a:p>
            <a:pPr marL="800100" lvl="2" indent="-34290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 dimensions (active and passive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hate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), 6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factors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and 18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emotional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items(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Zarantonello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et al. 2016)</a:t>
            </a:r>
          </a:p>
          <a:p>
            <a:pPr marL="800100" lvl="2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5 types of brand hate: Cool, Hot, Simmering, Burning and Seething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Fetscherin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, 2019;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Kucuk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, 2018;) based on Sternberg’s triangular theory of hate (2003, 2005) and 3 emotions: Disgust, Contempt and Anger</a:t>
            </a:r>
          </a:p>
          <a:p>
            <a:pPr marL="800100" lvl="2" indent="-342900">
              <a:buFont typeface="Arial" panose="020B0604020202020204" pitchFamily="34" charset="0"/>
              <a:buChar char="•"/>
              <a:defRPr/>
            </a:pPr>
            <a:endParaRPr lang="fr-FR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5057" y="6090640"/>
            <a:ext cx="11821886" cy="69429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Brand hate is only considered in its emotional aspects</a:t>
            </a:r>
          </a:p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 consideration of its characteristics: its sustainability and the obsession for the object of the hate</a:t>
            </a:r>
          </a:p>
        </p:txBody>
      </p:sp>
    </p:spTree>
    <p:extLst>
      <p:ext uri="{BB962C8B-B14F-4D97-AF65-F5344CB8AC3E}">
        <p14:creationId xmlns:p14="http://schemas.microsoft.com/office/powerpoint/2010/main" val="135571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EEC64B23-CCCF-4FD5-9B83-B9B69A0B2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318" y="1479974"/>
            <a:ext cx="10942320" cy="4737946"/>
          </a:xfrm>
        </p:spPr>
        <p:txBody>
          <a:bodyPr>
            <a:normAutofit lnSpcReduction="10000"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Determinants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Brand’s country of origin, consumer dissatisfaction, negative stereotypes of a brand’s consumers, and corporate social performance (Bryson et al. 2013).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Negative past experience, symbolic incongruence, and ideological incompatibility 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Hegner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al. 2017).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Consequences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Protest, complaining, negative word-of-mouth, patronage reduction 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Zarantonello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al., 2016).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Brand avoidance, negative WOM, brand retaliation 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Hegner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al., 2017).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Brand switching, WFS, private complaining, brand revenge, brand retaliation, public complaining 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Fetscherin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2019).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Individuals variables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Personality traits (big five) link with levels of brand hate 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Kucuk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2018).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4D033D-CDC5-4579-8F4B-DB62D98AC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2EAB4D9-CA4D-40DD-BF0D-B56803BDCB9E}" type="slidenum">
              <a:rPr lang="en-US" smtClean="0"/>
              <a:t>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9DAC87-9AAB-400F-95F7-B6444B58B485}"/>
              </a:ext>
            </a:extLst>
          </p:cNvPr>
          <p:cNvSpPr/>
          <p:nvPr/>
        </p:nvSpPr>
        <p:spPr>
          <a:xfrm>
            <a:off x="1524000" y="0"/>
            <a:ext cx="9144000" cy="720092"/>
          </a:xfrm>
          <a:prstGeom prst="rect">
            <a:avLst/>
          </a:prstGeom>
          <a:solidFill>
            <a:srgbClr val="B51F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0" rIns="180000" bIns="72000"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F051341-BB50-46F6-BC4B-792A059F4CE0}"/>
              </a:ext>
            </a:extLst>
          </p:cNvPr>
          <p:cNvSpPr txBox="1"/>
          <p:nvPr/>
        </p:nvSpPr>
        <p:spPr>
          <a:xfrm>
            <a:off x="4078974" y="-63638"/>
            <a:ext cx="6589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Theoretical</a:t>
            </a:r>
            <a:r>
              <a:rPr lang="fr-FR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framework</a:t>
            </a:r>
            <a:r>
              <a:rPr lang="fr-FR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algn="r"/>
            <a:r>
              <a:rPr lang="fr-FR" sz="2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Brand </a:t>
            </a:r>
            <a:r>
              <a:rPr lang="fr-FR" sz="2400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hate</a:t>
            </a:r>
            <a:endParaRPr lang="fr-FR" sz="24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41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7F93B9-E8BE-47A0-8F54-40F1613F8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829" y="1404257"/>
            <a:ext cx="9318169" cy="4593771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questions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to measure brand hate?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 individual variables influence brand hate and the brand haters’ behaviors?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objectives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develop a valid and reliable scale of Brand hate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investigate the moderating role of individual variables: Locus of control, Self-esteem and Consumer propensity to resist in the relationship between negative brand attitude and brand hate, and between brand hate and two behavioral variables: negative word-of-mouth and brand avoidance.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93F53F-1338-4929-86CC-1659DF91E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2EAB4D9-CA4D-40DD-BF0D-B56803BDCB9E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4969E8-0E13-4C8F-A3E0-B58F878A5288}"/>
              </a:ext>
            </a:extLst>
          </p:cNvPr>
          <p:cNvSpPr/>
          <p:nvPr/>
        </p:nvSpPr>
        <p:spPr>
          <a:xfrm>
            <a:off x="1524000" y="0"/>
            <a:ext cx="9144000" cy="720092"/>
          </a:xfrm>
          <a:prstGeom prst="rect">
            <a:avLst/>
          </a:prstGeom>
          <a:solidFill>
            <a:srgbClr val="B51F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0" rIns="180000" bIns="72000"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66AF8DD-65FD-442E-AB23-2EB7B160A98F}"/>
              </a:ext>
            </a:extLst>
          </p:cNvPr>
          <p:cNvSpPr txBox="1"/>
          <p:nvPr/>
        </p:nvSpPr>
        <p:spPr>
          <a:xfrm>
            <a:off x="4078971" y="0"/>
            <a:ext cx="658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ea typeface="Verdana" panose="020B0604030504040204" pitchFamily="34" charset="0"/>
              </a:rPr>
              <a:t>Research questions and objectives</a:t>
            </a:r>
            <a:endParaRPr lang="fr-FR" sz="28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47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B500CC-2296-42EF-90AF-FEAC46226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2EAB4D9-CA4D-40DD-BF0D-B56803BDCB9E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B5E7F87-BE12-40F8-8205-C7EBD6C42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047373"/>
              </p:ext>
            </p:extLst>
          </p:nvPr>
        </p:nvGraphicFramePr>
        <p:xfrm>
          <a:off x="294642" y="1969925"/>
          <a:ext cx="11602716" cy="3505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65211">
                  <a:extLst>
                    <a:ext uri="{9D8B030D-6E8A-4147-A177-3AD203B41FA5}">
                      <a16:colId xmlns:a16="http://schemas.microsoft.com/office/drawing/2014/main" val="312857612"/>
                    </a:ext>
                  </a:extLst>
                </a:gridCol>
                <a:gridCol w="5790033">
                  <a:extLst>
                    <a:ext uri="{9D8B030D-6E8A-4147-A177-3AD203B41FA5}">
                      <a16:colId xmlns:a16="http://schemas.microsoft.com/office/drawing/2014/main" val="1582448298"/>
                    </a:ext>
                  </a:extLst>
                </a:gridCol>
                <a:gridCol w="4647472">
                  <a:extLst>
                    <a:ext uri="{9D8B030D-6E8A-4147-A177-3AD203B41FA5}">
                      <a16:colId xmlns:a16="http://schemas.microsoft.com/office/drawing/2014/main" val="5113763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Study</a:t>
                      </a:r>
                      <a:endParaRPr lang="en-US" sz="20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Sample </a:t>
                      </a:r>
                      <a:endParaRPr lang="en-US" sz="20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Objectives</a:t>
                      </a:r>
                      <a:endParaRPr lang="en-US" sz="20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2000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15 semi-directives interviews </a:t>
                      </a:r>
                    </a:p>
                    <a:p>
                      <a:pPr algn="l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3138 </a:t>
                      </a:r>
                      <a:r>
                        <a:rPr lang="en-US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observations (internet forums)</a:t>
                      </a:r>
                    </a:p>
                    <a:p>
                      <a:pPr algn="l"/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93 respondents of prototypical approach (Fehr, 1986)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 generate items for the scale</a:t>
                      </a:r>
                      <a:endParaRPr lang="en-US" sz="200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5146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N=553 (SPSS)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 purify items and to establish the scale factorial structure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826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N=332 (AMOS)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 confirm the scale factorial structure and to control the scale validity and reliability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37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N=548 (XLSTAT)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 test the conceptual model and the moderators’ influence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680195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E29F0626-CDD1-4B95-BCA6-7E0D62CB3556}"/>
              </a:ext>
            </a:extLst>
          </p:cNvPr>
          <p:cNvSpPr/>
          <p:nvPr/>
        </p:nvSpPr>
        <p:spPr>
          <a:xfrm>
            <a:off x="1524000" y="0"/>
            <a:ext cx="9144000" cy="720092"/>
          </a:xfrm>
          <a:prstGeom prst="rect">
            <a:avLst/>
          </a:prstGeom>
          <a:solidFill>
            <a:srgbClr val="B51F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0" rIns="180000" bIns="72000" rtlCol="0" anchor="ctr"/>
          <a:lstStyle/>
          <a:p>
            <a:pPr algn="ctr"/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085B2CD-0A31-4B74-8BD5-60B6FFD9F10A}"/>
              </a:ext>
            </a:extLst>
          </p:cNvPr>
          <p:cNvSpPr txBox="1"/>
          <p:nvPr/>
        </p:nvSpPr>
        <p:spPr>
          <a:xfrm>
            <a:off x="4078974" y="-63638"/>
            <a:ext cx="658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ea typeface="Verdana" panose="020B0604030504040204" pitchFamily="34" charset="0"/>
              </a:rPr>
              <a:t>Methodology</a:t>
            </a:r>
            <a:endParaRPr lang="fr-FR" sz="28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24201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lis">
  <a:themeElements>
    <a:clrScheme name="Coli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1440</Words>
  <Application>Microsoft Office PowerPoint</Application>
  <PresentationFormat>Grand écran</PresentationFormat>
  <Paragraphs>301</Paragraphs>
  <Slides>16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Gill Sans MT</vt:lpstr>
      <vt:lpstr>Times New Roman</vt:lpstr>
      <vt:lpstr>Verdana</vt:lpstr>
      <vt:lpstr>Wingdings</vt:lpstr>
      <vt:lpstr>Wingdings 2</vt:lpstr>
      <vt:lpstr>HDOfficeLightV0</vt:lpstr>
      <vt:lpstr>1_HDOfficeLightV0</vt:lpstr>
      <vt:lpstr>Colis</vt:lpstr>
      <vt:lpstr>Brand Hate: Moderating Role of Individual Variables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Hate: Moderating Role of Individual Variables</dc:title>
  <dc:creator>Amelie Bottin</dc:creator>
  <cp:lastModifiedBy>Amelie Bottin</cp:lastModifiedBy>
  <cp:revision>144</cp:revision>
  <dcterms:created xsi:type="dcterms:W3CDTF">2019-05-08T21:08:58Z</dcterms:created>
  <dcterms:modified xsi:type="dcterms:W3CDTF">2019-05-12T22:08:02Z</dcterms:modified>
</cp:coreProperties>
</file>