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4" r:id="rId3"/>
    <p:sldId id="294" r:id="rId4"/>
    <p:sldId id="263" r:id="rId5"/>
    <p:sldId id="308" r:id="rId6"/>
    <p:sldId id="275" r:id="rId7"/>
    <p:sldId id="309" r:id="rId8"/>
    <p:sldId id="310" r:id="rId9"/>
    <p:sldId id="311" r:id="rId10"/>
    <p:sldId id="312" r:id="rId11"/>
    <p:sldId id="314" r:id="rId12"/>
    <p:sldId id="315" r:id="rId13"/>
    <p:sldId id="316" r:id="rId14"/>
    <p:sldId id="297" r:id="rId15"/>
    <p:sldId id="305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72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433"/>
    <a:srgbClr val="636462"/>
    <a:srgbClr val="777776"/>
    <a:srgbClr val="EB8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6"/>
    <p:restoredTop sz="94628"/>
  </p:normalViewPr>
  <p:slideViewPr>
    <p:cSldViewPr snapToObjects="1" showGuides="1">
      <p:cViewPr varScale="1">
        <p:scale>
          <a:sx n="70" d="100"/>
          <a:sy n="70" d="100"/>
        </p:scale>
        <p:origin x="-804" y="-96"/>
      </p:cViewPr>
      <p:guideLst>
        <p:guide orient="horz" pos="572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CE5A1-857B-214D-8BEE-AF65CEFCD544}" type="datetimeFigureOut">
              <a:rPr lang="de-DE" smtClean="0"/>
              <a:t>20.05.2019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31BCB-E4CC-CD41-BF0E-941D9510A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62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211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988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988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988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988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988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988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988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98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983432" y="5373216"/>
            <a:ext cx="10515600" cy="48530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de-DE" sz="3000" smtClean="0"/>
              <a:t>Mastertitelformat bearbeiten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18698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9428" y="628651"/>
            <a:ext cx="11567584" cy="36036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70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"/>
            <a:ext cx="12192000" cy="68600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199" y="1702080"/>
            <a:ext cx="10515600" cy="48530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38200" y="2442603"/>
            <a:ext cx="10515599" cy="33624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900" b="0" i="0" baseline="0">
                <a:solidFill>
                  <a:srgbClr val="3434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Masterfließtextformat bearbeiten</a:t>
            </a:r>
          </a:p>
        </p:txBody>
      </p:sp>
      <p:sp>
        <p:nvSpPr>
          <p:cNvPr id="4" name="Textfeld 3"/>
          <p:cNvSpPr txBox="1"/>
          <p:nvPr userDrawn="1"/>
        </p:nvSpPr>
        <p:spPr>
          <a:xfrm>
            <a:off x="675503" y="41189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Page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719736" y="6356350"/>
            <a:ext cx="457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err="1" smtClean="0"/>
              <a:t>place</a:t>
            </a:r>
            <a:r>
              <a:rPr lang="de-DE" dirty="0" smtClean="0"/>
              <a:t> I </a:t>
            </a:r>
            <a:r>
              <a:rPr lang="de-DE" dirty="0" err="1" smtClean="0"/>
              <a:t>name</a:t>
            </a:r>
            <a:r>
              <a:rPr lang="de-DE" dirty="0" smtClean="0"/>
              <a:t> I </a:t>
            </a:r>
            <a:r>
              <a:rPr lang="de-DE" dirty="0" err="1" smtClean="0"/>
              <a:t>date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816317" y="1691904"/>
            <a:ext cx="10515600" cy="471587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442603"/>
            <a:ext cx="10515600" cy="3355523"/>
          </a:xfrm>
          <a:prstGeom prst="rect">
            <a:avLst/>
          </a:prstGeo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.AppleSystemUIFont" charset="-120"/>
              <a:buChar char="»"/>
              <a:tabLst/>
              <a:defRPr sz="1700">
                <a:solidFill>
                  <a:srgbClr val="343433"/>
                </a:solidFill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Page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719736" y="6356350"/>
            <a:ext cx="457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err="1" smtClean="0"/>
              <a:t>place</a:t>
            </a:r>
            <a:r>
              <a:rPr lang="de-DE" dirty="0" smtClean="0"/>
              <a:t> I </a:t>
            </a:r>
            <a:r>
              <a:rPr lang="de-DE" dirty="0" err="1" smtClean="0"/>
              <a:t>name</a:t>
            </a:r>
            <a:r>
              <a:rPr lang="de-DE" dirty="0" smtClean="0"/>
              <a:t> I </a:t>
            </a:r>
            <a:r>
              <a:rPr lang="de-DE" dirty="0" err="1" smtClean="0"/>
              <a:t>date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838199" y="1702080"/>
            <a:ext cx="10515600" cy="543595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38200" y="2442602"/>
            <a:ext cx="10515600" cy="3362661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.AppleSystemUIFont" charset="-120"/>
              <a:buChar char="»"/>
              <a:tabLst/>
              <a:defRPr sz="1700" baseline="0">
                <a:solidFill>
                  <a:srgbClr val="EB8B2D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dirty="0" smtClean="0"/>
              <a:t> Mastertextformat bearbeiten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dirty="0" smtClean="0"/>
              <a:t> Mastertextformat bearbeiten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.AppleSystemUIFont" charset="-120"/>
              <a:buChar char="»"/>
              <a:tabLst/>
              <a:defRPr/>
            </a:pPr>
            <a:r>
              <a:rPr lang="de-DE" dirty="0" smtClean="0"/>
              <a:t> Mastertextformat bearbeiten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.AppleSystemUIFont" charset="-120"/>
              <a:buChar char="»"/>
              <a:tabLst/>
              <a:defRPr/>
            </a:pPr>
            <a:r>
              <a:rPr lang="de-DE" dirty="0" smtClean="0"/>
              <a:t> Mastertextformat bearbeiten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dirty="0" smtClean="0"/>
          </a:p>
          <a:p>
            <a:pPr lvl="0"/>
            <a:endParaRPr lang="de-DE" dirty="0" smtClean="0"/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Page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719736" y="6356350"/>
            <a:ext cx="457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err="1" smtClean="0"/>
              <a:t>place</a:t>
            </a:r>
            <a:r>
              <a:rPr lang="de-DE" dirty="0" smtClean="0"/>
              <a:t> I </a:t>
            </a:r>
            <a:r>
              <a:rPr lang="de-DE" dirty="0" err="1" smtClean="0"/>
              <a:t>name</a:t>
            </a:r>
            <a:r>
              <a:rPr lang="de-DE" dirty="0" smtClean="0"/>
              <a:t> I </a:t>
            </a:r>
            <a:r>
              <a:rPr lang="de-DE" dirty="0" err="1" smtClean="0"/>
              <a:t>date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838199" y="1695473"/>
            <a:ext cx="10515600" cy="471587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2442603"/>
            <a:ext cx="5181600" cy="3362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aseline="0">
                <a:solidFill>
                  <a:srgbClr val="343433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2442603"/>
            <a:ext cx="5181600" cy="336266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700" baseline="0">
                <a:solidFill>
                  <a:srgbClr val="343433"/>
                </a:solidFill>
                <a:latin typeface="+mj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smtClean="0"/>
              <a:t>Mastertextformat bearbeiten</a:t>
            </a:r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Page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719736" y="6356350"/>
            <a:ext cx="457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err="1" smtClean="0"/>
              <a:t>place</a:t>
            </a:r>
            <a:r>
              <a:rPr lang="de-DE" dirty="0" smtClean="0"/>
              <a:t> I </a:t>
            </a:r>
            <a:r>
              <a:rPr lang="de-DE" dirty="0" err="1" smtClean="0"/>
              <a:t>name</a:t>
            </a:r>
            <a:r>
              <a:rPr lang="de-DE" dirty="0" smtClean="0"/>
              <a:t> I </a:t>
            </a:r>
            <a:r>
              <a:rPr lang="de-DE" dirty="0" err="1" smtClean="0"/>
              <a:t>date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838199" y="1702080"/>
            <a:ext cx="10515600" cy="4853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77777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tx1"/>
                </a:solidFill>
              </a:rPr>
              <a:t>Mastertitelformat bearbeiten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Page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719736" y="6356350"/>
            <a:ext cx="457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err="1" smtClean="0"/>
              <a:t>place</a:t>
            </a:r>
            <a:r>
              <a:rPr lang="de-DE" dirty="0" smtClean="0"/>
              <a:t> I </a:t>
            </a:r>
            <a:r>
              <a:rPr lang="de-DE" dirty="0" err="1" smtClean="0"/>
              <a:t>name</a:t>
            </a:r>
            <a:r>
              <a:rPr lang="de-DE" dirty="0" smtClean="0"/>
              <a:t> I </a:t>
            </a:r>
            <a:r>
              <a:rPr lang="de-DE" dirty="0" err="1" smtClean="0"/>
              <a:t>date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Page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719736" y="6356350"/>
            <a:ext cx="457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err="1" smtClean="0"/>
              <a:t>place</a:t>
            </a:r>
            <a:r>
              <a:rPr lang="de-DE" dirty="0" smtClean="0"/>
              <a:t> I </a:t>
            </a:r>
            <a:r>
              <a:rPr lang="de-DE" dirty="0" err="1" smtClean="0"/>
              <a:t>name</a:t>
            </a:r>
            <a:r>
              <a:rPr lang="de-DE" dirty="0" smtClean="0"/>
              <a:t> I </a:t>
            </a:r>
            <a:r>
              <a:rPr lang="de-DE" dirty="0" err="1" smtClean="0"/>
              <a:t>date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 baseline="0">
                <a:solidFill>
                  <a:srgbClr val="343433"/>
                </a:solidFill>
              </a:defRPr>
            </a:lvl1pPr>
          </a:lstStyle>
          <a:p>
            <a:r>
              <a:rPr lang="de-DE" dirty="0" smtClean="0"/>
              <a:t>Seite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" name="Bild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" y="4069"/>
            <a:ext cx="12209450" cy="6869851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Page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719736" y="6356350"/>
            <a:ext cx="457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 err="1" smtClean="0"/>
              <a:t>place</a:t>
            </a:r>
            <a:r>
              <a:rPr lang="de-DE" dirty="0" smtClean="0"/>
              <a:t> I </a:t>
            </a:r>
            <a:r>
              <a:rPr lang="de-DE" dirty="0" err="1" smtClean="0"/>
              <a:t>name</a:t>
            </a:r>
            <a:r>
              <a:rPr lang="de-DE" dirty="0" smtClean="0"/>
              <a:t> I </a:t>
            </a:r>
            <a:r>
              <a:rPr lang="de-DE" dirty="0" err="1" smtClean="0"/>
              <a:t>date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49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983432" y="1196752"/>
            <a:ext cx="2232248" cy="230425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Brand Associations in Professional Team Sports</a:t>
            </a:r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248129" y="5161779"/>
            <a:ext cx="4943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Christof Backhaus, Aston Business School</a:t>
            </a:r>
          </a:p>
          <a:p>
            <a:r>
              <a:rPr lang="de-DE" b="1" dirty="0" smtClean="0"/>
              <a:t>* Reinhard Grohs, </a:t>
            </a:r>
            <a:r>
              <a:rPr lang="de-DE" b="1" dirty="0"/>
              <a:t>S</a:t>
            </a:r>
            <a:r>
              <a:rPr lang="de-DE" b="1" dirty="0" smtClean="0"/>
              <a:t>eeburg Castle University</a:t>
            </a:r>
          </a:p>
          <a:p>
            <a:r>
              <a:rPr lang="de-DE" b="1" dirty="0" smtClean="0"/>
              <a:t>Oliver Koll, University of Innsbruck</a:t>
            </a:r>
          </a:p>
          <a:p>
            <a:r>
              <a:rPr lang="de-DE" b="1" dirty="0" smtClean="0"/>
              <a:t>David Woisetschläger, TU Braunschweig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983432" y="5980638"/>
            <a:ext cx="18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BRC 2019, </a:t>
            </a:r>
            <a:r>
              <a:rPr lang="de-DE" dirty="0" err="1" smtClean="0"/>
              <a:t>Cancun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838199" y="567428"/>
            <a:ext cx="10515600" cy="485308"/>
          </a:xfrm>
        </p:spPr>
        <p:txBody>
          <a:bodyPr/>
          <a:lstStyle/>
          <a:p>
            <a:r>
              <a:rPr lang="en-US" dirty="0" smtClean="0"/>
              <a:t>RQ1: Associations with Soccer Teams </a:t>
            </a:r>
            <a:r>
              <a:rPr lang="en-US" dirty="0" err="1" smtClean="0"/>
              <a:t>ctd</a:t>
            </a:r>
            <a:r>
              <a:rPr lang="en-US" dirty="0"/>
              <a:t>.</a:t>
            </a:r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A229B5-7CFD-BC45-B1DD-7E8FA6FF2A01}" type="slidenum">
              <a:rPr lang="de-DE" smtClean="0"/>
              <a:pPr/>
              <a:t>10</a:t>
            </a:fld>
            <a:endParaRPr lang="de-DE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86905"/>
              </p:ext>
            </p:extLst>
          </p:nvPr>
        </p:nvGraphicFramePr>
        <p:xfrm>
          <a:off x="1487488" y="1348105"/>
          <a:ext cx="9145017" cy="500824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081134"/>
                <a:gridCol w="1679506"/>
                <a:gridCol w="1800200"/>
                <a:gridCol w="1584177"/>
              </a:tblGrid>
              <a:tr h="302351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Category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Number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Valence</a:t>
                      </a:r>
                      <a:r>
                        <a:rPr lang="en-US" sz="1400" baseline="0" noProof="0" dirty="0" smtClean="0"/>
                        <a:t> (Mean)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noProof="0" dirty="0" smtClean="0"/>
                        <a:t>Rank (</a:t>
                      </a:r>
                      <a:r>
                        <a:rPr lang="de-DE" sz="1400" noProof="0" dirty="0" err="1" smtClean="0"/>
                        <a:t>Mean</a:t>
                      </a:r>
                      <a:r>
                        <a:rPr lang="de-DE" sz="1400" noProof="0" dirty="0" smtClean="0"/>
                        <a:t>)</a:t>
                      </a:r>
                      <a:endParaRPr lang="en-US" sz="1400" noProof="0" dirty="0"/>
                    </a:p>
                  </a:txBody>
                  <a:tcPr/>
                </a:tc>
              </a:tr>
              <a:tr h="3023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experience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1"/>
                          </a:solidFill>
                        </a:rPr>
                        <a:t>1779</a:t>
                      </a:r>
                      <a:endParaRPr lang="en-US" sz="14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/>
                    </a:p>
                  </a:txBody>
                  <a:tcPr anchor="ctr"/>
                </a:tc>
              </a:tr>
              <a:tr h="3023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Emotions (atmosphere, joy, love, passion)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>
                          <a:solidFill>
                            <a:schemeClr val="tx1"/>
                          </a:solidFill>
                        </a:rPr>
                        <a:t>403</a:t>
                      </a:r>
                      <a:endParaRPr lang="en-US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4.55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Togetherness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4.55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Tradition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023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Secondary associations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1"/>
                          </a:solidFill>
                        </a:rPr>
                        <a:t>4000</a:t>
                      </a:r>
                      <a:endParaRPr lang="en-US" sz="14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>
                        <a:latin typeface="+mn-lt"/>
                      </a:endParaRPr>
                    </a:p>
                  </a:txBody>
                  <a:tcPr anchor="ctr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Products and brands (beer, food etc.)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4.01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Sponsors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3.37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League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3.80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Football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3.84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Rivalry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3.28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4.12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4.01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Culture (incl. heritage)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4.06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personality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2868</a:t>
                      </a:r>
                      <a:endParaRPr lang="en-US" sz="14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Sincerity (down-to-earth, honest, wholesome, cheerful)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Excitement (daring, spirited, imaginative, up-to-date)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4.24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Competence (reliable, intelligent, successful)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4.08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Sophistication (upper class)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4.25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2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Ruggedness (tough)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4.29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4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838199" y="567428"/>
            <a:ext cx="10515600" cy="485308"/>
          </a:xfrm>
        </p:spPr>
        <p:txBody>
          <a:bodyPr/>
          <a:lstStyle/>
          <a:p>
            <a:r>
              <a:rPr lang="en-US" dirty="0" smtClean="0"/>
              <a:t>RQ2: Differences among Consumer Segments</a:t>
            </a:r>
            <a:endParaRPr lang="en-US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A229B5-7CFD-BC45-B1DD-7E8FA6FF2A01}" type="slidenum">
              <a:rPr lang="de-DE" smtClean="0"/>
              <a:pPr/>
              <a:t>11</a:t>
            </a:fld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779161"/>
              </p:ext>
            </p:extLst>
          </p:nvPr>
        </p:nvGraphicFramePr>
        <p:xfrm>
          <a:off x="844315" y="1628800"/>
          <a:ext cx="10076221" cy="278320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11325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High</a:t>
                      </a:r>
                      <a:r>
                        <a:rPr lang="en-US" sz="1800" i="1" baseline="0" dirty="0" smtClean="0"/>
                        <a:t> Id.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Low Id.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Neutral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Rival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High Id.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Low Id.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Neutral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Rival</a:t>
                      </a:r>
                      <a:endParaRPr lang="en-US" sz="18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elements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0.72</a:t>
                      </a:r>
                      <a:r>
                        <a:rPr lang="en-US" sz="1800" baseline="30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18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0.59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0.34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0.37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4.67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4.21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3.57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3.46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behavior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1.40</a:t>
                      </a:r>
                      <a:r>
                        <a:rPr lang="en-US" sz="1800" baseline="30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18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1,00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0.65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0.91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4.51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3.96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3.40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3.38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experience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0.54</a:t>
                      </a:r>
                      <a:r>
                        <a:rPr lang="en-US" sz="1800" baseline="30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18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0.39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0.14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0.15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4.81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4.56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4.07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4.17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Secondary associations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0.51</a:t>
                      </a:r>
                      <a:r>
                        <a:rPr lang="en-US" sz="1800" baseline="30000" dirty="0" smtClean="0"/>
                        <a:t>b</a:t>
                      </a:r>
                      <a:endParaRPr lang="en-US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0.68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0.79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0.78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4.45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4.22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3.43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3.56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personality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0.81</a:t>
                      </a:r>
                      <a:r>
                        <a:rPr lang="en-US" sz="1800" baseline="30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18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0.61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0.26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0.34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4.55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4.26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3.41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3.47</a:t>
                      </a:r>
                      <a:r>
                        <a:rPr kumimoji="0" lang="en-US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en-US" sz="18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88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838199" y="567428"/>
            <a:ext cx="10515600" cy="485308"/>
          </a:xfrm>
        </p:spPr>
        <p:txBody>
          <a:bodyPr/>
          <a:lstStyle/>
          <a:p>
            <a:r>
              <a:rPr lang="en-US" dirty="0" smtClean="0"/>
              <a:t>RQ3: Drivers of Brand Attitude – Favorite Team</a:t>
            </a:r>
            <a:endParaRPr lang="en-US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A229B5-7CFD-BC45-B1DD-7E8FA6FF2A01}" type="slidenum">
              <a:rPr lang="de-DE" smtClean="0"/>
              <a:pPr/>
              <a:t>12</a:t>
            </a:fld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38010"/>
              </p:ext>
            </p:extLst>
          </p:nvPr>
        </p:nvGraphicFramePr>
        <p:xfrm>
          <a:off x="844315" y="1628800"/>
          <a:ext cx="9356142" cy="372640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13658"/>
                <a:gridCol w="1560621"/>
                <a:gridCol w="1560621"/>
                <a:gridCol w="1560621"/>
                <a:gridCol w="15606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Favorite</a:t>
                      </a:r>
                      <a:r>
                        <a:rPr lang="en-US" baseline="0" noProof="0" dirty="0" smtClean="0"/>
                        <a:t> team</a:t>
                      </a:r>
                      <a:endParaRPr lang="en-US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DV: Valence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DV: Attitude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noProof="0" dirty="0" smtClean="0"/>
                        <a:t>IV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noProof="0" dirty="0" smtClean="0">
                          <a:latin typeface="+mn-lt"/>
                        </a:rPr>
                        <a:t>Beta</a:t>
                      </a:r>
                      <a:endParaRPr lang="en-US" sz="1800" i="1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noProof="0" dirty="0" smtClean="0">
                          <a:latin typeface="+mn-lt"/>
                        </a:rPr>
                        <a:t>Sig.</a:t>
                      </a:r>
                      <a:endParaRPr lang="en-US" sz="1800" i="1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noProof="0" dirty="0" smtClean="0">
                          <a:latin typeface="+mn-lt"/>
                        </a:rPr>
                        <a:t>Beta</a:t>
                      </a:r>
                      <a:endParaRPr lang="en-US" sz="1800" i="1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noProof="0" dirty="0" smtClean="0">
                          <a:latin typeface="+mn-lt"/>
                        </a:rPr>
                        <a:t>Sig.</a:t>
                      </a:r>
                      <a:endParaRPr lang="en-US" sz="1800" i="1" noProof="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elements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.051</a:t>
                      </a:r>
                      <a:endParaRPr lang="en-US" sz="18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-.023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behavior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-.080</a:t>
                      </a:r>
                      <a:endParaRPr lang="en-US" sz="18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experience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.139</a:t>
                      </a:r>
                      <a:endParaRPr lang="en-US" sz="18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Secondary associations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-.050</a:t>
                      </a:r>
                      <a:endParaRPr lang="en-US" sz="18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personality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.002</a:t>
                      </a:r>
                      <a:endParaRPr lang="en-US" sz="18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.91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.041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Team identification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.288</a:t>
                      </a:r>
                      <a:endParaRPr lang="en-US" sz="18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Valence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-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-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noProof="0" dirty="0" smtClean="0">
                          <a:latin typeface="+mn-lt"/>
                        </a:rPr>
                        <a:t>.450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noProof="0" dirty="0" smtClean="0">
                          <a:latin typeface="+mn-lt"/>
                        </a:rPr>
                        <a:t>&lt;.01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Team dummies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Yes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Yes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Yes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Yes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83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838199" y="567428"/>
            <a:ext cx="10515600" cy="485308"/>
          </a:xfrm>
        </p:spPr>
        <p:txBody>
          <a:bodyPr/>
          <a:lstStyle/>
          <a:p>
            <a:r>
              <a:rPr lang="en-US" dirty="0" smtClean="0"/>
              <a:t>RQ3: Drivers of Brand Attitude – Random Team</a:t>
            </a:r>
            <a:endParaRPr lang="en-US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A229B5-7CFD-BC45-B1DD-7E8FA6FF2A01}" type="slidenum">
              <a:rPr lang="de-DE" smtClean="0"/>
              <a:pPr/>
              <a:t>13</a:t>
            </a:fld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031800"/>
              </p:ext>
            </p:extLst>
          </p:nvPr>
        </p:nvGraphicFramePr>
        <p:xfrm>
          <a:off x="844315" y="1628800"/>
          <a:ext cx="9356142" cy="3708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13658"/>
                <a:gridCol w="1560621"/>
                <a:gridCol w="1560621"/>
                <a:gridCol w="1560621"/>
                <a:gridCol w="15606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noProof="0" dirty="0" smtClean="0"/>
                        <a:t>Random team</a:t>
                      </a:r>
                      <a:endParaRPr lang="en-US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DV: Valence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DV: Attitude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noProof="0" dirty="0" smtClean="0"/>
                        <a:t>IV</a:t>
                      </a:r>
                      <a:endParaRPr lang="en-US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noProof="0" dirty="0" smtClean="0"/>
                        <a:t>Beta</a:t>
                      </a:r>
                      <a:endParaRPr lang="en-US" sz="18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noProof="0" dirty="0" smtClean="0"/>
                        <a:t>Sig.</a:t>
                      </a:r>
                      <a:endParaRPr lang="en-US" sz="18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noProof="0" dirty="0" smtClean="0"/>
                        <a:t>Beta</a:t>
                      </a:r>
                      <a:endParaRPr lang="en-US" sz="18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noProof="0" dirty="0" smtClean="0"/>
                        <a:t>Sig.</a:t>
                      </a:r>
                      <a:endParaRPr lang="en-US" sz="1800" i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elements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.050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.02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.012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.47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behavior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.025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.23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.060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experience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.163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.046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Secondary associations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.041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.05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.012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.49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Brand personality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.039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.06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.009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.58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Rivalry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.062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.111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&lt;.01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Valence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-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-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.575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&lt;.01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Team dummies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Yes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Yes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Yes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+mn-lt"/>
                        </a:rPr>
                        <a:t>Yes</a:t>
                      </a:r>
                      <a:endParaRPr lang="en-US" sz="1800" noProof="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14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BDEE400A-0D25-4EE0-A31D-2EEF64E623CB}" type="slidenum">
              <a:rPr lang="de-DE" smtClean="0">
                <a:latin typeface="+mn-lt"/>
              </a:rPr>
              <a:t>14</a:t>
            </a:fld>
            <a:endParaRPr lang="de-DE">
              <a:latin typeface="+mn-lt"/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 idx="4294967295"/>
          </p:nvPr>
        </p:nvSpPr>
        <p:spPr>
          <a:xfrm>
            <a:off x="838200" y="547687"/>
            <a:ext cx="8604895" cy="865089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/>
              <a:t>Discussion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idx="4294967295"/>
          </p:nvPr>
        </p:nvSpPr>
        <p:spPr>
          <a:xfrm>
            <a:off x="838200" y="1620838"/>
            <a:ext cx="9218240" cy="4256434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32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What are important categories and subcategories of sports team associations for fans, neutral consumers, and rival team fans? </a:t>
            </a:r>
            <a:endParaRPr lang="en-US" sz="2400" dirty="0" smtClean="0"/>
          </a:p>
          <a:p>
            <a:pPr>
              <a:spcBef>
                <a:spcPts val="432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spcBef>
                <a:spcPts val="432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Which of these categories drive valence of associations and attitude toward the sports team?</a:t>
            </a:r>
          </a:p>
          <a:p>
            <a:pPr marL="0" indent="0">
              <a:spcBef>
                <a:spcPts val="432"/>
              </a:spcBef>
              <a:buClr>
                <a:srgbClr val="FF0000"/>
              </a:buClr>
              <a:buNone/>
            </a:pPr>
            <a:endParaRPr lang="en-US" sz="2400" b="1" dirty="0" smtClean="0"/>
          </a:p>
          <a:p>
            <a:pPr marL="0" indent="0">
              <a:spcBef>
                <a:spcPts val="432"/>
              </a:spcBef>
              <a:buClr>
                <a:srgbClr val="FF0000"/>
              </a:buClr>
              <a:buNone/>
            </a:pPr>
            <a:r>
              <a:rPr lang="en-US" sz="2400" dirty="0" smtClean="0"/>
              <a:t>Theoretical contribution: conceptual framework</a:t>
            </a:r>
          </a:p>
          <a:p>
            <a:pPr marL="0" indent="0">
              <a:spcBef>
                <a:spcPts val="432"/>
              </a:spcBef>
              <a:buClr>
                <a:srgbClr val="FF0000"/>
              </a:buClr>
              <a:buNone/>
            </a:pPr>
            <a:r>
              <a:rPr lang="en-US" sz="2400" dirty="0" smtClean="0"/>
              <a:t>Managerial implications: co-branding, marketing communication etc. </a:t>
            </a:r>
          </a:p>
          <a:p>
            <a:pPr marL="0" indent="0">
              <a:spcBef>
                <a:spcPts val="432"/>
              </a:spcBef>
              <a:buClr>
                <a:srgbClr val="FF0000"/>
              </a:buClr>
              <a:buNone/>
            </a:pPr>
            <a:endParaRPr lang="en-US" sz="2400" dirty="0" smtClean="0"/>
          </a:p>
          <a:p>
            <a:pPr marL="0" indent="0">
              <a:spcBef>
                <a:spcPts val="432"/>
              </a:spcBef>
              <a:buClr>
                <a:srgbClr val="FF0000"/>
              </a:buClr>
              <a:buNone/>
            </a:pPr>
            <a:r>
              <a:rPr lang="en-US" sz="2400" dirty="0" smtClean="0"/>
              <a:t>Limitations: single sport, single country, limited theory</a:t>
            </a:r>
          </a:p>
        </p:txBody>
      </p:sp>
    </p:spTree>
    <p:extLst>
      <p:ext uri="{BB962C8B-B14F-4D97-AF65-F5344CB8AC3E}">
        <p14:creationId xmlns:p14="http://schemas.microsoft.com/office/powerpoint/2010/main" val="175966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983432" y="1196752"/>
            <a:ext cx="2232248" cy="230425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Thank you! Questions?</a:t>
            </a:r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83432" y="5980638"/>
            <a:ext cx="18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BRC 2019, </a:t>
            </a:r>
            <a:r>
              <a:rPr lang="de-DE" dirty="0" err="1" smtClean="0"/>
              <a:t>Cancun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7248129" y="5161779"/>
            <a:ext cx="4943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Christof Backhaus, Aston Business School</a:t>
            </a:r>
          </a:p>
          <a:p>
            <a:r>
              <a:rPr lang="de-DE" b="1" dirty="0" smtClean="0"/>
              <a:t>Reinhard Grohs, </a:t>
            </a:r>
            <a:r>
              <a:rPr lang="de-DE" b="1" dirty="0"/>
              <a:t>S</a:t>
            </a:r>
            <a:r>
              <a:rPr lang="de-DE" b="1" dirty="0" smtClean="0"/>
              <a:t>eeburg Castle University</a:t>
            </a:r>
          </a:p>
          <a:p>
            <a:r>
              <a:rPr lang="de-DE" b="1" dirty="0" smtClean="0"/>
              <a:t>Oliver Koll, University of Innsbruck</a:t>
            </a:r>
          </a:p>
          <a:p>
            <a:r>
              <a:rPr lang="de-DE" b="1" dirty="0" smtClean="0"/>
              <a:t>David Woisetschläger, TU Braunschweig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306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BDEE400A-0D25-4EE0-A31D-2EEF64E623CB}" type="slidenum">
              <a:rPr lang="de-DE" smtClean="0">
                <a:latin typeface="+mn-lt"/>
              </a:rPr>
              <a:t>2</a:t>
            </a:fld>
            <a:endParaRPr lang="de-DE">
              <a:latin typeface="+mn-lt"/>
            </a:endParaRPr>
          </a:p>
        </p:txBody>
      </p:sp>
      <p:sp>
        <p:nvSpPr>
          <p:cNvPr id="6147" name="Inhaltsplatzhalter 2"/>
          <p:cNvSpPr>
            <a:spLocks noGrp="1"/>
          </p:cNvSpPr>
          <p:nvPr>
            <p:ph idx="4294967295"/>
          </p:nvPr>
        </p:nvSpPr>
        <p:spPr>
          <a:xfrm>
            <a:off x="892828" y="1916832"/>
            <a:ext cx="4771124" cy="23762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sz="600" b="1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400" dirty="0" smtClean="0"/>
              <a:t>Many, strong, and favorable brand associations drive brand equity  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Clr>
                <a:srgbClr val="FF0000"/>
              </a:buClr>
              <a:buNone/>
            </a:pPr>
            <a:r>
              <a:rPr lang="en-US" sz="2400" dirty="0" smtClean="0"/>
              <a:t>Sports teams provide emotions and relationships</a:t>
            </a:r>
            <a:endParaRPr lang="en-US" sz="2400" dirty="0"/>
          </a:p>
        </p:txBody>
      </p:sp>
      <p:sp>
        <p:nvSpPr>
          <p:cNvPr id="10" name="Titel 1"/>
          <p:cNvSpPr>
            <a:spLocks noGrp="1"/>
          </p:cNvSpPr>
          <p:nvPr>
            <p:ph type="title" idx="4294967295"/>
          </p:nvPr>
        </p:nvSpPr>
        <p:spPr>
          <a:xfrm>
            <a:off x="892828" y="548680"/>
            <a:ext cx="8550267" cy="360363"/>
          </a:xfrm>
          <a:prstGeom prst="rect">
            <a:avLst/>
          </a:prstGeom>
        </p:spPr>
        <p:txBody>
          <a:bodyPr/>
          <a:lstStyle/>
          <a:p>
            <a:r>
              <a:rPr lang="en-US" sz="3000" dirty="0"/>
              <a:t>Relevance of Sport Team Associations</a:t>
            </a:r>
            <a:endParaRPr lang="en-US" sz="3000" dirty="0" smtClean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8146951" y="1916832"/>
            <a:ext cx="2592288" cy="23762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Font typeface="Arial"/>
              <a:buNone/>
            </a:pPr>
            <a:endParaRPr lang="en-US" sz="600" b="1" dirty="0" smtClean="0"/>
          </a:p>
          <a:p>
            <a:pPr marL="0" indent="0">
              <a:buClr>
                <a:srgbClr val="FF0000"/>
              </a:buClr>
              <a:buFont typeface="Arial"/>
              <a:buNone/>
            </a:pPr>
            <a:r>
              <a:rPr lang="en-US" sz="2400" dirty="0" smtClean="0"/>
              <a:t>Ticket sales</a:t>
            </a:r>
          </a:p>
          <a:p>
            <a:pPr marL="0" indent="0">
              <a:buClr>
                <a:srgbClr val="FF0000"/>
              </a:buClr>
              <a:buFont typeface="Arial"/>
              <a:buNone/>
            </a:pPr>
            <a:r>
              <a:rPr lang="en-US" sz="2400" dirty="0" smtClean="0"/>
              <a:t>Merchandise sales</a:t>
            </a:r>
          </a:p>
          <a:p>
            <a:pPr marL="0" indent="0">
              <a:buClr>
                <a:srgbClr val="FF0000"/>
              </a:buClr>
              <a:buFont typeface="Arial"/>
              <a:buNone/>
            </a:pPr>
            <a:r>
              <a:rPr lang="en-US" sz="2400" dirty="0" smtClean="0"/>
              <a:t>TV rights revenue</a:t>
            </a:r>
          </a:p>
          <a:p>
            <a:pPr marL="0" indent="0">
              <a:buClr>
                <a:srgbClr val="FF0000"/>
              </a:buClr>
              <a:buFont typeface="Arial"/>
              <a:buNone/>
            </a:pPr>
            <a:r>
              <a:rPr lang="en-US" sz="2400" dirty="0" smtClean="0"/>
              <a:t>Sponsorship deals</a:t>
            </a:r>
          </a:p>
        </p:txBody>
      </p:sp>
      <p:sp>
        <p:nvSpPr>
          <p:cNvPr id="2" name="Pfeil nach rechts 1"/>
          <p:cNvSpPr/>
          <p:nvPr/>
        </p:nvSpPr>
        <p:spPr>
          <a:xfrm>
            <a:off x="6240016" y="2636912"/>
            <a:ext cx="1440160" cy="72008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838199" y="567428"/>
            <a:ext cx="10515600" cy="485308"/>
          </a:xfrm>
        </p:spPr>
        <p:txBody>
          <a:bodyPr/>
          <a:lstStyle/>
          <a:p>
            <a:r>
              <a:rPr lang="en-US" dirty="0" smtClean="0"/>
              <a:t>Previous Research on Sports Team Associations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A229B5-7CFD-BC45-B1DD-7E8FA6FF2A01}" type="slidenum">
              <a:rPr lang="de-DE" smtClean="0"/>
              <a:pPr/>
              <a:t>3</a:t>
            </a:fld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963013"/>
              </p:ext>
            </p:extLst>
          </p:nvPr>
        </p:nvGraphicFramePr>
        <p:xfrm>
          <a:off x="695400" y="1315786"/>
          <a:ext cx="10802414" cy="5040564"/>
        </p:xfrm>
        <a:graphic>
          <a:graphicData uri="http://schemas.openxmlformats.org/drawingml/2006/table">
            <a:tbl>
              <a:tblPr firstRow="1" firstCol="1" bandRow="1"/>
              <a:tblGrid>
                <a:gridCol w="1107037"/>
                <a:gridCol w="4762501"/>
                <a:gridCol w="2947568"/>
                <a:gridCol w="1985308"/>
              </a:tblGrid>
              <a:tr h="530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Author (year)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Approach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Arial"/>
                          <a:cs typeface="Times New Roman"/>
                        </a:rPr>
                        <a:t>Sample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Arial"/>
                          <a:cs typeface="Times New Roman"/>
                        </a:rPr>
                        <a:t>Examples of Sport Team Associations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Bauer et al. (2005, 2008)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168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Elicitation: literature review and free association task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168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Evaluation: favorite German soccer team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N=6, soccer fans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N=1,298, soccer fans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Culture/values, fans, region, logo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95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Biscaia et al. (2013)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Elicitation: Ross (2006) items, qualitative assessment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Evaluation: Portuguese soccer team at match day (pilot test),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01930" indent="5397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favorite Portuguese soccer team (two studies)  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N=11, sport management researchers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N=585, spectators at match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N=562,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N=1,390</a:t>
                      </a: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, online convenience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History/tradition, success, rivalry, colors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0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Chanavat et al. (2010)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Elicitation: semi-structured interviews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Evaluation: French national soccer team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N=38, students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N=289, students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Emotions, pride, team performance, success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5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Gladden &amp; Funk (2002)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Elicitation: literature review and two focus groups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Evaluation: favorite sport team (two pilot tests)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7416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favorite sport team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N=15, students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N=134, N=33, students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N=929, subscribers of sports magazine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Entertainment, escape, affect, nostalgia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0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Parganas et al. (2015)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Elicitation: literature review, LFC Twitter content analysis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Evaluation: replies, retweets, favorites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Tweets=676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Head coach, star player, management, sponsor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5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Ross et al. (2006)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Elicitation: free association task (thought-listing)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Evaluation: expert review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7416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favorite sport team (two tests)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N=40, students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N=3, sport management researchers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N=367, N=447, students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Organizational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attributes, </a:t>
                      </a: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rivalry, concessions, success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0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Ross et al. (2008)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Elicitation: literature (Ross et al. 2006)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Evaluation: intercollegiate ice hockey team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Arial"/>
                          <a:cs typeface="Times New Roman"/>
                        </a:rPr>
                        <a:t>N=349, student season ticket holders</a:t>
                      </a:r>
                      <a:endParaRPr lang="en-US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Star player, socializing, sponsor, stadium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90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838199" y="567428"/>
            <a:ext cx="10515600" cy="485308"/>
          </a:xfrm>
        </p:spPr>
        <p:txBody>
          <a:bodyPr/>
          <a:lstStyle/>
          <a:p>
            <a:r>
              <a:rPr lang="en-US" dirty="0" smtClean="0"/>
              <a:t>Limitations of Existing Studies</a:t>
            </a:r>
            <a:endParaRPr lang="en-US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A229B5-7CFD-BC45-B1DD-7E8FA6FF2A01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839788" y="2420888"/>
            <a:ext cx="9990863" cy="18722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Selection of sports teams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Identification/elicitation of associations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Non-representative respondents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850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838199" y="567428"/>
            <a:ext cx="10515600" cy="485308"/>
          </a:xfrm>
        </p:spPr>
        <p:txBody>
          <a:bodyPr/>
          <a:lstStyle/>
          <a:p>
            <a:r>
              <a:rPr lang="en-US" dirty="0" smtClean="0"/>
              <a:t>Research Objective</a:t>
            </a:r>
            <a:endParaRPr lang="en-US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A229B5-7CFD-BC45-B1DD-7E8FA6FF2A01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1919536" y="2420888"/>
            <a:ext cx="8909526" cy="18722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None/>
            </a:pPr>
            <a:r>
              <a:rPr lang="en-US" dirty="0" smtClean="0"/>
              <a:t>Develop a framework of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dirty="0"/>
              <a:t>	</a:t>
            </a:r>
            <a:r>
              <a:rPr lang="en-US" dirty="0" smtClean="0"/>
              <a:t>sports team brand associations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dirty="0"/>
              <a:t>	</a:t>
            </a:r>
            <a:r>
              <a:rPr lang="en-US" dirty="0" smtClean="0"/>
              <a:t>	that drive sports team evaluations</a:t>
            </a:r>
          </a:p>
        </p:txBody>
      </p:sp>
    </p:spTree>
    <p:extLst>
      <p:ext uri="{BB962C8B-B14F-4D97-AF65-F5344CB8AC3E}">
        <p14:creationId xmlns:p14="http://schemas.microsoft.com/office/powerpoint/2010/main" val="7203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BDEE400A-0D25-4EE0-A31D-2EEF64E623CB}" type="slidenum">
              <a:rPr lang="de-DE" smtClean="0">
                <a:latin typeface="+mn-lt"/>
              </a:rPr>
              <a:t>6</a:t>
            </a:fld>
            <a:endParaRPr lang="de-DE">
              <a:latin typeface="+mn-lt"/>
            </a:endParaRPr>
          </a:p>
        </p:txBody>
      </p:sp>
      <p:sp>
        <p:nvSpPr>
          <p:cNvPr id="6147" name="Inhaltsplatzhalter 2"/>
          <p:cNvSpPr>
            <a:spLocks noGrp="1"/>
          </p:cNvSpPr>
          <p:nvPr>
            <p:ph idx="4294967295"/>
          </p:nvPr>
        </p:nvSpPr>
        <p:spPr>
          <a:xfrm>
            <a:off x="839788" y="1916832"/>
            <a:ext cx="10296772" cy="3888432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4450 respondents  (representative for German population, 18-65)</a:t>
            </a:r>
            <a:endParaRPr lang="en-US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36 different sports teams (</a:t>
            </a:r>
            <a:r>
              <a:rPr lang="en-US" sz="2400" dirty="0"/>
              <a:t>G</a:t>
            </a:r>
            <a:r>
              <a:rPr lang="en-US" sz="2400" dirty="0" smtClean="0"/>
              <a:t>erman Bundesliga and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league)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Favorite team (if any of the 36) and random team (if familiar)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Free association elicitation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Assessment of valence of each association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Additional constructs (sports team attitude, fan identification, rivalry)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e-DE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Coding of free associations (computer-assisted, then manually with two coders)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 idx="4294967295"/>
          </p:nvPr>
        </p:nvSpPr>
        <p:spPr>
          <a:xfrm>
            <a:off x="839788" y="548357"/>
            <a:ext cx="8531299" cy="360363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/>
              <a:t>Empirical Study</a:t>
            </a:r>
          </a:p>
        </p:txBody>
      </p:sp>
    </p:spTree>
    <p:extLst>
      <p:ext uri="{BB962C8B-B14F-4D97-AF65-F5344CB8AC3E}">
        <p14:creationId xmlns:p14="http://schemas.microsoft.com/office/powerpoint/2010/main" val="68832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BDEE400A-0D25-4EE0-A31D-2EEF64E623CB}" type="slidenum">
              <a:rPr lang="de-DE" smtClean="0">
                <a:latin typeface="+mn-lt"/>
              </a:rPr>
              <a:t>7</a:t>
            </a:fld>
            <a:endParaRPr lang="de-DE">
              <a:latin typeface="+mn-lt"/>
            </a:endParaRPr>
          </a:p>
        </p:txBody>
      </p:sp>
      <p:sp>
        <p:nvSpPr>
          <p:cNvPr id="6147" name="Inhaltsplatzhalter 2"/>
          <p:cNvSpPr>
            <a:spLocks noGrp="1"/>
          </p:cNvSpPr>
          <p:nvPr>
            <p:ph idx="4294967295"/>
          </p:nvPr>
        </p:nvSpPr>
        <p:spPr>
          <a:xfrm>
            <a:off x="839788" y="1844824"/>
            <a:ext cx="10514012" cy="4320480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/>
              <a:t>Favorite team (if any, checked with question)</a:t>
            </a:r>
            <a:endParaRPr lang="en-US" sz="2400" dirty="0"/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/>
              <a:t>Team identification scale (6 items, 5 point scale, </a:t>
            </a:r>
            <a:r>
              <a:rPr lang="el-GR" sz="2400" dirty="0" smtClean="0"/>
              <a:t>α</a:t>
            </a:r>
            <a:r>
              <a:rPr lang="de-DE" sz="2400" dirty="0" smtClean="0"/>
              <a:t> = .89)</a:t>
            </a:r>
            <a:endParaRPr lang="en-US" sz="2400" dirty="0" smtClean="0"/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/>
              <a:t>Up to 8 team associations plus their valence (5 point scale, negative to positive)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/>
              <a:t>Attitude towards sport team (3 items</a:t>
            </a:r>
            <a:r>
              <a:rPr lang="en-US" sz="2400" dirty="0">
                <a:solidFill>
                  <a:prstClr val="black"/>
                </a:solidFill>
              </a:rPr>
              <a:t>, 5 point </a:t>
            </a:r>
            <a:r>
              <a:rPr lang="en-US" sz="2400" dirty="0" smtClean="0">
                <a:solidFill>
                  <a:prstClr val="black"/>
                </a:solidFill>
              </a:rPr>
              <a:t>scale, </a:t>
            </a:r>
            <a:r>
              <a:rPr lang="el-GR" sz="2400" dirty="0" smtClean="0"/>
              <a:t>α </a:t>
            </a:r>
            <a:r>
              <a:rPr lang="de-DE" sz="2400" dirty="0" smtClean="0"/>
              <a:t>=</a:t>
            </a:r>
            <a:r>
              <a:rPr lang="el-GR" sz="2400" dirty="0" smtClean="0"/>
              <a:t> .</a:t>
            </a:r>
            <a:r>
              <a:rPr lang="de-DE" sz="2400" dirty="0" smtClean="0"/>
              <a:t>92)</a:t>
            </a:r>
            <a:endParaRPr lang="en-US" sz="2400" dirty="0" smtClean="0"/>
          </a:p>
          <a:p>
            <a:pPr marL="457200" lvl="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prstClr val="black"/>
                </a:solidFill>
              </a:rPr>
              <a:t>Randomly assigned team </a:t>
            </a:r>
            <a:r>
              <a:rPr lang="en-US" sz="2400" dirty="0">
                <a:solidFill>
                  <a:prstClr val="black"/>
                </a:solidFill>
              </a:rPr>
              <a:t>(if </a:t>
            </a:r>
            <a:r>
              <a:rPr lang="en-US" sz="2400" dirty="0" smtClean="0">
                <a:solidFill>
                  <a:prstClr val="black"/>
                </a:solidFill>
              </a:rPr>
              <a:t>familiar, checked with question)</a:t>
            </a:r>
            <a:endParaRPr lang="en-US" sz="2400" dirty="0">
              <a:solidFill>
                <a:prstClr val="black"/>
              </a:solidFill>
            </a:endParaRPr>
          </a:p>
          <a:p>
            <a:pPr marL="457200" lvl="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prstClr val="black"/>
                </a:solidFill>
              </a:rPr>
              <a:t>Rivalry scale (if favorite team, </a:t>
            </a:r>
            <a:r>
              <a:rPr lang="en-US" sz="2400" dirty="0" smtClean="0"/>
              <a:t>5 items</a:t>
            </a:r>
            <a:r>
              <a:rPr lang="en-US" sz="2400" dirty="0">
                <a:solidFill>
                  <a:prstClr val="black"/>
                </a:solidFill>
              </a:rPr>
              <a:t>, 5 point </a:t>
            </a:r>
            <a:r>
              <a:rPr lang="en-US" sz="2400" dirty="0" smtClean="0">
                <a:solidFill>
                  <a:prstClr val="black"/>
                </a:solidFill>
              </a:rPr>
              <a:t>scale, </a:t>
            </a:r>
            <a:r>
              <a:rPr lang="el-GR" sz="2400" dirty="0" smtClean="0">
                <a:solidFill>
                  <a:prstClr val="black"/>
                </a:solidFill>
              </a:rPr>
              <a:t>α</a:t>
            </a:r>
            <a:r>
              <a:rPr lang="de-DE" sz="2400" dirty="0" smtClean="0">
                <a:solidFill>
                  <a:prstClr val="black"/>
                </a:solidFill>
              </a:rPr>
              <a:t> = .93)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457200" lvl="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prstClr val="black"/>
                </a:solidFill>
              </a:rPr>
              <a:t>Up to 8 team associations plus their valence (5 point scale)</a:t>
            </a:r>
          </a:p>
          <a:p>
            <a:pPr marL="457200" lvl="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prstClr val="black"/>
                </a:solidFill>
              </a:rPr>
              <a:t>Attitude </a:t>
            </a:r>
            <a:r>
              <a:rPr lang="en-US" sz="2400" dirty="0">
                <a:solidFill>
                  <a:prstClr val="black"/>
                </a:solidFill>
              </a:rPr>
              <a:t>towards sport team </a:t>
            </a:r>
            <a:r>
              <a:rPr lang="en-US" sz="2400" dirty="0" smtClean="0">
                <a:solidFill>
                  <a:prstClr val="black"/>
                </a:solidFill>
              </a:rPr>
              <a:t>(3 items</a:t>
            </a:r>
            <a:r>
              <a:rPr lang="en-US" sz="2400" dirty="0">
                <a:solidFill>
                  <a:prstClr val="black"/>
                </a:solidFill>
              </a:rPr>
              <a:t>, 5 point </a:t>
            </a:r>
            <a:r>
              <a:rPr lang="en-US" sz="2400" dirty="0" smtClean="0">
                <a:solidFill>
                  <a:prstClr val="black"/>
                </a:solidFill>
              </a:rPr>
              <a:t>scale, </a:t>
            </a:r>
            <a:r>
              <a:rPr lang="el-GR" sz="2400" dirty="0" smtClean="0">
                <a:solidFill>
                  <a:prstClr val="black"/>
                </a:solidFill>
              </a:rPr>
              <a:t>α </a:t>
            </a:r>
            <a:r>
              <a:rPr lang="de-DE" sz="2400" dirty="0" smtClean="0">
                <a:solidFill>
                  <a:prstClr val="black"/>
                </a:solidFill>
              </a:rPr>
              <a:t>=</a:t>
            </a:r>
            <a:r>
              <a:rPr lang="el-GR" sz="2400" dirty="0" smtClean="0">
                <a:solidFill>
                  <a:prstClr val="black"/>
                </a:solidFill>
              </a:rPr>
              <a:t> .</a:t>
            </a:r>
            <a:r>
              <a:rPr lang="de-DE" sz="2400" dirty="0" smtClean="0">
                <a:solidFill>
                  <a:prstClr val="black"/>
                </a:solidFill>
              </a:rPr>
              <a:t>92</a:t>
            </a:r>
            <a:r>
              <a:rPr lang="en-US" sz="2400" dirty="0" smtClean="0"/>
              <a:t>)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 idx="4294967295"/>
          </p:nvPr>
        </p:nvSpPr>
        <p:spPr>
          <a:xfrm>
            <a:off x="839788" y="548357"/>
            <a:ext cx="8531299" cy="360363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/>
              <a:t>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11063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838199" y="567428"/>
            <a:ext cx="10515600" cy="485308"/>
          </a:xfrm>
        </p:spPr>
        <p:txBody>
          <a:bodyPr/>
          <a:lstStyle/>
          <a:p>
            <a:r>
              <a:rPr lang="en-US" dirty="0" smtClean="0"/>
              <a:t>Results: Sample Description</a:t>
            </a:r>
            <a:endParaRPr lang="en-US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A229B5-7CFD-BC45-B1DD-7E8FA6FF2A01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838199" y="1772816"/>
            <a:ext cx="9990863" cy="16263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8,900 responses including favorite team and random team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Gender: 49.6 female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Age: 44.9 (SD=14.2)</a:t>
            </a:r>
            <a:endParaRPr lang="en-US" sz="24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345780"/>
              </p:ext>
            </p:extLst>
          </p:nvPr>
        </p:nvGraphicFramePr>
        <p:xfrm>
          <a:off x="911424" y="3818880"/>
          <a:ext cx="10225136" cy="1493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00200"/>
                <a:gridCol w="2016224"/>
                <a:gridCol w="2376264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Team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Associations</a:t>
                      </a:r>
                      <a:r>
                        <a:rPr lang="en-US" sz="2000" baseline="0" noProof="0" dirty="0" smtClean="0"/>
                        <a:t> (Avg</a:t>
                      </a:r>
                      <a:r>
                        <a:rPr lang="en-US" sz="2000" noProof="0" dirty="0" smtClean="0"/>
                        <a:t>.)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Associations Mean Valence (SD)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Cases</a:t>
                      </a:r>
                      <a:endParaRPr lang="en-US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Favorite team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11,658 (3.91)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4.39 (.76)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2979</a:t>
                      </a:r>
                      <a:r>
                        <a:rPr lang="en-US" sz="2000" baseline="0" noProof="0" dirty="0" smtClean="0"/>
                        <a:t> </a:t>
                      </a:r>
                      <a:r>
                        <a:rPr lang="en-US" sz="2000" noProof="0" dirty="0" smtClean="0"/>
                        <a:t>with favorite team</a:t>
                      </a:r>
                      <a:endParaRPr lang="en-US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Random team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6,482 (2.36)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3.45</a:t>
                      </a:r>
                      <a:r>
                        <a:rPr lang="en-US" sz="2000" baseline="0" noProof="0" dirty="0" smtClean="0"/>
                        <a:t> (.96)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2752 also familiar with random team</a:t>
                      </a:r>
                      <a:endParaRPr lang="en-US" sz="20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9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838199" y="567428"/>
            <a:ext cx="10515600" cy="485308"/>
          </a:xfrm>
        </p:spPr>
        <p:txBody>
          <a:bodyPr/>
          <a:lstStyle/>
          <a:p>
            <a:r>
              <a:rPr lang="en-US" dirty="0" smtClean="0"/>
              <a:t>RQ1: Associations with Soccer Teams</a:t>
            </a:r>
            <a:endParaRPr lang="en-US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A229B5-7CFD-BC45-B1DD-7E8FA6FF2A01}" type="slidenum">
              <a:rPr lang="de-DE" smtClean="0"/>
              <a:pPr/>
              <a:t>9</a:t>
            </a:fld>
            <a:endParaRPr lang="de-DE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128099"/>
              </p:ext>
            </p:extLst>
          </p:nvPr>
        </p:nvGraphicFramePr>
        <p:xfrm>
          <a:off x="2423592" y="1105507"/>
          <a:ext cx="7272807" cy="5486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085683"/>
                <a:gridCol w="1424161"/>
                <a:gridCol w="1524562"/>
                <a:gridCol w="1238401"/>
              </a:tblGrid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Category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Number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Valence</a:t>
                      </a:r>
                      <a:r>
                        <a:rPr lang="en-US" sz="1400" baseline="0" noProof="0" dirty="0" smtClean="0"/>
                        <a:t> (Mean)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noProof="0" dirty="0" smtClean="0">
                          <a:latin typeface="+mn-lt"/>
                        </a:rPr>
                        <a:t>Rank (</a:t>
                      </a:r>
                      <a:r>
                        <a:rPr lang="de-DE" sz="1400" noProof="0" dirty="0" err="1" smtClean="0">
                          <a:latin typeface="+mn-lt"/>
                        </a:rPr>
                        <a:t>Mean</a:t>
                      </a:r>
                      <a:r>
                        <a:rPr lang="de-DE" sz="1400" noProof="0" dirty="0" smtClean="0">
                          <a:latin typeface="+mn-lt"/>
                        </a:rPr>
                        <a:t>)</a:t>
                      </a:r>
                      <a:endParaRPr lang="en-US" sz="1400" noProof="0" dirty="0">
                        <a:latin typeface="+mn-lt"/>
                      </a:endParaRPr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noProof="0" dirty="0" smtClean="0"/>
                        <a:t>Brand elements</a:t>
                      </a:r>
                      <a:endParaRPr lang="en-US" sz="14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1"/>
                          </a:solidFill>
                        </a:rPr>
                        <a:t>2922</a:t>
                      </a:r>
                      <a:endParaRPr lang="en-US" sz="14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>
                        <a:latin typeface="+mn-lt"/>
                      </a:endParaRPr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Brand</a:t>
                      </a:r>
                      <a:r>
                        <a:rPr lang="en-US" sz="1400" baseline="0" noProof="0" dirty="0" smtClean="0"/>
                        <a:t> name/nickname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3.97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Logo &amp; symbols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4.04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Colors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4.01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Slogan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4.46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Mascot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4.43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Anthem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4.53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Stadium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4.27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noProof="0" dirty="0" smtClean="0"/>
                        <a:t>Brand behavior</a:t>
                      </a:r>
                      <a:endParaRPr lang="en-US" sz="14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1"/>
                          </a:solidFill>
                        </a:rPr>
                        <a:t>5499</a:t>
                      </a:r>
                      <a:endParaRPr lang="en-US" sz="14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Sports performance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3.90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Management practices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3.43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Specific events &amp; politics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3.30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Actors – players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4.31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Actors – coaches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4.27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Actors – management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3.77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Actors – fans 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3.81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Actors</a:t>
                      </a:r>
                      <a:r>
                        <a:rPr lang="en-US" sz="1400" baseline="0" noProof="0" dirty="0" smtClean="0"/>
                        <a:t> – others (celebrities etc.)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3.90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3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16zu9-vorlage-2-englisch-opt" id="{14A3ED1D-2731-3243-8F3B-3D0F1E98F794}" vid="{FCA38517-E0E6-9147-BEC9-87479678B2C5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16zu9-vorlage-2-englisch-opt</Template>
  <TotalTime>0</TotalTime>
  <Words>1278</Words>
  <Application>Microsoft Office PowerPoint</Application>
  <PresentationFormat>Benutzerdefiniert</PresentationFormat>
  <Paragraphs>449</Paragraphs>
  <Slides>15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Office-Design</vt:lpstr>
      <vt:lpstr>Brand Associations in Professional Team Sports</vt:lpstr>
      <vt:lpstr>Relevance of Sport Team Associations</vt:lpstr>
      <vt:lpstr>Previous Research on Sports Team Associations</vt:lpstr>
      <vt:lpstr>Limitations of Existing Studies</vt:lpstr>
      <vt:lpstr>Research Objective</vt:lpstr>
      <vt:lpstr>Empirical Study</vt:lpstr>
      <vt:lpstr>Data Collection</vt:lpstr>
      <vt:lpstr>Results: Sample Description</vt:lpstr>
      <vt:lpstr>RQ1: Associations with Soccer Teams</vt:lpstr>
      <vt:lpstr>RQ1: Associations with Soccer Teams ctd.</vt:lpstr>
      <vt:lpstr>RQ2: Differences among Consumer Segments</vt:lpstr>
      <vt:lpstr>RQ3: Drivers of Brand Attitude – Favorite Team</vt:lpstr>
      <vt:lpstr>RQ3: Drivers of Brand Attitude – Random Team</vt:lpstr>
      <vt:lpstr>Discussion</vt:lpstr>
      <vt:lpstr>Thank you!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 Koll</dc:creator>
  <cp:lastModifiedBy>Reinhard Grohs</cp:lastModifiedBy>
  <cp:revision>79</cp:revision>
  <dcterms:created xsi:type="dcterms:W3CDTF">2018-02-16T16:09:33Z</dcterms:created>
  <dcterms:modified xsi:type="dcterms:W3CDTF">2019-05-20T11:09:58Z</dcterms:modified>
</cp:coreProperties>
</file>