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10" r:id="rId3"/>
    <p:sldId id="258" r:id="rId4"/>
    <p:sldId id="284" r:id="rId5"/>
    <p:sldId id="259" r:id="rId6"/>
    <p:sldId id="287" r:id="rId7"/>
    <p:sldId id="311" r:id="rId8"/>
    <p:sldId id="292" r:id="rId9"/>
    <p:sldId id="298" r:id="rId10"/>
    <p:sldId id="286" r:id="rId11"/>
    <p:sldId id="262" r:id="rId12"/>
    <p:sldId id="305" r:id="rId13"/>
    <p:sldId id="295" r:id="rId14"/>
    <p:sldId id="307" r:id="rId15"/>
    <p:sldId id="308" r:id="rId16"/>
    <p:sldId id="297" r:id="rId17"/>
    <p:sldId id="341" r:id="rId18"/>
    <p:sldId id="263"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snapToObjects="1">
      <p:cViewPr>
        <p:scale>
          <a:sx n="110" d="100"/>
          <a:sy n="110" d="100"/>
        </p:scale>
        <p:origin x="6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Tessa:Desktop:Summer%20S3%202017:MAIN_M:Char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Fast Food Consumption</a:t>
            </a:r>
          </a:p>
        </c:rich>
      </c:tx>
      <c:layout>
        <c:manualLayout>
          <c:xMode val="edge"/>
          <c:yMode val="edge"/>
          <c:x val="0.27774502769301601"/>
          <c:y val="0.88886166530153798"/>
        </c:manualLayout>
      </c:layout>
      <c:overlay val="0"/>
    </c:title>
    <c:autoTitleDeleted val="0"/>
    <c:plotArea>
      <c:layout>
        <c:manualLayout>
          <c:layoutTarget val="inner"/>
          <c:xMode val="edge"/>
          <c:yMode val="edge"/>
          <c:x val="0.26591338752128302"/>
          <c:y val="0.10064749257219199"/>
          <c:w val="0.51957744066207701"/>
          <c:h val="0.69584969982072198"/>
        </c:manualLayout>
      </c:layout>
      <c:doughnutChart>
        <c:varyColors val="1"/>
        <c:ser>
          <c:idx val="0"/>
          <c:order val="0"/>
          <c:tx>
            <c:strRef>
              <c:f>Sheet1!$C$3</c:f>
              <c:strCache>
                <c:ptCount val="1"/>
                <c:pt idx="0">
                  <c:v>Fast Food Consumption</c:v>
                </c:pt>
              </c:strCache>
            </c:strRef>
          </c:tx>
          <c:explosion val="1"/>
          <c:dLbls>
            <c:dLbl>
              <c:idx val="0"/>
              <c:layout>
                <c:manualLayout>
                  <c:x val="-7.4594254064049102E-3"/>
                  <c:y val="8.4948933345994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0-784E-8863-320413091954}"/>
                </c:ext>
              </c:extLst>
            </c:dLbl>
            <c:dLbl>
              <c:idx val="1"/>
              <c:layout>
                <c:manualLayout>
                  <c:x val="5.7110666814528402E-3"/>
                  <c:y val="-3.232130987376659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0-784E-8863-320413091954}"/>
                </c:ext>
              </c:extLst>
            </c:dLbl>
            <c:dLbl>
              <c:idx val="2"/>
              <c:layout>
                <c:manualLayout>
                  <c:x val="-1.7187989231194701E-3"/>
                  <c:y val="1.8085207402265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B0-784E-8863-320413091954}"/>
                </c:ext>
              </c:extLst>
            </c:dLbl>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Sheet1!$B$4:$B$6</c:f>
              <c:strCache>
                <c:ptCount val="3"/>
                <c:pt idx="0">
                  <c:v>Hispanic</c:v>
                </c:pt>
                <c:pt idx="1">
                  <c:v>White</c:v>
                </c:pt>
                <c:pt idx="2">
                  <c:v>Black</c:v>
                </c:pt>
              </c:strCache>
            </c:strRef>
          </c:cat>
          <c:val>
            <c:numRef>
              <c:f>Sheet1!$C$4:$C$6</c:f>
              <c:numCache>
                <c:formatCode>0.00%</c:formatCode>
                <c:ptCount val="3"/>
                <c:pt idx="0">
                  <c:v>0.159</c:v>
                </c:pt>
                <c:pt idx="1">
                  <c:v>9.6000000000000002E-2</c:v>
                </c:pt>
                <c:pt idx="2">
                  <c:v>7.6999999999999999E-2</c:v>
                </c:pt>
              </c:numCache>
            </c:numRef>
          </c:val>
          <c:extLst>
            <c:ext xmlns:c16="http://schemas.microsoft.com/office/drawing/2014/chart" uri="{C3380CC4-5D6E-409C-BE32-E72D297353CC}">
              <c16:uniqueId val="{00000003-4FB0-784E-8863-320413091954}"/>
            </c:ext>
          </c:extLst>
        </c:ser>
        <c:dLbls>
          <c:showLegendKey val="0"/>
          <c:showVal val="0"/>
          <c:showCatName val="0"/>
          <c:showSerName val="0"/>
          <c:showPercent val="0"/>
          <c:showBubbleSize val="0"/>
          <c:showLeaderLines val="1"/>
        </c:dLbls>
        <c:firstSliceAng val="0"/>
        <c:holeSize val="50"/>
      </c:doughnutChart>
    </c:plotArea>
    <c:legend>
      <c:legendPos val="t"/>
      <c:layout>
        <c:manualLayout>
          <c:xMode val="edge"/>
          <c:yMode val="edge"/>
          <c:x val="0.75560125295904002"/>
          <c:y val="2.6915805653715602E-3"/>
          <c:w val="0.214168860273829"/>
          <c:h val="0.35134304817627099"/>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011323758510596E-2"/>
          <c:y val="5.4074099155312701E-2"/>
          <c:w val="0.87281532297571096"/>
          <c:h val="0.78505697650159001"/>
        </c:manualLayout>
      </c:layout>
      <c:barChart>
        <c:barDir val="col"/>
        <c:grouping val="clustered"/>
        <c:varyColors val="0"/>
        <c:ser>
          <c:idx val="0"/>
          <c:order val="0"/>
          <c:tx>
            <c:strRef>
              <c:f>Sheet1!$B$61</c:f>
              <c:strCache>
                <c:ptCount val="1"/>
                <c:pt idx="0">
                  <c:v>Self-Framed Message</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Sheet1!$C$60:$D$60</c:f>
              <c:strCache>
                <c:ptCount val="2"/>
                <c:pt idx="0">
                  <c:v>Non-Hispanic</c:v>
                </c:pt>
                <c:pt idx="1">
                  <c:v>Hispanic</c:v>
                </c:pt>
              </c:strCache>
            </c:strRef>
          </c:cat>
          <c:val>
            <c:numRef>
              <c:f>Sheet1!$C$61:$D$61</c:f>
              <c:numCache>
                <c:formatCode>General</c:formatCode>
                <c:ptCount val="2"/>
                <c:pt idx="0">
                  <c:v>4.26</c:v>
                </c:pt>
                <c:pt idx="1">
                  <c:v>4.95</c:v>
                </c:pt>
              </c:numCache>
            </c:numRef>
          </c:val>
          <c:extLst>
            <c:ext xmlns:c16="http://schemas.microsoft.com/office/drawing/2014/chart" uri="{C3380CC4-5D6E-409C-BE32-E72D297353CC}">
              <c16:uniqueId val="{00000000-847C-3643-970C-9738830CBBD5}"/>
            </c:ext>
          </c:extLst>
        </c:ser>
        <c:ser>
          <c:idx val="1"/>
          <c:order val="1"/>
          <c:tx>
            <c:strRef>
              <c:f>Sheet1!$B$62</c:f>
              <c:strCache>
                <c:ptCount val="1"/>
                <c:pt idx="0">
                  <c:v>Social-Framed Message</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Sheet1!$C$60:$D$60</c:f>
              <c:strCache>
                <c:ptCount val="2"/>
                <c:pt idx="0">
                  <c:v>Non-Hispanic</c:v>
                </c:pt>
                <c:pt idx="1">
                  <c:v>Hispanic</c:v>
                </c:pt>
              </c:strCache>
            </c:strRef>
          </c:cat>
          <c:val>
            <c:numRef>
              <c:f>Sheet1!$C$62:$D$62</c:f>
              <c:numCache>
                <c:formatCode>General</c:formatCode>
                <c:ptCount val="2"/>
                <c:pt idx="0">
                  <c:v>4.71</c:v>
                </c:pt>
                <c:pt idx="1">
                  <c:v>4.34</c:v>
                </c:pt>
              </c:numCache>
            </c:numRef>
          </c:val>
          <c:extLst>
            <c:ext xmlns:c16="http://schemas.microsoft.com/office/drawing/2014/chart" uri="{C3380CC4-5D6E-409C-BE32-E72D297353CC}">
              <c16:uniqueId val="{00000001-847C-3643-970C-9738830CBBD5}"/>
            </c:ext>
          </c:extLst>
        </c:ser>
        <c:dLbls>
          <c:showLegendKey val="0"/>
          <c:showVal val="1"/>
          <c:showCatName val="0"/>
          <c:showSerName val="0"/>
          <c:showPercent val="0"/>
          <c:showBubbleSize val="0"/>
        </c:dLbls>
        <c:gapWidth val="150"/>
        <c:axId val="-2119208808"/>
        <c:axId val="-2119205800"/>
      </c:barChart>
      <c:catAx>
        <c:axId val="-2119208808"/>
        <c:scaling>
          <c:orientation val="minMax"/>
        </c:scaling>
        <c:delete val="0"/>
        <c:axPos val="b"/>
        <c:numFmt formatCode="General" sourceLinked="0"/>
        <c:majorTickMark val="out"/>
        <c:minorTickMark val="none"/>
        <c:tickLblPos val="nextTo"/>
        <c:txPr>
          <a:bodyPr/>
          <a:lstStyle/>
          <a:p>
            <a:pPr>
              <a:defRPr sz="1600" b="1"/>
            </a:pPr>
            <a:endParaRPr lang="en-US"/>
          </a:p>
        </c:txPr>
        <c:crossAx val="-2119205800"/>
        <c:crosses val="autoZero"/>
        <c:auto val="1"/>
        <c:lblAlgn val="ctr"/>
        <c:lblOffset val="100"/>
        <c:noMultiLvlLbl val="0"/>
      </c:catAx>
      <c:valAx>
        <c:axId val="-2119205800"/>
        <c:scaling>
          <c:orientation val="minMax"/>
        </c:scaling>
        <c:delete val="0"/>
        <c:axPos val="l"/>
        <c:title>
          <c:tx>
            <c:rich>
              <a:bodyPr rot="-5400000" vert="horz"/>
              <a:lstStyle/>
              <a:p>
                <a:pPr>
                  <a:defRPr sz="1600"/>
                </a:pPr>
                <a:r>
                  <a:rPr lang="en-US" sz="1600"/>
                  <a:t>Ad Attitudes</a:t>
                </a:r>
              </a:p>
            </c:rich>
          </c:tx>
          <c:layout>
            <c:manualLayout>
              <c:xMode val="edge"/>
              <c:yMode val="edge"/>
              <c:x val="2.0061693923456201E-4"/>
              <c:y val="0.33962427118069499"/>
            </c:manualLayout>
          </c:layout>
          <c:overlay val="0"/>
        </c:title>
        <c:numFmt formatCode="General" sourceLinked="1"/>
        <c:majorTickMark val="out"/>
        <c:minorTickMark val="none"/>
        <c:tickLblPos val="nextTo"/>
        <c:crossAx val="-2119208808"/>
        <c:crosses val="autoZero"/>
        <c:crossBetween val="between"/>
      </c:valAx>
    </c:plotArea>
    <c:legend>
      <c:legendPos val="b"/>
      <c:layout>
        <c:manualLayout>
          <c:xMode val="edge"/>
          <c:yMode val="edge"/>
          <c:x val="0.110717369928785"/>
          <c:y val="0.90630886792923404"/>
          <c:w val="0.78231711420687799"/>
          <c:h val="8.3749293441825606E-2"/>
        </c:manualLayout>
      </c:layout>
      <c:overlay val="0"/>
      <c:txPr>
        <a:bodyPr/>
        <a:lstStyle/>
        <a:p>
          <a:pPr>
            <a:defRPr sz="1600" b="1"/>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357E0-6253-7C4E-8034-AC34D0AE0FFF}" type="datetimeFigureOut">
              <a:rPr lang="en-US" smtClean="0"/>
              <a:t>5/11/19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284C4-3648-6C47-A0F6-A7711F69B40D}" type="slidenum">
              <a:rPr lang="en-US" smtClean="0"/>
              <a:t>‹#›</a:t>
            </a:fld>
            <a:endParaRPr lang="en-US"/>
          </a:p>
        </p:txBody>
      </p:sp>
    </p:spTree>
    <p:extLst>
      <p:ext uri="{BB962C8B-B14F-4D97-AF65-F5344CB8AC3E}">
        <p14:creationId xmlns:p14="http://schemas.microsoft.com/office/powerpoint/2010/main" val="45472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08F09857-11BA-A34E-B5F9-ACC2E34E894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B704E1-AC68-FA4D-9015-3E3A837B8E16}"/>
              </a:ext>
            </a:extLst>
          </p:cNvPr>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altLang="en-US" b="1" i="1">
                <a:solidFill>
                  <a:schemeClr val="tx2"/>
                </a:solidFill>
                <a:latin typeface="Times" pitchFamily="2" charset="0"/>
                <a:ea typeface="ＭＳ Ｐゴシック" panose="020B0600070205080204" pitchFamily="34" charset="-128"/>
              </a:rPr>
              <a:t>NOTE: </a:t>
            </a:r>
            <a:r>
              <a:rPr lang="en-US" altLang="en-US" b="1">
                <a:latin typeface="Times" pitchFamily="2" charset="0"/>
                <a:ea typeface="ＭＳ Ｐゴシック" panose="020B0600070205080204" pitchFamily="34" charset="-128"/>
              </a:rPr>
              <a:t>Belief systems, religious and cultural values, life experiences, and group identity act as powerful filters through which information is received. </a:t>
            </a:r>
            <a:r>
              <a:rPr lang="en-US" altLang="en-US" b="1" i="1">
                <a:solidFill>
                  <a:schemeClr val="tx2"/>
                </a:solidFill>
                <a:latin typeface="Times" pitchFamily="2" charset="0"/>
                <a:ea typeface="ＭＳ Ｐゴシック" panose="020B0600070205080204" pitchFamily="34" charset="-128"/>
              </a:rPr>
              <a:t>It is important to consider these factors in the development of health communication campaigns</a:t>
            </a:r>
            <a:r>
              <a:rPr lang="en-US" altLang="en-US" i="1">
                <a:solidFill>
                  <a:schemeClr val="tx2"/>
                </a:solidFill>
                <a:latin typeface="Times" pitchFamily="2" charset="0"/>
                <a:ea typeface="ＭＳ Ｐゴシック" panose="020B0600070205080204" pitchFamily="34" charset="-128"/>
              </a:rPr>
              <a:t>.</a:t>
            </a:r>
          </a:p>
          <a:p>
            <a:pPr eaLnBrk="1" hangingPunct="1">
              <a:spcBef>
                <a:spcPct val="0"/>
              </a:spcBef>
            </a:pPr>
            <a:r>
              <a:rPr lang="en-US" altLang="en-US" i="1">
                <a:solidFill>
                  <a:schemeClr val="tx2"/>
                </a:solidFill>
                <a:latin typeface="Times" pitchFamily="2" charset="0"/>
                <a:ea typeface="ＭＳ Ｐゴシック" panose="020B0600070205080204" pitchFamily="34" charset="-128"/>
              </a:rPr>
              <a:t>VERBATIM: “Matching the </a:t>
            </a:r>
            <a:r>
              <a:rPr lang="en-US" altLang="en-US" b="1" i="1">
                <a:solidFill>
                  <a:schemeClr val="tx2"/>
                </a:solidFill>
                <a:latin typeface="Times" pitchFamily="2" charset="0"/>
                <a:ea typeface="ＭＳ Ｐゴシック" panose="020B0600070205080204" pitchFamily="34" charset="-128"/>
              </a:rPr>
              <a:t>cultural</a:t>
            </a:r>
            <a:r>
              <a:rPr lang="en-US" altLang="en-US" i="1">
                <a:solidFill>
                  <a:schemeClr val="tx2"/>
                </a:solidFill>
                <a:latin typeface="Times" pitchFamily="2" charset="0"/>
                <a:ea typeface="ＭＳ Ｐゴシック" panose="020B0600070205080204" pitchFamily="34" charset="-128"/>
              </a:rPr>
              <a:t> </a:t>
            </a:r>
            <a:r>
              <a:rPr lang="en-US" altLang="en-US" b="1" i="1">
                <a:solidFill>
                  <a:schemeClr val="tx2"/>
                </a:solidFill>
                <a:latin typeface="Times" pitchFamily="2" charset="0"/>
                <a:ea typeface="ＭＳ Ｐゴシック" panose="020B0600070205080204" pitchFamily="34" charset="-128"/>
              </a:rPr>
              <a:t>characteristics</a:t>
            </a:r>
            <a:r>
              <a:rPr lang="en-US" altLang="en-US" i="1">
                <a:solidFill>
                  <a:schemeClr val="tx2"/>
                </a:solidFill>
                <a:latin typeface="Times" pitchFamily="2" charset="0"/>
                <a:ea typeface="ＭＳ Ｐゴシック" panose="020B0600070205080204" pitchFamily="34" charset="-128"/>
              </a:rPr>
              <a:t> of minority populations with public health interventions designed to affect individuals within the group may enhance receptivity to, acceptance of, and salience of health information and programs. This approach is consistent with the documented evidence that factors such as belief systems, religious and </a:t>
            </a:r>
            <a:r>
              <a:rPr lang="en-US" altLang="en-US" b="1" i="1">
                <a:solidFill>
                  <a:schemeClr val="tx2"/>
                </a:solidFill>
                <a:latin typeface="Times" pitchFamily="2" charset="0"/>
                <a:ea typeface="ＭＳ Ｐゴシック" panose="020B0600070205080204" pitchFamily="34" charset="-128"/>
              </a:rPr>
              <a:t>cultural</a:t>
            </a:r>
            <a:r>
              <a:rPr lang="en-US" altLang="en-US" i="1">
                <a:solidFill>
                  <a:schemeClr val="tx2"/>
                </a:solidFill>
                <a:latin typeface="Times" pitchFamily="2" charset="0"/>
                <a:ea typeface="ＭＳ Ｐゴシック" panose="020B0600070205080204" pitchFamily="34" charset="-128"/>
              </a:rPr>
              <a:t> values, life experiences, and group identity act as powerful filters through which information is received. It is important to consider these factors in the development of health communication campaigns.”</a:t>
            </a:r>
            <a:br>
              <a:rPr lang="en-US" altLang="en-US" i="1">
                <a:solidFill>
                  <a:schemeClr val="tx2"/>
                </a:solidFill>
                <a:latin typeface="Times" pitchFamily="2" charset="0"/>
                <a:ea typeface="ＭＳ Ｐゴシック" panose="020B0600070205080204" pitchFamily="34" charset="-128"/>
              </a:rPr>
            </a:br>
            <a:r>
              <a:rPr lang="en-US" altLang="en-US" sz="1000" i="1">
                <a:solidFill>
                  <a:schemeClr val="tx2"/>
                </a:solidFill>
                <a:latin typeface="Times" pitchFamily="2" charset="0"/>
                <a:ea typeface="ＭＳ Ｐゴシック" panose="020B0600070205080204" pitchFamily="34" charset="-128"/>
              </a:rPr>
              <a:t>- Thomas, Fine &amp; Ibrahim (2004)</a:t>
            </a: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1FC9AB90-332F-1B49-85C6-C199EEF1B6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16EBDF02-D790-2C47-82CF-BC6CC4D47BD3}"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83729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4BA8D3D5-1965-EF42-91D7-047505F8C77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74755F51-F0BC-5340-903A-60FA54942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We propose a moderated mediation model</a:t>
            </a:r>
          </a:p>
        </p:txBody>
      </p:sp>
      <p:sp>
        <p:nvSpPr>
          <p:cNvPr id="45059" name="Slide Number Placeholder 3">
            <a:extLst>
              <a:ext uri="{FF2B5EF4-FFF2-40B4-BE49-F238E27FC236}">
                <a16:creationId xmlns:a16="http://schemas.microsoft.com/office/drawing/2014/main" id="{8CADBC51-F578-694C-8426-1A14FAD479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49058CCE-34D7-794D-8F81-3092721D1F7D}"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6224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50CA3EFA-5AD0-D44E-8847-C08535C521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D4BB242B-86CD-BB4B-AEA3-905897C9CE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IMPORTANT: OUR RESEARCH SEEKS TO TEST that Hispanics’ positive response to health appeals congruent with their identity, is context dependent</a:t>
            </a:r>
          </a:p>
        </p:txBody>
      </p:sp>
      <p:sp>
        <p:nvSpPr>
          <p:cNvPr id="65539" name="Slide Number Placeholder 3">
            <a:extLst>
              <a:ext uri="{FF2B5EF4-FFF2-40B4-BE49-F238E27FC236}">
                <a16:creationId xmlns:a16="http://schemas.microsoft.com/office/drawing/2014/main" id="{29C6233D-9D77-E242-BAEF-B5B465C2E3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36328BDE-B386-5645-9C06-50C373152814}"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9454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13A7FC6A-1912-5848-BE79-9448648FDD1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43B350EE-E524-2648-8CCA-370F27C4C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IMPORTANT: OUR RESEARCH SEEKS TO TEST that Hispanics’ positive response to health appeals congruent with their identity, is context dependent</a:t>
            </a:r>
          </a:p>
        </p:txBody>
      </p:sp>
      <p:sp>
        <p:nvSpPr>
          <p:cNvPr id="72707" name="Slide Number Placeholder 3">
            <a:extLst>
              <a:ext uri="{FF2B5EF4-FFF2-40B4-BE49-F238E27FC236}">
                <a16:creationId xmlns:a16="http://schemas.microsoft.com/office/drawing/2014/main" id="{DBFD9521-1B1D-A34D-A38D-CDEF24CACA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4E4426CB-542F-3446-AAA3-4268F4470D67}"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66463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7 PROCESS MACRO, Hayes (2018)</a:t>
            </a:r>
          </a:p>
        </p:txBody>
      </p:sp>
      <p:sp>
        <p:nvSpPr>
          <p:cNvPr id="4" name="Slide Number Placeholder 3"/>
          <p:cNvSpPr>
            <a:spLocks noGrp="1"/>
          </p:cNvSpPr>
          <p:nvPr>
            <p:ph type="sldNum" sz="quarter" idx="5"/>
          </p:nvPr>
        </p:nvSpPr>
        <p:spPr/>
        <p:txBody>
          <a:bodyPr/>
          <a:lstStyle/>
          <a:p>
            <a:fld id="{D69AF4EC-54EF-6B45-9F94-436C19493745}" type="slidenum">
              <a:rPr lang="en-US" smtClean="0"/>
              <a:t>16</a:t>
            </a:fld>
            <a:endParaRPr lang="en-US"/>
          </a:p>
        </p:txBody>
      </p:sp>
    </p:spTree>
    <p:extLst>
      <p:ext uri="{BB962C8B-B14F-4D97-AF65-F5344CB8AC3E}">
        <p14:creationId xmlns:p14="http://schemas.microsoft.com/office/powerpoint/2010/main" val="363080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13A7FC6A-1912-5848-BE79-9448648FDD1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43B350EE-E524-2648-8CCA-370F27C4C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IMPORTANT: OUR RESEARCH SEEKS TO TEST that Hispanics’ positive response to health appeals congruent with their identity, is context dependent</a:t>
            </a:r>
          </a:p>
        </p:txBody>
      </p:sp>
      <p:sp>
        <p:nvSpPr>
          <p:cNvPr id="72707" name="Slide Number Placeholder 3">
            <a:extLst>
              <a:ext uri="{FF2B5EF4-FFF2-40B4-BE49-F238E27FC236}">
                <a16:creationId xmlns:a16="http://schemas.microsoft.com/office/drawing/2014/main" id="{DBFD9521-1B1D-A34D-A38D-CDEF24CACA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4E4426CB-542F-3446-AAA3-4268F4470D67}"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0061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4BB56C57-EF55-A741-95EE-7939B24392C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47CD74AE-D7AB-9549-AAC5-E2D7A00BFA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Third Bullet: Limited access to healthcare programs, higher hunger rates and lower quality food availability increase such propensity</a:t>
            </a:r>
          </a:p>
          <a:p>
            <a:pPr eaLnBrk="1" hangingPunct="1">
              <a:spcBef>
                <a:spcPct val="0"/>
              </a:spcBef>
            </a:pPr>
            <a:r>
              <a:rPr lang="en-US" altLang="en-US">
                <a:ea typeface="ＭＳ Ｐゴシック" panose="020B0600070205080204" pitchFamily="34" charset="-128"/>
              </a:rPr>
              <a:t>(Transition: To understand the health needs and situation of the Hispanic community, we must understand the current socioeconomic factors)</a:t>
            </a:r>
          </a:p>
          <a:p>
            <a:pPr eaLnBrk="1" hangingPunct="1">
              <a:spcBef>
                <a:spcPct val="0"/>
              </a:spcBef>
            </a:pP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0CAED40-E503-2D43-BF36-5A0AD50A32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9BE9ADAE-914D-C64C-A967-C5F28913EFD1}"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1179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56259C09-C049-774F-831B-AD07432DB97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79667793-BB82-014C-9660-5A4BE7546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Highlight: CULTURALLY relevant approach as advised by World Health Organization (Facts on Obesity) and Thomas, Fine and Ibrahim, 2004.  </a:t>
            </a:r>
          </a:p>
        </p:txBody>
      </p:sp>
      <p:sp>
        <p:nvSpPr>
          <p:cNvPr id="24579" name="Slide Number Placeholder 3">
            <a:extLst>
              <a:ext uri="{FF2B5EF4-FFF2-40B4-BE49-F238E27FC236}">
                <a16:creationId xmlns:a16="http://schemas.microsoft.com/office/drawing/2014/main" id="{0B7BEFA9-0F1B-004A-8FD8-55BCFE5164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9959BF99-DC5B-C744-B319-72DEF2198766}"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86808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253E5BE1-FBBC-9149-84AB-5A0F009B517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A7E5BB9A-6A49-4F4D-8042-BA56B3EDA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Important: </a:t>
            </a:r>
            <a:r>
              <a:rPr lang="en-US" altLang="en-US" b="1">
                <a:ea typeface="ＭＳ Ｐゴシック" panose="020B0600070205080204" pitchFamily="34" charset="-128"/>
              </a:rPr>
              <a:t>Persuasiveness of appeals directly linked to MESSAGE FRAMING</a:t>
            </a: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D4B7A881-9FF0-3E49-93E7-B52CDFD4E9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F5264EA0-94F4-C848-934D-9BE2279A59D4}"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52069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F62FE9C-DA78-1449-9330-6A1A100CB05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5C136BF-CBCD-1841-8018-F7C8120230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These different self-views guide consumers’ choices, preferences and behavior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35673C44-B4A3-7243-80F8-282FB342E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75C33C54-020A-CE4B-8FB2-E677B3778056}"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7129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9823907-CFA5-5348-80C0-C4D5874D257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4A85E95A-CCFD-5945-B5AD-13771A4CE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(Transition: While many studies have been devoted to understanding the trends, preferences, consumption patterns of Hispanics, limited knowledge exists on which type of health appeals will in fact increase their healthy eating &amp; exercising / fitness choices )</a:t>
            </a:r>
          </a:p>
        </p:txBody>
      </p:sp>
      <p:sp>
        <p:nvSpPr>
          <p:cNvPr id="32771" name="Slide Number Placeholder 3">
            <a:extLst>
              <a:ext uri="{FF2B5EF4-FFF2-40B4-BE49-F238E27FC236}">
                <a16:creationId xmlns:a16="http://schemas.microsoft.com/office/drawing/2014/main" id="{A63B8D27-D1F1-4243-9A65-CEFE07A60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D9A824B6-60B2-7B4B-A938-332478EC11A7}"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2951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C594FDF6-EC7F-5749-BB6A-6CB46A2B629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B15BB9-D9E5-D144-8414-CFE513729260}"/>
              </a:ext>
            </a:extLst>
          </p:cNvPr>
          <p:cNvSpPr>
            <a:spLocks noGrp="1"/>
          </p:cNvSpPr>
          <p:nvPr>
            <p:ph type="body" idx="1"/>
          </p:nvPr>
        </p:nvSpPr>
        <p:spPr/>
        <p:txBody>
          <a:bodyPr wrap="square" numCol="1" anchor="t" anchorCtr="0" compatLnSpc="1">
            <a:prstTxWarp prst="textNoShape">
              <a:avLst/>
            </a:prstTxWarp>
          </a:bodyPr>
          <a:lstStyle/>
          <a:p>
            <a:pPr marL="457200" indent="-457200" eaLnBrk="1" hangingPunct="1">
              <a:spcBef>
                <a:spcPct val="0"/>
              </a:spcBef>
              <a:buFontTx/>
              <a:buAutoNum type="arabicPeriod"/>
            </a:pPr>
            <a:r>
              <a:rPr lang="en-US" altLang="en-US" sz="2400">
                <a:ea typeface="ＭＳ Ｐゴシック" panose="020B0600070205080204" pitchFamily="34" charset="-128"/>
              </a:rPr>
              <a:t>Hispanics are more likely to eat socially with friends and family, than they are to be eating alone </a:t>
            </a:r>
          </a:p>
          <a:p>
            <a:pPr marL="457200" indent="-457200" eaLnBrk="1" hangingPunct="1">
              <a:spcBef>
                <a:spcPct val="0"/>
              </a:spcBef>
              <a:buFontTx/>
              <a:buAutoNum type="arabicPeriod"/>
            </a:pPr>
            <a:r>
              <a:rPr lang="en-US" altLang="en-US" sz="2400">
                <a:ea typeface="ＭＳ Ｐゴシック" panose="020B0600070205080204" pitchFamily="34" charset="-128"/>
              </a:rPr>
              <a:t>15.9% of Hispanic households consume family meals consisting of fast food items, +3x per week, compared to 9.6% of non-Hispanic Whites and to 7.7% of non-Hispanic Blacks </a:t>
            </a:r>
          </a:p>
          <a:p>
            <a:pPr marL="457200" indent="-457200" eaLnBrk="1" hangingPunct="1">
              <a:spcBef>
                <a:spcPct val="0"/>
              </a:spcBef>
              <a:buFontTx/>
              <a:buAutoNum type="arabicPeriod"/>
            </a:pPr>
            <a:r>
              <a:rPr lang="en-US" altLang="en-US" sz="2400">
                <a:ea typeface="ＭＳ Ｐゴシック" panose="020B0600070205080204" pitchFamily="34" charset="-128"/>
              </a:rPr>
              <a:t>Positive relation between higher rates of fast-food consumption with less available nutritious foods (i.e. fruits and vegetables) in Hispanic households. </a:t>
            </a:r>
          </a:p>
          <a:p>
            <a:pPr marL="457200" indent="-457200" eaLnBrk="1" hangingPunct="1">
              <a:spcBef>
                <a:spcPct val="0"/>
              </a:spcBef>
              <a:buFontTx/>
              <a:buAutoNum type="arabicPeriod"/>
            </a:pPr>
            <a:r>
              <a:rPr lang="en-US" altLang="en-US" sz="2400">
                <a:ea typeface="ＭＳ Ｐゴシック" panose="020B0600070205080204" pitchFamily="34" charset="-128"/>
              </a:rPr>
              <a:t>Parent’s healthy (unhealthy) choices affect their children significantly, persisting through adulthood</a:t>
            </a:r>
          </a:p>
          <a:p>
            <a:pPr marL="457200" indent="-457200" eaLnBrk="1" hangingPunct="1">
              <a:spcBef>
                <a:spcPct val="0"/>
              </a:spcBef>
            </a:pPr>
            <a:endParaRPr lang="en-US" altLang="en-US">
              <a:ea typeface="ＭＳ Ｐゴシック" panose="020B0600070205080204" pitchFamily="34" charset="-128"/>
            </a:endParaRPr>
          </a:p>
          <a:p>
            <a:pPr marL="457200" indent="-457200" eaLnBrk="1" hangingPunct="1">
              <a:spcBef>
                <a:spcPct val="0"/>
              </a:spcBef>
            </a:pPr>
            <a:r>
              <a:rPr lang="en-US" altLang="en-US">
                <a:ea typeface="ＭＳ Ｐゴシック" panose="020B0600070205080204" pitchFamily="34" charset="-128"/>
              </a:rPr>
              <a:t>TRANSITION: While Hispanics regard family mealtimes as an important aspect of their cultural values, they are generally less nutritious compared to other ethnic groups in the US. </a:t>
            </a:r>
          </a:p>
        </p:txBody>
      </p:sp>
      <p:sp>
        <p:nvSpPr>
          <p:cNvPr id="40963" name="Slide Number Placeholder 3">
            <a:extLst>
              <a:ext uri="{FF2B5EF4-FFF2-40B4-BE49-F238E27FC236}">
                <a16:creationId xmlns:a16="http://schemas.microsoft.com/office/drawing/2014/main" id="{D434E234-1778-FF46-8110-6D2CC6A9F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1F62BC13-C0FC-B24C-B30A-47F4B0C0352E}"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53089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47AD118-972A-7642-8001-38684A651A5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DA33B57D-57F6-A64A-9E2D-F23BF97A17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Research Question: Are Hispanics more persuaded by health messages that are congruent (versus incongruent) with their self-construal? </a:t>
            </a:r>
          </a:p>
        </p:txBody>
      </p:sp>
      <p:sp>
        <p:nvSpPr>
          <p:cNvPr id="34819" name="Slide Number Placeholder 3">
            <a:extLst>
              <a:ext uri="{FF2B5EF4-FFF2-40B4-BE49-F238E27FC236}">
                <a16:creationId xmlns:a16="http://schemas.microsoft.com/office/drawing/2014/main" id="{EE61C53C-3892-ED43-98C1-1AA61F84E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1C991B19-5DC3-A142-A137-02107FEE1CCC}"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9727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B451099-475B-064F-93E6-6F4B8AB7578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DADAB963-3C35-3D4E-9F2A-AB2CC45C8E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3E32F2BA-DCC2-CF45-B272-654878408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fld id="{7C70064F-A4F0-084F-8B89-00DE53D3228B}" type="slidenum">
              <a:rPr lang="id-ID" altLang="en-US" sz="1200">
                <a:latin typeface="Calibri" panose="020F0502020204030204" pitchFamily="34" charset="0"/>
              </a:rPr>
              <a:pPr eaLnBrk="1" hangingPunct="1"/>
              <a:t>10</a:t>
            </a:fld>
            <a:endParaRPr lang="id-ID" altLang="en-US" sz="1200">
              <a:latin typeface="Calibri" panose="020F0502020204030204" pitchFamily="34" charset="0"/>
            </a:endParaRPr>
          </a:p>
        </p:txBody>
      </p:sp>
    </p:spTree>
    <p:extLst>
      <p:ext uri="{BB962C8B-B14F-4D97-AF65-F5344CB8AC3E}">
        <p14:creationId xmlns:p14="http://schemas.microsoft.com/office/powerpoint/2010/main" val="361138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3A50-F63D-9248-BEE6-7FA6F9E87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42431-586A-0944-A578-BF0260C8C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779BB-B082-0842-857B-FACCE7E8B433}"/>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5" name="Footer Placeholder 4">
            <a:extLst>
              <a:ext uri="{FF2B5EF4-FFF2-40B4-BE49-F238E27FC236}">
                <a16:creationId xmlns:a16="http://schemas.microsoft.com/office/drawing/2014/main" id="{FCDCD4BD-666F-F044-B27A-E727922A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0B222-88D7-4147-B967-34AC5619C0B0}"/>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398500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5C62-4F2B-CC48-8F57-17D19006B0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76EA14-5492-F646-9FA2-516FCF1D57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B0642-7D47-FE46-ABD3-41EA26252DB9}"/>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5" name="Footer Placeholder 4">
            <a:extLst>
              <a:ext uri="{FF2B5EF4-FFF2-40B4-BE49-F238E27FC236}">
                <a16:creationId xmlns:a16="http://schemas.microsoft.com/office/drawing/2014/main" id="{0BA82AC5-0669-5944-87F3-8B6BF1C72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5E95E-CD2D-3745-B6D1-2F7DF57ADA37}"/>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33734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7C9D3-2756-0340-B844-4C79D1DC4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4E605-AE9B-D44E-B185-37760457EB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C11FB-A0D0-9D44-B630-8852649CBE7C}"/>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5" name="Footer Placeholder 4">
            <a:extLst>
              <a:ext uri="{FF2B5EF4-FFF2-40B4-BE49-F238E27FC236}">
                <a16:creationId xmlns:a16="http://schemas.microsoft.com/office/drawing/2014/main" id="{D99EDA31-BA46-0542-B01A-4C7585F4A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EC688-7321-A04F-A322-B973C4B103F2}"/>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168296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DE632E86-5159-EA46-8B08-6F6CBAE8FBEA}"/>
              </a:ext>
            </a:extLst>
          </p:cNvPr>
          <p:cNvSpPr>
            <a:spLocks noGrp="1"/>
          </p:cNvSpPr>
          <p:nvPr>
            <p:ph type="dt" sz="half" idx="14"/>
          </p:nvPr>
        </p:nvSpPr>
        <p:spPr/>
        <p:txBody>
          <a:bodyPr/>
          <a:lstStyle>
            <a:lvl1pPr>
              <a:defRPr/>
            </a:lvl1pPr>
          </a:lstStyle>
          <a:p>
            <a:fld id="{CDBEC093-0CFF-B741-ABFF-72895F9E3ECE}" type="datetimeFigureOut">
              <a:rPr lang="en-US" altLang="en-US"/>
              <a:pPr/>
              <a:t>5/8/19</a:t>
            </a:fld>
            <a:endParaRPr lang="en-US" altLang="en-US"/>
          </a:p>
        </p:txBody>
      </p:sp>
      <p:sp>
        <p:nvSpPr>
          <p:cNvPr id="8" name="Footer Placeholder 4">
            <a:extLst>
              <a:ext uri="{FF2B5EF4-FFF2-40B4-BE49-F238E27FC236}">
                <a16:creationId xmlns:a16="http://schemas.microsoft.com/office/drawing/2014/main" id="{D30740AE-3792-F148-AFF5-24436BCE25CC}"/>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3CE9B5B-593D-2742-BDD8-37B2CA2A4CB2}"/>
              </a:ext>
            </a:extLst>
          </p:cNvPr>
          <p:cNvSpPr>
            <a:spLocks noGrp="1"/>
          </p:cNvSpPr>
          <p:nvPr>
            <p:ph type="sldNum" sz="quarter" idx="16"/>
          </p:nvPr>
        </p:nvSpPr>
        <p:spPr/>
        <p:txBody>
          <a:bodyPr/>
          <a:lstStyle>
            <a:lvl1pPr>
              <a:defRPr/>
            </a:lvl1pPr>
          </a:lstStyle>
          <a:p>
            <a:fld id="{14856119-5060-184E-A80B-FD9F1C58D448}" type="slidenum">
              <a:rPr lang="en-US" altLang="en-US"/>
              <a:pPr/>
              <a:t>‹#›</a:t>
            </a:fld>
            <a:endParaRPr lang="en-US" altLang="en-US"/>
          </a:p>
        </p:txBody>
      </p:sp>
    </p:spTree>
    <p:extLst>
      <p:ext uri="{BB962C8B-B14F-4D97-AF65-F5344CB8AC3E}">
        <p14:creationId xmlns:p14="http://schemas.microsoft.com/office/powerpoint/2010/main" val="353484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AAA1-72C1-5641-817E-7BC79C11A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A1F31-1BB8-5B43-A741-508051B00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1FDA4-539A-7F46-AC66-CB321A289134}"/>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5" name="Footer Placeholder 4">
            <a:extLst>
              <a:ext uri="{FF2B5EF4-FFF2-40B4-BE49-F238E27FC236}">
                <a16:creationId xmlns:a16="http://schemas.microsoft.com/office/drawing/2014/main" id="{6168D0DA-A2B5-E140-A920-C83E1EAC2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EF641-91F1-014E-B882-29C7D0E25B9D}"/>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280887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F54A-4231-ED4B-AA1C-A525833B3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D88C9-6FCE-0348-875B-F739931BE0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8DB1D-E068-FB43-8777-EBA3D1F5F767}"/>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5" name="Footer Placeholder 4">
            <a:extLst>
              <a:ext uri="{FF2B5EF4-FFF2-40B4-BE49-F238E27FC236}">
                <a16:creationId xmlns:a16="http://schemas.microsoft.com/office/drawing/2014/main" id="{F49A8ACC-AD81-7143-B06E-617FFA4AE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2B835-2DCA-D242-B4CA-CFC5401910A9}"/>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348904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25DE-09DF-9345-BCAB-CE0521C68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3CD21-2D6A-2E46-B98A-01812B2DB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89E4D-F9C8-DA4B-892A-B161F3568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35F90-E7A6-B148-B4BB-C652EB661395}"/>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6" name="Footer Placeholder 5">
            <a:extLst>
              <a:ext uri="{FF2B5EF4-FFF2-40B4-BE49-F238E27FC236}">
                <a16:creationId xmlns:a16="http://schemas.microsoft.com/office/drawing/2014/main" id="{93A5E576-B0CF-7E45-B92A-DA15FABD1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65D1-B5F5-7C4D-91A4-D40A0E0C230F}"/>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29762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8D78-27A3-D24B-AA87-8407DEDC1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DA7AC-14B8-8C46-B400-C464A678F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C6FAA-D8E9-D043-B74E-6F22266DE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8F024-CC24-AF4A-A62E-1C126A99A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F6765-B344-5B48-8A6F-8D62F74DFF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43C1BD-0823-0B4C-85A0-13882D1C6344}"/>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8" name="Footer Placeholder 7">
            <a:extLst>
              <a:ext uri="{FF2B5EF4-FFF2-40B4-BE49-F238E27FC236}">
                <a16:creationId xmlns:a16="http://schemas.microsoft.com/office/drawing/2014/main" id="{41D966CA-BDF5-DC49-94C7-B98AD0C775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3F5EB-7F61-1A4A-B353-D0DF05B572B8}"/>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65332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62F9-B060-CD4B-87ED-0BFB92E1E1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9069D9-A149-9C4F-90A9-26AD18D68DF0}"/>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4" name="Footer Placeholder 3">
            <a:extLst>
              <a:ext uri="{FF2B5EF4-FFF2-40B4-BE49-F238E27FC236}">
                <a16:creationId xmlns:a16="http://schemas.microsoft.com/office/drawing/2014/main" id="{215818E5-5AAB-0E48-A5AF-77269E4D1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78C0F6-0090-FB44-B765-9B2457F9FED7}"/>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242826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DFBBB-3917-E847-B65A-5173826C01CE}"/>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3" name="Footer Placeholder 2">
            <a:extLst>
              <a:ext uri="{FF2B5EF4-FFF2-40B4-BE49-F238E27FC236}">
                <a16:creationId xmlns:a16="http://schemas.microsoft.com/office/drawing/2014/main" id="{E26541AF-09C7-A940-BCAA-771A19D79A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69A76-622A-1449-BC61-52275C78B89B}"/>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191895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082C-7911-C847-8D82-E7CFD6168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459048-59F3-1744-9DD9-11E26E0A5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6DD8EB-068C-F749-876E-547E6CE76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FA862-C268-9A49-A470-D46EC5BB1771}"/>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6" name="Footer Placeholder 5">
            <a:extLst>
              <a:ext uri="{FF2B5EF4-FFF2-40B4-BE49-F238E27FC236}">
                <a16:creationId xmlns:a16="http://schemas.microsoft.com/office/drawing/2014/main" id="{AB0DF3D5-9A9A-6F41-A1DA-6D69A7E15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BF53F-EF9E-7543-9E36-CE1FAEA2194E}"/>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351680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BCB9-B1F3-034C-A32D-6CAD99807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CB6C5-D5B3-464F-8F10-4D9442C6C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C5EABE-AE86-5E4E-BBB0-E3411C59E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13CCB-89B6-6A41-8816-8D108EE25F13}"/>
              </a:ext>
            </a:extLst>
          </p:cNvPr>
          <p:cNvSpPr>
            <a:spLocks noGrp="1"/>
          </p:cNvSpPr>
          <p:nvPr>
            <p:ph type="dt" sz="half" idx="10"/>
          </p:nvPr>
        </p:nvSpPr>
        <p:spPr/>
        <p:txBody>
          <a:bodyPr/>
          <a:lstStyle/>
          <a:p>
            <a:fld id="{EFFC8953-89D4-E24F-A6D6-57A474F1D185}" type="datetimeFigureOut">
              <a:rPr lang="en-US" smtClean="0"/>
              <a:t>5/11/19</a:t>
            </a:fld>
            <a:endParaRPr lang="en-US"/>
          </a:p>
        </p:txBody>
      </p:sp>
      <p:sp>
        <p:nvSpPr>
          <p:cNvPr id="6" name="Footer Placeholder 5">
            <a:extLst>
              <a:ext uri="{FF2B5EF4-FFF2-40B4-BE49-F238E27FC236}">
                <a16:creationId xmlns:a16="http://schemas.microsoft.com/office/drawing/2014/main" id="{48C99B95-5BEE-BC4F-A4A8-3806CEDCD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BE2C7-9909-3843-BD86-A9F20A708428}"/>
              </a:ext>
            </a:extLst>
          </p:cNvPr>
          <p:cNvSpPr>
            <a:spLocks noGrp="1"/>
          </p:cNvSpPr>
          <p:nvPr>
            <p:ph type="sldNum" sz="quarter" idx="12"/>
          </p:nvPr>
        </p:nvSpPr>
        <p:spPr/>
        <p:txBody>
          <a:bodyPr/>
          <a:lstStyle/>
          <a:p>
            <a:fld id="{48A62FFA-9366-6A4B-A8F4-AF3DF506BA80}" type="slidenum">
              <a:rPr lang="en-US" smtClean="0"/>
              <a:t>‹#›</a:t>
            </a:fld>
            <a:endParaRPr lang="en-US"/>
          </a:p>
        </p:txBody>
      </p:sp>
    </p:spTree>
    <p:extLst>
      <p:ext uri="{BB962C8B-B14F-4D97-AF65-F5344CB8AC3E}">
        <p14:creationId xmlns:p14="http://schemas.microsoft.com/office/powerpoint/2010/main" val="22831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1BFD5B-6AB0-2440-A223-12AA25501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956DD-82F4-FA4D-A5EB-DD4D40482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73028-CBB4-B042-858A-162CC4146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8953-89D4-E24F-A6D6-57A474F1D185}" type="datetimeFigureOut">
              <a:rPr lang="en-US" smtClean="0"/>
              <a:t>5/11/19</a:t>
            </a:fld>
            <a:endParaRPr lang="en-US"/>
          </a:p>
        </p:txBody>
      </p:sp>
      <p:sp>
        <p:nvSpPr>
          <p:cNvPr id="5" name="Footer Placeholder 4">
            <a:extLst>
              <a:ext uri="{FF2B5EF4-FFF2-40B4-BE49-F238E27FC236}">
                <a16:creationId xmlns:a16="http://schemas.microsoft.com/office/drawing/2014/main" id="{840BBC47-8374-F349-BC06-75266C120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8BFD36-7233-F144-BC22-2D9DE2511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2FFA-9366-6A4B-A8F4-AF3DF506BA80}" type="slidenum">
              <a:rPr lang="en-US" smtClean="0"/>
              <a:t>‹#›</a:t>
            </a:fld>
            <a:endParaRPr lang="en-US"/>
          </a:p>
        </p:txBody>
      </p:sp>
    </p:spTree>
    <p:extLst>
      <p:ext uri="{BB962C8B-B14F-4D97-AF65-F5344CB8AC3E}">
        <p14:creationId xmlns:p14="http://schemas.microsoft.com/office/powerpoint/2010/main" val="263676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tiff"/></Relationships>
</file>

<file path=ppt/slides/_rels/slide1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garciac@fiu.edu" TargetMode="External"/><Relationship Id="rId2" Type="http://schemas.openxmlformats.org/officeDocument/2006/relationships/image" Target="../media/image18.tiff"/><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07F9-E492-894F-AD68-2FC2848A8E3A}"/>
              </a:ext>
            </a:extLst>
          </p:cNvPr>
          <p:cNvSpPr>
            <a:spLocks noGrp="1"/>
          </p:cNvSpPr>
          <p:nvPr>
            <p:ph type="ctrTitle"/>
          </p:nvPr>
        </p:nvSpPr>
        <p:spPr>
          <a:xfrm>
            <a:off x="321918" y="3036824"/>
            <a:ext cx="11504141" cy="1655762"/>
          </a:xfrm>
        </p:spPr>
        <p:txBody>
          <a:bodyPr>
            <a:noAutofit/>
          </a:bodyPr>
          <a:lstStyle/>
          <a:p>
            <a:r>
              <a:rPr lang="en-US" sz="3600" b="1" cap="all" dirty="0"/>
              <a:t>The Role of Culture and Brands’ Health Messages:</a:t>
            </a:r>
            <a:br>
              <a:rPr lang="en-US" sz="3600" b="1" cap="all" dirty="0"/>
            </a:br>
            <a:r>
              <a:rPr lang="en-US" sz="3600" b="1" cap="all" dirty="0"/>
              <a:t>Evaluating Hispanic Consumers’ Response </a:t>
            </a:r>
            <a:br>
              <a:rPr lang="en-US" sz="3600" b="1" cap="all" dirty="0"/>
            </a:br>
            <a:r>
              <a:rPr lang="en-US" sz="3600" b="1" cap="all" dirty="0"/>
              <a:t>to Healthy Eating Appeals</a:t>
            </a:r>
          </a:p>
        </p:txBody>
      </p:sp>
      <p:sp>
        <p:nvSpPr>
          <p:cNvPr id="3" name="Subtitle 2">
            <a:extLst>
              <a:ext uri="{FF2B5EF4-FFF2-40B4-BE49-F238E27FC236}">
                <a16:creationId xmlns:a16="http://schemas.microsoft.com/office/drawing/2014/main" id="{7CCD09C2-CF41-6646-96FE-F98BF51C78F1}"/>
              </a:ext>
            </a:extLst>
          </p:cNvPr>
          <p:cNvSpPr>
            <a:spLocks noGrp="1"/>
          </p:cNvSpPr>
          <p:nvPr>
            <p:ph type="subTitle" idx="1"/>
          </p:nvPr>
        </p:nvSpPr>
        <p:spPr>
          <a:xfrm>
            <a:off x="2599679" y="5005562"/>
            <a:ext cx="6849762" cy="442524"/>
          </a:xfrm>
        </p:spPr>
        <p:txBody>
          <a:bodyPr>
            <a:normAutofit/>
          </a:bodyPr>
          <a:lstStyle/>
          <a:p>
            <a:r>
              <a:rPr lang="en-US" sz="2200" dirty="0"/>
              <a:t>Tessa Garcia-Collart, </a:t>
            </a:r>
            <a:r>
              <a:rPr lang="en-US" sz="2200" dirty="0" err="1"/>
              <a:t>Nuket</a:t>
            </a:r>
            <a:r>
              <a:rPr lang="en-US" sz="2200" dirty="0"/>
              <a:t> </a:t>
            </a:r>
            <a:r>
              <a:rPr lang="en-US" sz="2200" dirty="0" err="1"/>
              <a:t>Serin</a:t>
            </a:r>
            <a:r>
              <a:rPr lang="en-US" sz="2200" dirty="0"/>
              <a:t> and </a:t>
            </a:r>
            <a:r>
              <a:rPr lang="en-US" sz="2200" dirty="0" err="1"/>
              <a:t>Jayati</a:t>
            </a:r>
            <a:r>
              <a:rPr lang="en-US" sz="2200" dirty="0"/>
              <a:t> Sinha</a:t>
            </a:r>
          </a:p>
        </p:txBody>
      </p:sp>
      <p:pic>
        <p:nvPicPr>
          <p:cNvPr id="6" name="Picture 5">
            <a:extLst>
              <a:ext uri="{FF2B5EF4-FFF2-40B4-BE49-F238E27FC236}">
                <a16:creationId xmlns:a16="http://schemas.microsoft.com/office/drawing/2014/main" id="{B13347F4-59E0-654B-8BC7-845416C4F750}"/>
              </a:ext>
            </a:extLst>
          </p:cNvPr>
          <p:cNvPicPr>
            <a:picLocks noChangeAspect="1"/>
          </p:cNvPicPr>
          <p:nvPr/>
        </p:nvPicPr>
        <p:blipFill>
          <a:blip r:embed="rId2"/>
          <a:stretch>
            <a:fillRect/>
          </a:stretch>
        </p:blipFill>
        <p:spPr>
          <a:xfrm>
            <a:off x="-71440" y="1181"/>
            <a:ext cx="12192000" cy="3048000"/>
          </a:xfrm>
          <a:prstGeom prst="rect">
            <a:avLst/>
          </a:prstGeom>
        </p:spPr>
      </p:pic>
      <p:pic>
        <p:nvPicPr>
          <p:cNvPr id="8" name="Picture 7">
            <a:extLst>
              <a:ext uri="{FF2B5EF4-FFF2-40B4-BE49-F238E27FC236}">
                <a16:creationId xmlns:a16="http://schemas.microsoft.com/office/drawing/2014/main" id="{6A0A6517-CE52-474D-8052-62A25C59E117}"/>
              </a:ext>
            </a:extLst>
          </p:cNvPr>
          <p:cNvPicPr>
            <a:picLocks noChangeAspect="1"/>
          </p:cNvPicPr>
          <p:nvPr/>
        </p:nvPicPr>
        <p:blipFill>
          <a:blip r:embed="rId3"/>
          <a:stretch>
            <a:fillRect/>
          </a:stretch>
        </p:blipFill>
        <p:spPr>
          <a:xfrm>
            <a:off x="9244013" y="5926468"/>
            <a:ext cx="2850208" cy="925956"/>
          </a:xfrm>
          <a:prstGeom prst="rect">
            <a:avLst/>
          </a:prstGeom>
        </p:spPr>
      </p:pic>
    </p:spTree>
    <p:extLst>
      <p:ext uri="{BB962C8B-B14F-4D97-AF65-F5344CB8AC3E}">
        <p14:creationId xmlns:p14="http://schemas.microsoft.com/office/powerpoint/2010/main" val="341865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37DFC-2C5E-B341-8986-F39BE5F57D11}"/>
              </a:ext>
            </a:extLst>
          </p:cNvPr>
          <p:cNvSpPr txBox="1"/>
          <p:nvPr/>
        </p:nvSpPr>
        <p:spPr>
          <a:xfrm>
            <a:off x="1762125" y="1865313"/>
            <a:ext cx="8253413" cy="4093428"/>
          </a:xfrm>
          <a:prstGeom prst="rect">
            <a:avLst/>
          </a:prstGeom>
          <a:noFill/>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2600" dirty="0">
                <a:solidFill>
                  <a:srgbClr val="595959"/>
                </a:solidFill>
              </a:rPr>
              <a:t>Self-framed (social-framed) appeals will be more (less) effective in persuading Hispanic consumers to increase healthy food choices.</a:t>
            </a:r>
          </a:p>
          <a:p>
            <a:pPr eaLnBrk="1" hangingPunct="1"/>
            <a:r>
              <a:rPr lang="en-US" altLang="en-US" sz="2600" dirty="0">
                <a:solidFill>
                  <a:srgbClr val="595959"/>
                </a:solidFill>
              </a:rPr>
              <a:t> </a:t>
            </a:r>
          </a:p>
          <a:p>
            <a:pPr eaLnBrk="1" hangingPunct="1"/>
            <a:r>
              <a:rPr lang="en-US" altLang="en-US" sz="2600" dirty="0">
                <a:solidFill>
                  <a:srgbClr val="595959"/>
                </a:solidFill>
              </a:rPr>
              <a:t>Hispanics’ cultural perceptions of healthy eating as an individual (versus social) activity, will mediate the proposed effects of ethnicity on message appeal. </a:t>
            </a:r>
          </a:p>
          <a:p>
            <a:pPr eaLnBrk="1" hangingPunct="1"/>
            <a:endParaRPr lang="en-US" altLang="en-US" sz="2600" dirty="0">
              <a:solidFill>
                <a:srgbClr val="595959"/>
              </a:solidFill>
            </a:endParaRPr>
          </a:p>
          <a:p>
            <a:pPr eaLnBrk="1" hangingPunct="1"/>
            <a:r>
              <a:rPr lang="en-US" altLang="en-US" sz="2600" dirty="0">
                <a:solidFill>
                  <a:srgbClr val="595959"/>
                </a:solidFill>
              </a:rPr>
              <a:t>Message framing (self versus social) will moderate the effects of culture on ad persuasion, attitude and choices. </a:t>
            </a:r>
          </a:p>
        </p:txBody>
      </p:sp>
      <p:sp>
        <p:nvSpPr>
          <p:cNvPr id="25" name="Content Placeholder 7">
            <a:extLst>
              <a:ext uri="{FF2B5EF4-FFF2-40B4-BE49-F238E27FC236}">
                <a16:creationId xmlns:a16="http://schemas.microsoft.com/office/drawing/2014/main" id="{1D6AD0E0-7550-4044-B328-5B075577D064}"/>
              </a:ext>
            </a:extLst>
          </p:cNvPr>
          <p:cNvSpPr txBox="1">
            <a:spLocks/>
          </p:cNvSpPr>
          <p:nvPr/>
        </p:nvSpPr>
        <p:spPr>
          <a:xfrm>
            <a:off x="3086101" y="604838"/>
            <a:ext cx="8986838" cy="731611"/>
          </a:xfrm>
          <a:prstGeom prst="rect">
            <a:avLst/>
          </a:prstGeom>
        </p:spPr>
        <p:txBody>
          <a:bodyPr wrap="square" lIns="68580" tIns="34290" rIns="68580" bIns="3429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150000"/>
              </a:lnSpc>
              <a:spcAft>
                <a:spcPts val="0"/>
              </a:spcAft>
              <a:buFont typeface="Arial" pitchFamily="34" charset="0"/>
              <a:buNone/>
              <a:defRPr/>
            </a:pPr>
            <a:r>
              <a:rPr lang="en-US" sz="3200" dirty="0">
                <a:solidFill>
                  <a:schemeClr val="bg2">
                    <a:lumMod val="50000"/>
                  </a:schemeClr>
                </a:solidFill>
                <a:latin typeface="+mj-lt"/>
              </a:rPr>
              <a:t>Identity incongruent effect of culture </a:t>
            </a:r>
          </a:p>
        </p:txBody>
      </p:sp>
      <p:sp>
        <p:nvSpPr>
          <p:cNvPr id="26" name="Rectangle 25">
            <a:extLst>
              <a:ext uri="{FF2B5EF4-FFF2-40B4-BE49-F238E27FC236}">
                <a16:creationId xmlns:a16="http://schemas.microsoft.com/office/drawing/2014/main" id="{E5E8F432-E94F-1740-9BA5-9E74FE3CA016}"/>
              </a:ext>
            </a:extLst>
          </p:cNvPr>
          <p:cNvSpPr/>
          <p:nvPr/>
        </p:nvSpPr>
        <p:spPr>
          <a:xfrm>
            <a:off x="8294688" y="13652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Hypotheses:</a:t>
            </a:r>
          </a:p>
        </p:txBody>
      </p:sp>
      <p:cxnSp>
        <p:nvCxnSpPr>
          <p:cNvPr id="27" name="Straight Connector 26">
            <a:extLst>
              <a:ext uri="{FF2B5EF4-FFF2-40B4-BE49-F238E27FC236}">
                <a16:creationId xmlns:a16="http://schemas.microsoft.com/office/drawing/2014/main" id="{C8235BBD-4E07-DD45-A0D4-8DD82D3AE7F0}"/>
              </a:ext>
            </a:extLst>
          </p:cNvPr>
          <p:cNvCxnSpPr/>
          <p:nvPr/>
        </p:nvCxnSpPr>
        <p:spPr>
          <a:xfrm>
            <a:off x="0" y="2547938"/>
            <a:ext cx="1439863"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02053A0-2DD0-5949-8A77-8A580058C380}"/>
              </a:ext>
            </a:extLst>
          </p:cNvPr>
          <p:cNvGrpSpPr>
            <a:grpSpLocks/>
          </p:cNvGrpSpPr>
          <p:nvPr/>
        </p:nvGrpSpPr>
        <p:grpSpPr bwMode="auto">
          <a:xfrm>
            <a:off x="960438" y="2276475"/>
            <a:ext cx="733425" cy="552450"/>
            <a:chOff x="1332040" y="4896891"/>
            <a:chExt cx="209327" cy="209685"/>
          </a:xfrm>
        </p:grpSpPr>
        <p:sp>
          <p:nvSpPr>
            <p:cNvPr id="30" name="Oval 29">
              <a:extLst>
                <a:ext uri="{FF2B5EF4-FFF2-40B4-BE49-F238E27FC236}">
                  <a16:creationId xmlns:a16="http://schemas.microsoft.com/office/drawing/2014/main" id="{80375822-DBF4-FB46-84D1-C9556ECF37BF}"/>
                </a:ext>
              </a:extLst>
            </p:cNvPr>
            <p:cNvSpPr>
              <a:spLocks noChangeAspect="1"/>
            </p:cNvSpPr>
            <p:nvPr/>
          </p:nvSpPr>
          <p:spPr>
            <a:xfrm>
              <a:off x="1332040" y="4896891"/>
              <a:ext cx="209327" cy="2096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p>
          </p:txBody>
        </p:sp>
        <p:sp>
          <p:nvSpPr>
            <p:cNvPr id="31" name="TextBox 30">
              <a:extLst>
                <a:ext uri="{FF2B5EF4-FFF2-40B4-BE49-F238E27FC236}">
                  <a16:creationId xmlns:a16="http://schemas.microsoft.com/office/drawing/2014/main" id="{E2B81468-780F-DE49-8080-ACDD1A0AEBC3}"/>
                </a:ext>
              </a:extLst>
            </p:cNvPr>
            <p:cNvSpPr txBox="1"/>
            <p:nvPr/>
          </p:nvSpPr>
          <p:spPr>
            <a:xfrm>
              <a:off x="1356054" y="4912557"/>
              <a:ext cx="171268" cy="175340"/>
            </a:xfrm>
            <a:prstGeom prst="rect">
              <a:avLst/>
            </a:prstGeom>
            <a:noFill/>
          </p:spPr>
          <p:txBody>
            <a:bodyPr>
              <a:spAutoFit/>
            </a:bodyPr>
            <a:lstStyle/>
            <a:p>
              <a:pPr algn="ctr" fontAlgn="auto">
                <a:spcBef>
                  <a:spcPts val="0"/>
                </a:spcBef>
                <a:spcAft>
                  <a:spcPts val="0"/>
                </a:spcAft>
                <a:defRPr/>
              </a:pPr>
              <a:r>
                <a:rPr lang="id-ID" sz="2400" dirty="0">
                  <a:solidFill>
                    <a:schemeClr val="bg1">
                      <a:lumMod val="95000"/>
                    </a:schemeClr>
                  </a:solidFill>
                  <a:latin typeface="Diavlo Medium" panose="02000000000000000000" pitchFamily="50" charset="0"/>
                  <a:ea typeface="Roboto" panose="02000000000000000000" pitchFamily="2" charset="0"/>
                </a:rPr>
                <a:t>H1</a:t>
              </a:r>
            </a:p>
          </p:txBody>
        </p:sp>
      </p:grpSp>
      <p:cxnSp>
        <p:nvCxnSpPr>
          <p:cNvPr id="32" name="Straight Connector 31">
            <a:extLst>
              <a:ext uri="{FF2B5EF4-FFF2-40B4-BE49-F238E27FC236}">
                <a16:creationId xmlns:a16="http://schemas.microsoft.com/office/drawing/2014/main" id="{7F16CFC3-70F9-5446-A007-C13600D904C9}"/>
              </a:ext>
            </a:extLst>
          </p:cNvPr>
          <p:cNvCxnSpPr/>
          <p:nvPr/>
        </p:nvCxnSpPr>
        <p:spPr>
          <a:xfrm>
            <a:off x="23813" y="4002088"/>
            <a:ext cx="1439862"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46F959C-1122-4D45-B400-A8085CC42B1F}"/>
              </a:ext>
            </a:extLst>
          </p:cNvPr>
          <p:cNvGrpSpPr>
            <a:grpSpLocks/>
          </p:cNvGrpSpPr>
          <p:nvPr/>
        </p:nvGrpSpPr>
        <p:grpSpPr bwMode="auto">
          <a:xfrm>
            <a:off x="984250" y="3732213"/>
            <a:ext cx="733425" cy="550862"/>
            <a:chOff x="1332040" y="4896891"/>
            <a:chExt cx="209327" cy="209685"/>
          </a:xfrm>
        </p:grpSpPr>
        <p:sp>
          <p:nvSpPr>
            <p:cNvPr id="34" name="Oval 33">
              <a:extLst>
                <a:ext uri="{FF2B5EF4-FFF2-40B4-BE49-F238E27FC236}">
                  <a16:creationId xmlns:a16="http://schemas.microsoft.com/office/drawing/2014/main" id="{CCB21F44-4989-C24A-85A6-3ED7DDD1AC83}"/>
                </a:ext>
              </a:extLst>
            </p:cNvPr>
            <p:cNvSpPr>
              <a:spLocks noChangeAspect="1"/>
            </p:cNvSpPr>
            <p:nvPr/>
          </p:nvSpPr>
          <p:spPr>
            <a:xfrm>
              <a:off x="1332040" y="4896891"/>
              <a:ext cx="209327" cy="2096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p>
          </p:txBody>
        </p:sp>
        <p:sp>
          <p:nvSpPr>
            <p:cNvPr id="35" name="TextBox 34">
              <a:extLst>
                <a:ext uri="{FF2B5EF4-FFF2-40B4-BE49-F238E27FC236}">
                  <a16:creationId xmlns:a16="http://schemas.microsoft.com/office/drawing/2014/main" id="{14397C07-95ED-F641-AC2C-82F2DA451583}"/>
                </a:ext>
              </a:extLst>
            </p:cNvPr>
            <p:cNvSpPr txBox="1"/>
            <p:nvPr/>
          </p:nvSpPr>
          <p:spPr>
            <a:xfrm>
              <a:off x="1356054" y="4912602"/>
              <a:ext cx="171268" cy="175241"/>
            </a:xfrm>
            <a:prstGeom prst="rect">
              <a:avLst/>
            </a:prstGeom>
            <a:noFill/>
          </p:spPr>
          <p:txBody>
            <a:bodyPr>
              <a:spAutoFit/>
            </a:bodyPr>
            <a:lstStyle/>
            <a:p>
              <a:pPr algn="ctr" fontAlgn="auto">
                <a:spcBef>
                  <a:spcPts val="0"/>
                </a:spcBef>
                <a:spcAft>
                  <a:spcPts val="0"/>
                </a:spcAft>
                <a:defRPr/>
              </a:pPr>
              <a:r>
                <a:rPr lang="id-ID" sz="2400" dirty="0">
                  <a:solidFill>
                    <a:schemeClr val="bg1">
                      <a:lumMod val="95000"/>
                    </a:schemeClr>
                  </a:solidFill>
                  <a:latin typeface="Diavlo Medium" panose="02000000000000000000" pitchFamily="50" charset="0"/>
                  <a:ea typeface="Roboto" panose="02000000000000000000" pitchFamily="2" charset="0"/>
                </a:rPr>
                <a:t>H2</a:t>
              </a:r>
            </a:p>
          </p:txBody>
        </p:sp>
      </p:grpSp>
      <p:cxnSp>
        <p:nvCxnSpPr>
          <p:cNvPr id="36" name="Straight Connector 35">
            <a:extLst>
              <a:ext uri="{FF2B5EF4-FFF2-40B4-BE49-F238E27FC236}">
                <a16:creationId xmlns:a16="http://schemas.microsoft.com/office/drawing/2014/main" id="{E7A5C835-04B1-714F-8B66-64BBB7082144}"/>
              </a:ext>
            </a:extLst>
          </p:cNvPr>
          <p:cNvCxnSpPr/>
          <p:nvPr/>
        </p:nvCxnSpPr>
        <p:spPr>
          <a:xfrm>
            <a:off x="39688" y="5449888"/>
            <a:ext cx="1439862"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4F8CE589-73B6-234F-81D9-D51ABA21DA19}"/>
              </a:ext>
            </a:extLst>
          </p:cNvPr>
          <p:cNvGrpSpPr>
            <a:grpSpLocks/>
          </p:cNvGrpSpPr>
          <p:nvPr/>
        </p:nvGrpSpPr>
        <p:grpSpPr bwMode="auto">
          <a:xfrm>
            <a:off x="1000125" y="5178425"/>
            <a:ext cx="735013" cy="552450"/>
            <a:chOff x="1332040" y="4896891"/>
            <a:chExt cx="209327" cy="209685"/>
          </a:xfrm>
        </p:grpSpPr>
        <p:sp>
          <p:nvSpPr>
            <p:cNvPr id="38" name="Oval 37">
              <a:extLst>
                <a:ext uri="{FF2B5EF4-FFF2-40B4-BE49-F238E27FC236}">
                  <a16:creationId xmlns:a16="http://schemas.microsoft.com/office/drawing/2014/main" id="{B5AB421C-21F2-594F-995B-E30618E3119D}"/>
                </a:ext>
              </a:extLst>
            </p:cNvPr>
            <p:cNvSpPr>
              <a:spLocks noChangeAspect="1"/>
            </p:cNvSpPr>
            <p:nvPr/>
          </p:nvSpPr>
          <p:spPr>
            <a:xfrm>
              <a:off x="1332040" y="4896891"/>
              <a:ext cx="209327" cy="2096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a:p>
          </p:txBody>
        </p:sp>
        <p:sp>
          <p:nvSpPr>
            <p:cNvPr id="39" name="TextBox 38">
              <a:extLst>
                <a:ext uri="{FF2B5EF4-FFF2-40B4-BE49-F238E27FC236}">
                  <a16:creationId xmlns:a16="http://schemas.microsoft.com/office/drawing/2014/main" id="{B30972A2-A3B5-8C41-9C6B-3C5270B555D5}"/>
                </a:ext>
              </a:extLst>
            </p:cNvPr>
            <p:cNvSpPr txBox="1"/>
            <p:nvPr/>
          </p:nvSpPr>
          <p:spPr>
            <a:xfrm>
              <a:off x="1356002" y="4912557"/>
              <a:ext cx="171349" cy="175340"/>
            </a:xfrm>
            <a:prstGeom prst="rect">
              <a:avLst/>
            </a:prstGeom>
            <a:noFill/>
          </p:spPr>
          <p:txBody>
            <a:bodyPr>
              <a:spAutoFit/>
            </a:bodyPr>
            <a:lstStyle/>
            <a:p>
              <a:pPr algn="ctr" fontAlgn="auto">
                <a:spcBef>
                  <a:spcPts val="0"/>
                </a:spcBef>
                <a:spcAft>
                  <a:spcPts val="0"/>
                </a:spcAft>
                <a:defRPr/>
              </a:pPr>
              <a:r>
                <a:rPr lang="id-ID" sz="2400" dirty="0">
                  <a:solidFill>
                    <a:schemeClr val="bg1">
                      <a:lumMod val="95000"/>
                    </a:schemeClr>
                  </a:solidFill>
                  <a:latin typeface="Diavlo Medium" panose="02000000000000000000" pitchFamily="50" charset="0"/>
                  <a:ea typeface="Roboto" panose="02000000000000000000" pitchFamily="2" charset="0"/>
                </a:rPr>
                <a:t>H3</a:t>
              </a:r>
            </a:p>
          </p:txBody>
        </p:sp>
      </p:grpSp>
      <p:cxnSp>
        <p:nvCxnSpPr>
          <p:cNvPr id="41" name="Straight Connector 40">
            <a:extLst>
              <a:ext uri="{FF2B5EF4-FFF2-40B4-BE49-F238E27FC236}">
                <a16:creationId xmlns:a16="http://schemas.microsoft.com/office/drawing/2014/main" id="{586EFBA0-E137-5D46-A556-633C648F6562}"/>
              </a:ext>
            </a:extLst>
          </p:cNvPr>
          <p:cNvCxnSpPr/>
          <p:nvPr/>
        </p:nvCxnSpPr>
        <p:spPr>
          <a:xfrm>
            <a:off x="0" y="13795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41995" name="Group 49">
            <a:extLst>
              <a:ext uri="{FF2B5EF4-FFF2-40B4-BE49-F238E27FC236}">
                <a16:creationId xmlns:a16="http://schemas.microsoft.com/office/drawing/2014/main" id="{340AD569-6E1A-1A44-8FD7-65B5F37D3F38}"/>
              </a:ext>
            </a:extLst>
          </p:cNvPr>
          <p:cNvGrpSpPr>
            <a:grpSpLocks/>
          </p:cNvGrpSpPr>
          <p:nvPr/>
        </p:nvGrpSpPr>
        <p:grpSpPr bwMode="auto">
          <a:xfrm>
            <a:off x="180975" y="1116013"/>
            <a:ext cx="1155700" cy="107950"/>
            <a:chOff x="7536566" y="6291405"/>
            <a:chExt cx="1154910" cy="144000"/>
          </a:xfrm>
        </p:grpSpPr>
        <p:sp>
          <p:nvSpPr>
            <p:cNvPr id="51" name="Oval 50">
              <a:extLst>
                <a:ext uri="{FF2B5EF4-FFF2-40B4-BE49-F238E27FC236}">
                  <a16:creationId xmlns:a16="http://schemas.microsoft.com/office/drawing/2014/main" id="{6C4C8F1A-CF7E-A845-82D8-B8CA83A2825D}"/>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52" name="Oval 51">
              <a:extLst>
                <a:ext uri="{FF2B5EF4-FFF2-40B4-BE49-F238E27FC236}">
                  <a16:creationId xmlns:a16="http://schemas.microsoft.com/office/drawing/2014/main" id="{1A712913-D6B4-FB4C-A036-B066BD585370}"/>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53" name="Oval 52">
              <a:extLst>
                <a:ext uri="{FF2B5EF4-FFF2-40B4-BE49-F238E27FC236}">
                  <a16:creationId xmlns:a16="http://schemas.microsoft.com/office/drawing/2014/main" id="{C1CCC2AE-8A4F-924E-9AA7-F710962CA0CF}"/>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54" name="Oval 53">
              <a:extLst>
                <a:ext uri="{FF2B5EF4-FFF2-40B4-BE49-F238E27FC236}">
                  <a16:creationId xmlns:a16="http://schemas.microsoft.com/office/drawing/2014/main" id="{90D1EFAC-A74D-214D-B965-A59FD91D0DB9}"/>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55" name="Oval 54">
              <a:extLst>
                <a:ext uri="{FF2B5EF4-FFF2-40B4-BE49-F238E27FC236}">
                  <a16:creationId xmlns:a16="http://schemas.microsoft.com/office/drawing/2014/main" id="{C2843E61-158E-7D47-A10C-5D46F1661D7A}"/>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56" name="Oval 55">
              <a:extLst>
                <a:ext uri="{FF2B5EF4-FFF2-40B4-BE49-F238E27FC236}">
                  <a16:creationId xmlns:a16="http://schemas.microsoft.com/office/drawing/2014/main" id="{4C2F48E7-9017-DD47-AD9F-2DDED880BD5E}"/>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57" name="Oval 56">
              <a:extLst>
                <a:ext uri="{FF2B5EF4-FFF2-40B4-BE49-F238E27FC236}">
                  <a16:creationId xmlns:a16="http://schemas.microsoft.com/office/drawing/2014/main" id="{BB553F84-DE93-BA41-90D7-BBE477591E53}"/>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Tree>
    <p:extLst>
      <p:ext uri="{BB962C8B-B14F-4D97-AF65-F5344CB8AC3E}">
        <p14:creationId xmlns:p14="http://schemas.microsoft.com/office/powerpoint/2010/main" val="848353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900" decel="100000" fill="hold"/>
                                        <p:tgtEl>
                                          <p:spTgt spid="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900" decel="100000" fill="hold"/>
                                        <p:tgtEl>
                                          <p:spTgt spid="2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900" decel="100000" fill="hold"/>
                                        <p:tgtEl>
                                          <p:spTgt spid="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900" decel="100000" fill="hold"/>
                                        <p:tgtEl>
                                          <p:spTgt spid="3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900" decel="100000" fill="hold"/>
                                        <p:tgtEl>
                                          <p:spTgt spid="37"/>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65ECD9-1DDA-8A4A-A72C-D2BE2BF5E761}"/>
              </a:ext>
            </a:extLst>
          </p:cNvPr>
          <p:cNvSpPr/>
          <p:nvPr/>
        </p:nvSpPr>
        <p:spPr>
          <a:xfrm>
            <a:off x="1306513" y="2187575"/>
            <a:ext cx="2743200" cy="8905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Message Framing</a:t>
            </a:r>
          </a:p>
        </p:txBody>
      </p:sp>
      <p:sp>
        <p:nvSpPr>
          <p:cNvPr id="6" name="Rectangle 5">
            <a:extLst>
              <a:ext uri="{FF2B5EF4-FFF2-40B4-BE49-F238E27FC236}">
                <a16:creationId xmlns:a16="http://schemas.microsoft.com/office/drawing/2014/main" id="{18333CB4-9FD2-4747-8268-5893E67F0D64}"/>
              </a:ext>
            </a:extLst>
          </p:cNvPr>
          <p:cNvSpPr/>
          <p:nvPr/>
        </p:nvSpPr>
        <p:spPr>
          <a:xfrm>
            <a:off x="5232400" y="2392363"/>
            <a:ext cx="2743200" cy="112553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Cultural Perceptions</a:t>
            </a:r>
          </a:p>
          <a:p>
            <a:pPr algn="ctr" fontAlgn="auto">
              <a:spcBef>
                <a:spcPts val="0"/>
              </a:spcBef>
              <a:spcAft>
                <a:spcPts val="0"/>
              </a:spcAft>
              <a:defRPr/>
            </a:pPr>
            <a:r>
              <a:rPr lang="en-US" sz="2400" dirty="0">
                <a:solidFill>
                  <a:schemeClr val="tx1"/>
                </a:solidFill>
              </a:rPr>
              <a:t>of Healthy Eating</a:t>
            </a:r>
          </a:p>
        </p:txBody>
      </p:sp>
      <p:sp>
        <p:nvSpPr>
          <p:cNvPr id="15" name="Rectangle 14">
            <a:extLst>
              <a:ext uri="{FF2B5EF4-FFF2-40B4-BE49-F238E27FC236}">
                <a16:creationId xmlns:a16="http://schemas.microsoft.com/office/drawing/2014/main" id="{A7DE9381-9B86-F546-B0D2-A5E2D7177CF2}"/>
              </a:ext>
            </a:extLst>
          </p:cNvPr>
          <p:cNvSpPr/>
          <p:nvPr/>
        </p:nvSpPr>
        <p:spPr>
          <a:xfrm>
            <a:off x="1611313" y="4699000"/>
            <a:ext cx="2743200" cy="89058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Culture</a:t>
            </a:r>
          </a:p>
        </p:txBody>
      </p:sp>
      <p:sp>
        <p:nvSpPr>
          <p:cNvPr id="17" name="Rectangle 16">
            <a:extLst>
              <a:ext uri="{FF2B5EF4-FFF2-40B4-BE49-F238E27FC236}">
                <a16:creationId xmlns:a16="http://schemas.microsoft.com/office/drawing/2014/main" id="{9021F85B-D88A-FA43-8FCB-773838178133}"/>
              </a:ext>
            </a:extLst>
          </p:cNvPr>
          <p:cNvSpPr/>
          <p:nvPr/>
        </p:nvSpPr>
        <p:spPr>
          <a:xfrm>
            <a:off x="8977313" y="4699000"/>
            <a:ext cx="2743200" cy="89058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Attitudes / Choices</a:t>
            </a:r>
          </a:p>
        </p:txBody>
      </p:sp>
      <p:cxnSp>
        <p:nvCxnSpPr>
          <p:cNvPr id="3" name="Straight Arrow Connector 2">
            <a:extLst>
              <a:ext uri="{FF2B5EF4-FFF2-40B4-BE49-F238E27FC236}">
                <a16:creationId xmlns:a16="http://schemas.microsoft.com/office/drawing/2014/main" id="{530CD13B-7CF8-8E47-AE5D-68F697D140CF}"/>
              </a:ext>
            </a:extLst>
          </p:cNvPr>
          <p:cNvCxnSpPr>
            <a:stCxn id="15" idx="3"/>
            <a:endCxn id="17" idx="1"/>
          </p:cNvCxnSpPr>
          <p:nvPr/>
        </p:nvCxnSpPr>
        <p:spPr>
          <a:xfrm flipV="1">
            <a:off x="4354513" y="5143500"/>
            <a:ext cx="4622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0EB2D57-E70A-6E43-973A-BC1345B192E5}"/>
              </a:ext>
            </a:extLst>
          </p:cNvPr>
          <p:cNvCxnSpPr>
            <a:endCxn id="6" idx="1"/>
          </p:cNvCxnSpPr>
          <p:nvPr/>
        </p:nvCxnSpPr>
        <p:spPr>
          <a:xfrm flipV="1">
            <a:off x="2808288" y="2955925"/>
            <a:ext cx="2424112" cy="1695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74BA7D3-E63B-F646-A6EF-A4BA4669BCE1}"/>
              </a:ext>
            </a:extLst>
          </p:cNvPr>
          <p:cNvCxnSpPr/>
          <p:nvPr/>
        </p:nvCxnSpPr>
        <p:spPr>
          <a:xfrm>
            <a:off x="2543175" y="3128963"/>
            <a:ext cx="1476375" cy="665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3EDC957-267D-634F-9A79-83B9987435D6}"/>
              </a:ext>
            </a:extLst>
          </p:cNvPr>
          <p:cNvCxnSpPr>
            <a:endCxn id="17" idx="0"/>
          </p:cNvCxnSpPr>
          <p:nvPr/>
        </p:nvCxnSpPr>
        <p:spPr>
          <a:xfrm>
            <a:off x="7993063" y="2935288"/>
            <a:ext cx="2355850" cy="1763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4EB7D6B2-6383-8142-ABBA-5EFC804226E1}"/>
              </a:ext>
            </a:extLst>
          </p:cNvPr>
          <p:cNvSpPr/>
          <p:nvPr/>
        </p:nvSpPr>
        <p:spPr>
          <a:xfrm>
            <a:off x="7681913" y="169863"/>
            <a:ext cx="4402137" cy="768350"/>
          </a:xfrm>
          <a:prstGeom prst="rect">
            <a:avLst/>
          </a:prstGeom>
        </p:spPr>
        <p:txBody>
          <a:bodyPr wrap="none">
            <a:spAutoFit/>
          </a:bodyPr>
          <a:lstStyle/>
          <a:p>
            <a:pPr fontAlgn="auto">
              <a:spcBef>
                <a:spcPts val="0"/>
              </a:spcBef>
              <a:spcAft>
                <a:spcPts val="0"/>
              </a:spcAft>
              <a:defRPr/>
            </a:pPr>
            <a:r>
              <a:rPr lang="en-US" sz="4400" dirty="0">
                <a:solidFill>
                  <a:schemeClr val="tx1">
                    <a:lumMod val="50000"/>
                    <a:lumOff val="50000"/>
                  </a:schemeClr>
                </a:solidFill>
                <a:latin typeface="+mn-lt"/>
                <a:ea typeface="+mn-ea"/>
              </a:rPr>
              <a:t>Conceptual Model</a:t>
            </a:r>
          </a:p>
        </p:txBody>
      </p:sp>
      <p:cxnSp>
        <p:nvCxnSpPr>
          <p:cNvPr id="13" name="Straight Connector 12">
            <a:extLst>
              <a:ext uri="{FF2B5EF4-FFF2-40B4-BE49-F238E27FC236}">
                <a16:creationId xmlns:a16="http://schemas.microsoft.com/office/drawing/2014/main" id="{9E97DC0D-F62D-5448-B024-55DD301481E8}"/>
              </a:ext>
            </a:extLst>
          </p:cNvPr>
          <p:cNvCxnSpPr/>
          <p:nvPr/>
        </p:nvCxnSpPr>
        <p:spPr>
          <a:xfrm>
            <a:off x="0" y="11382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44043" name="Group 29">
            <a:extLst>
              <a:ext uri="{FF2B5EF4-FFF2-40B4-BE49-F238E27FC236}">
                <a16:creationId xmlns:a16="http://schemas.microsoft.com/office/drawing/2014/main" id="{C60D1A5F-7729-2D40-873E-D04CD2FDC076}"/>
              </a:ext>
            </a:extLst>
          </p:cNvPr>
          <p:cNvGrpSpPr>
            <a:grpSpLocks/>
          </p:cNvGrpSpPr>
          <p:nvPr/>
        </p:nvGrpSpPr>
        <p:grpSpPr bwMode="auto">
          <a:xfrm>
            <a:off x="117475" y="954088"/>
            <a:ext cx="1154113" cy="107950"/>
            <a:chOff x="7536566" y="6291405"/>
            <a:chExt cx="1154910" cy="144000"/>
          </a:xfrm>
        </p:grpSpPr>
        <p:sp>
          <p:nvSpPr>
            <p:cNvPr id="31" name="Oval 30">
              <a:extLst>
                <a:ext uri="{FF2B5EF4-FFF2-40B4-BE49-F238E27FC236}">
                  <a16:creationId xmlns:a16="http://schemas.microsoft.com/office/drawing/2014/main" id="{A0FF285E-C27A-8E4E-8594-5DC55B75E906}"/>
                </a:ext>
              </a:extLst>
            </p:cNvPr>
            <p:cNvSpPr>
              <a:spLocks noChangeAspect="1"/>
            </p:cNvSpPr>
            <p:nvPr/>
          </p:nvSpPr>
          <p:spPr>
            <a:xfrm>
              <a:off x="7536566" y="6291405"/>
              <a:ext cx="144563"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2" name="Oval 31">
              <a:extLst>
                <a:ext uri="{FF2B5EF4-FFF2-40B4-BE49-F238E27FC236}">
                  <a16:creationId xmlns:a16="http://schemas.microsoft.com/office/drawing/2014/main" id="{485C46B4-B8B5-2047-A5DB-AD1163254BCF}"/>
                </a:ext>
              </a:extLst>
            </p:cNvPr>
            <p:cNvSpPr>
              <a:spLocks noChangeAspect="1"/>
            </p:cNvSpPr>
            <p:nvPr/>
          </p:nvSpPr>
          <p:spPr>
            <a:xfrm>
              <a:off x="7704957" y="6291405"/>
              <a:ext cx="144563"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3" name="Oval 32">
              <a:extLst>
                <a:ext uri="{FF2B5EF4-FFF2-40B4-BE49-F238E27FC236}">
                  <a16:creationId xmlns:a16="http://schemas.microsoft.com/office/drawing/2014/main" id="{FF7430E1-4FB2-FC4E-A806-0C6C6D806FFF}"/>
                </a:ext>
              </a:extLst>
            </p:cNvPr>
            <p:cNvSpPr>
              <a:spLocks noChangeAspect="1"/>
            </p:cNvSpPr>
            <p:nvPr/>
          </p:nvSpPr>
          <p:spPr>
            <a:xfrm>
              <a:off x="7863817" y="6291405"/>
              <a:ext cx="144563"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4" name="Oval 33">
              <a:extLst>
                <a:ext uri="{FF2B5EF4-FFF2-40B4-BE49-F238E27FC236}">
                  <a16:creationId xmlns:a16="http://schemas.microsoft.com/office/drawing/2014/main" id="{A518A391-EAFE-E443-A8E8-86519872B18D}"/>
                </a:ext>
              </a:extLst>
            </p:cNvPr>
            <p:cNvSpPr>
              <a:spLocks noChangeAspect="1"/>
            </p:cNvSpPr>
            <p:nvPr/>
          </p:nvSpPr>
          <p:spPr>
            <a:xfrm>
              <a:off x="8041740" y="6291405"/>
              <a:ext cx="144563"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5" name="Oval 34">
              <a:extLst>
                <a:ext uri="{FF2B5EF4-FFF2-40B4-BE49-F238E27FC236}">
                  <a16:creationId xmlns:a16="http://schemas.microsoft.com/office/drawing/2014/main" id="{7A1310DC-0FD8-CD46-B6AD-F7F45EC62EAE}"/>
                </a:ext>
              </a:extLst>
            </p:cNvPr>
            <p:cNvSpPr>
              <a:spLocks noChangeAspect="1"/>
            </p:cNvSpPr>
            <p:nvPr/>
          </p:nvSpPr>
          <p:spPr>
            <a:xfrm>
              <a:off x="8210131" y="6291405"/>
              <a:ext cx="1445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7" name="Oval 36">
              <a:extLst>
                <a:ext uri="{FF2B5EF4-FFF2-40B4-BE49-F238E27FC236}">
                  <a16:creationId xmlns:a16="http://schemas.microsoft.com/office/drawing/2014/main" id="{E15D176D-B003-C34E-845E-98910C5AA003}"/>
                </a:ext>
              </a:extLst>
            </p:cNvPr>
            <p:cNvSpPr>
              <a:spLocks noChangeAspect="1"/>
            </p:cNvSpPr>
            <p:nvPr/>
          </p:nvSpPr>
          <p:spPr>
            <a:xfrm>
              <a:off x="8378522" y="6291405"/>
              <a:ext cx="1445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8" name="Oval 37">
              <a:extLst>
                <a:ext uri="{FF2B5EF4-FFF2-40B4-BE49-F238E27FC236}">
                  <a16:creationId xmlns:a16="http://schemas.microsoft.com/office/drawing/2014/main" id="{C19402A9-C961-224D-9457-4C94C42722FD}"/>
                </a:ext>
              </a:extLst>
            </p:cNvPr>
            <p:cNvSpPr>
              <a:spLocks noChangeAspect="1"/>
            </p:cNvSpPr>
            <p:nvPr/>
          </p:nvSpPr>
          <p:spPr>
            <a:xfrm>
              <a:off x="8546913" y="6291405"/>
              <a:ext cx="1445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20" name="TextBox 19">
            <a:extLst>
              <a:ext uri="{FF2B5EF4-FFF2-40B4-BE49-F238E27FC236}">
                <a16:creationId xmlns:a16="http://schemas.microsoft.com/office/drawing/2014/main" id="{40C67A63-9B5E-0944-A10D-CA1C87C175E2}"/>
              </a:ext>
            </a:extLst>
          </p:cNvPr>
          <p:cNvSpPr txBox="1">
            <a:spLocks noChangeArrowheads="1"/>
          </p:cNvSpPr>
          <p:nvPr/>
        </p:nvSpPr>
        <p:spPr bwMode="auto">
          <a:xfrm>
            <a:off x="6328318" y="5143500"/>
            <a:ext cx="67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ctr" eaLnBrk="1" hangingPunct="1"/>
            <a:r>
              <a:rPr lang="en-US" altLang="en-US" sz="1800" i="1" dirty="0"/>
              <a:t>H1</a:t>
            </a:r>
            <a:endParaRPr lang="en-US" altLang="en-US" sz="1400" i="1" dirty="0"/>
          </a:p>
        </p:txBody>
      </p:sp>
      <p:sp>
        <p:nvSpPr>
          <p:cNvPr id="21" name="TextBox 20">
            <a:extLst>
              <a:ext uri="{FF2B5EF4-FFF2-40B4-BE49-F238E27FC236}">
                <a16:creationId xmlns:a16="http://schemas.microsoft.com/office/drawing/2014/main" id="{33921D68-5653-064F-A044-387353008F00}"/>
              </a:ext>
            </a:extLst>
          </p:cNvPr>
          <p:cNvSpPr txBox="1">
            <a:spLocks noChangeArrowheads="1"/>
          </p:cNvSpPr>
          <p:nvPr/>
        </p:nvSpPr>
        <p:spPr bwMode="auto">
          <a:xfrm>
            <a:off x="6266405" y="1961635"/>
            <a:ext cx="67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ctr" eaLnBrk="1" hangingPunct="1"/>
            <a:r>
              <a:rPr lang="en-US" altLang="en-US" sz="1800" i="1" dirty="0"/>
              <a:t>H2</a:t>
            </a:r>
            <a:endParaRPr lang="en-US" altLang="en-US" sz="1400" i="1" dirty="0"/>
          </a:p>
        </p:txBody>
      </p:sp>
      <p:sp>
        <p:nvSpPr>
          <p:cNvPr id="22" name="TextBox 21">
            <a:extLst>
              <a:ext uri="{FF2B5EF4-FFF2-40B4-BE49-F238E27FC236}">
                <a16:creationId xmlns:a16="http://schemas.microsoft.com/office/drawing/2014/main" id="{A79CBEA8-CDEA-734E-A61D-54B33FDF7AC7}"/>
              </a:ext>
            </a:extLst>
          </p:cNvPr>
          <p:cNvSpPr txBox="1">
            <a:spLocks noChangeArrowheads="1"/>
          </p:cNvSpPr>
          <p:nvPr/>
        </p:nvSpPr>
        <p:spPr bwMode="auto">
          <a:xfrm>
            <a:off x="2003747" y="3125788"/>
            <a:ext cx="67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ctr" eaLnBrk="1" hangingPunct="1"/>
            <a:r>
              <a:rPr lang="en-US" altLang="en-US" sz="1800" i="1" dirty="0"/>
              <a:t>H3</a:t>
            </a:r>
            <a:endParaRPr lang="en-US" altLang="en-US" sz="1400" i="1" dirty="0"/>
          </a:p>
        </p:txBody>
      </p:sp>
    </p:spTree>
    <p:extLst>
      <p:ext uri="{BB962C8B-B14F-4D97-AF65-F5344CB8AC3E}">
        <p14:creationId xmlns:p14="http://schemas.microsoft.com/office/powerpoint/2010/main" val="2205841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ppt_y</p:attrName>
                                        </p:attrNameLst>
                                      </p:cBhvr>
                                      <p:tavLst>
                                        <p:tav tm="0">
                                          <p:val>
                                            <p:strVal val="#ppt_y+#ppt_h*1.125000"/>
                                          </p:val>
                                        </p:tav>
                                        <p:tav tm="100000">
                                          <p:val>
                                            <p:strVal val="#ppt_y"/>
                                          </p:val>
                                        </p:tav>
                                      </p:tavLst>
                                    </p:anim>
                                    <p:animEffect transition="in" filter="wipe(up)">
                                      <p:cBhvr>
                                        <p:cTn id="11" dur="500"/>
                                        <p:tgtEl>
                                          <p:spTgt spid="3"/>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nodeType="afterGroup">
                            <p:stCondLst>
                              <p:cond delay="500"/>
                            </p:stCondLst>
                            <p:childTnLst>
                              <p:par>
                                <p:cTn id="16" presetID="1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p:tgtEl>
                                          <p:spTgt spid="23"/>
                                        </p:tgtEl>
                                        <p:attrNameLst>
                                          <p:attrName>ppt_y</p:attrName>
                                        </p:attrNameLst>
                                      </p:cBhvr>
                                      <p:tavLst>
                                        <p:tav tm="0">
                                          <p:val>
                                            <p:strVal val="#ppt_y+#ppt_h*1.125000"/>
                                          </p:val>
                                        </p:tav>
                                        <p:tav tm="100000">
                                          <p:val>
                                            <p:strVal val="#ppt_y"/>
                                          </p:val>
                                        </p:tav>
                                      </p:tavLst>
                                    </p:anim>
                                    <p:animEffect transition="in" filter="wipe(up)">
                                      <p:cBhvr>
                                        <p:cTn id="19" dur="500"/>
                                        <p:tgtEl>
                                          <p:spTgt spid="23"/>
                                        </p:tgtEl>
                                      </p:cBhvr>
                                    </p:animEffect>
                                  </p:childTnLst>
                                </p:cTn>
                              </p:par>
                            </p:childTnLst>
                          </p:cTn>
                        </p:par>
                        <p:par>
                          <p:cTn id="20" fill="hold" nodeType="afterGroup">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par>
                          <p:cTn id="25" fill="hold" nodeType="afterGroup">
                            <p:stCondLst>
                              <p:cond delay="1500"/>
                            </p:stCondLst>
                            <p:childTnLst>
                              <p:par>
                                <p:cTn id="26" presetID="12" presetClass="entr" presetSubtype="4"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ppt_y</p:attrName>
                                        </p:attrNameLst>
                                      </p:cBhvr>
                                      <p:tavLst>
                                        <p:tav tm="0">
                                          <p:val>
                                            <p:strVal val="#ppt_y+#ppt_h*1.125000"/>
                                          </p:val>
                                        </p:tav>
                                        <p:tav tm="100000">
                                          <p:val>
                                            <p:strVal val="#ppt_y"/>
                                          </p:val>
                                        </p:tav>
                                      </p:tavLst>
                                    </p:anim>
                                    <p:animEffect transition="in" filter="wipe(up)">
                                      <p:cBhvr>
                                        <p:cTn id="29" dur="500"/>
                                        <p:tgtEl>
                                          <p:spTgt spid="36"/>
                                        </p:tgtEl>
                                      </p:cBhvr>
                                    </p:animEffect>
                                  </p:childTnLst>
                                </p:cTn>
                              </p:par>
                            </p:childTnLst>
                          </p:cTn>
                        </p:par>
                        <p:par>
                          <p:cTn id="30" fill="hold" nodeType="afterGroup">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ppt_y</p:attrName>
                                        </p:attrNameLst>
                                      </p:cBhvr>
                                      <p:tavLst>
                                        <p:tav tm="0">
                                          <p:val>
                                            <p:strVal val="#ppt_y+#ppt_h*1.125000"/>
                                          </p:val>
                                        </p:tav>
                                        <p:tav tm="100000">
                                          <p:val>
                                            <p:strVal val="#ppt_y"/>
                                          </p:val>
                                        </p:tav>
                                      </p:tavLst>
                                    </p:anim>
                                    <p:animEffect transition="in" filter="wipe(up)">
                                      <p:cBhvr>
                                        <p:cTn id="34" dur="500"/>
                                        <p:tgtEl>
                                          <p:spTgt spid="5"/>
                                        </p:tgtEl>
                                      </p:cBhvr>
                                    </p:animEffect>
                                  </p:childTnLst>
                                </p:cTn>
                              </p:par>
                              <p:par>
                                <p:cTn id="35" presetID="1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up)">
                                      <p:cBhvr>
                                        <p:cTn id="38" dur="500"/>
                                        <p:tgtEl>
                                          <p:spTgt spid="2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p:tgtEl>
                                          <p:spTgt spid="20"/>
                                        </p:tgtEl>
                                        <p:attrNameLst>
                                          <p:attrName>ppt_y</p:attrName>
                                        </p:attrNameLst>
                                      </p:cBhvr>
                                      <p:tavLst>
                                        <p:tav tm="0">
                                          <p:val>
                                            <p:strVal val="#ppt_y+#ppt_h*1.125000"/>
                                          </p:val>
                                        </p:tav>
                                        <p:tav tm="100000">
                                          <p:val>
                                            <p:strVal val="#ppt_y"/>
                                          </p:val>
                                        </p:tav>
                                      </p:tavLst>
                                    </p:anim>
                                    <p:animEffect transition="in" filter="wipe(up)">
                                      <p:cBhvr>
                                        <p:cTn id="42" dur="500"/>
                                        <p:tgtEl>
                                          <p:spTgt spid="2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ppt_y</p:attrName>
                                        </p:attrNameLst>
                                      </p:cBhvr>
                                      <p:tavLst>
                                        <p:tav tm="0">
                                          <p:val>
                                            <p:strVal val="#ppt_y+#ppt_h*1.125000"/>
                                          </p:val>
                                        </p:tav>
                                        <p:tav tm="100000">
                                          <p:val>
                                            <p:strVal val="#ppt_y"/>
                                          </p:val>
                                        </p:tav>
                                      </p:tavLst>
                                    </p:anim>
                                    <p:animEffect transition="in" filter="wipe(up)">
                                      <p:cBhvr>
                                        <p:cTn id="46" dur="500"/>
                                        <p:tgtEl>
                                          <p:spTgt spid="2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p:tgtEl>
                                          <p:spTgt spid="22"/>
                                        </p:tgtEl>
                                        <p:attrNameLst>
                                          <p:attrName>ppt_y</p:attrName>
                                        </p:attrNameLst>
                                      </p:cBhvr>
                                      <p:tavLst>
                                        <p:tav tm="0">
                                          <p:val>
                                            <p:strVal val="#ppt_y+#ppt_h*1.125000"/>
                                          </p:val>
                                        </p:tav>
                                        <p:tav tm="100000">
                                          <p:val>
                                            <p:strVal val="#ppt_y"/>
                                          </p:val>
                                        </p:tav>
                                      </p:tavLst>
                                    </p:anim>
                                    <p:animEffect transition="in" filter="wipe(up)">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7"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3">
            <a:extLst>
              <a:ext uri="{FF2B5EF4-FFF2-40B4-BE49-F238E27FC236}">
                <a16:creationId xmlns:a16="http://schemas.microsoft.com/office/drawing/2014/main" id="{7B5E23BF-B412-4349-99EF-C68E2DC83DF5}"/>
              </a:ext>
            </a:extLst>
          </p:cNvPr>
          <p:cNvSpPr>
            <a:spLocks noGrp="1"/>
          </p:cNvSpPr>
          <p:nvPr>
            <p:ph idx="1"/>
          </p:nvPr>
        </p:nvSpPr>
        <p:spPr>
          <a:xfrm>
            <a:off x="180975" y="1566864"/>
            <a:ext cx="7146925" cy="5427662"/>
          </a:xfrm>
        </p:spPr>
        <p:txBody>
          <a:bodyPr>
            <a:normAutofit/>
          </a:bodyPr>
          <a:lstStyle/>
          <a:p>
            <a:pPr marL="0" indent="0" eaLnBrk="1" hangingPunct="1">
              <a:buNone/>
            </a:pPr>
            <a:r>
              <a:rPr lang="en-US" altLang="en-US" sz="2000" b="1" dirty="0">
                <a:solidFill>
                  <a:srgbClr val="595959"/>
                </a:solidFill>
                <a:ea typeface="ＭＳ Ｐゴシック" panose="020B0600070205080204" pitchFamily="34" charset="-128"/>
              </a:rPr>
              <a:t>Objective</a:t>
            </a:r>
            <a:r>
              <a:rPr lang="en-US" altLang="en-US" sz="2000" dirty="0">
                <a:solidFill>
                  <a:srgbClr val="595959"/>
                </a:solidFill>
                <a:ea typeface="ＭＳ Ｐゴシック" panose="020B0600070205080204" pitchFamily="34" charset="-128"/>
              </a:rPr>
              <a:t>: Demonstrate Hispanics’ are more persuaded by self-framed healthy eating appeals versus social-framed (H1) </a:t>
            </a:r>
          </a:p>
          <a:p>
            <a:pPr eaLnBrk="1" hangingPunct="1"/>
            <a:r>
              <a:rPr lang="en-US" altLang="en-US" sz="2000" dirty="0">
                <a:solidFill>
                  <a:srgbClr val="595959"/>
                </a:solidFill>
                <a:latin typeface="Calibri" panose="020F0502020204030204" pitchFamily="34" charset="0"/>
                <a:ea typeface="ＭＳ Ｐゴシック" panose="020B0600070205080204" pitchFamily="34" charset="-128"/>
                <a:cs typeface="Calibri" panose="020F0502020204030204" pitchFamily="34" charset="0"/>
              </a:rPr>
              <a:t>Participants</a:t>
            </a:r>
          </a:p>
          <a:p>
            <a:pPr lvl="2"/>
            <a:r>
              <a:rPr lang="en-US" altLang="en-US" sz="20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159 undergraduate students (47.2% female; M</a:t>
            </a:r>
            <a:r>
              <a:rPr lang="en-US" altLang="en-US" sz="2000" baseline="-250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age</a:t>
            </a:r>
            <a:r>
              <a:rPr lang="en-US" altLang="en-US" sz="20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 = 22.5)</a:t>
            </a:r>
          </a:p>
          <a:p>
            <a:pPr eaLnBrk="1" hangingPunct="1"/>
            <a:r>
              <a:rPr lang="en-US" altLang="en-US" sz="2000" dirty="0">
                <a:solidFill>
                  <a:srgbClr val="595959"/>
                </a:solidFill>
                <a:latin typeface="Calibri" panose="020F0502020204030204" pitchFamily="34" charset="0"/>
                <a:ea typeface="ＭＳ Ｐゴシック" panose="020B0600070205080204" pitchFamily="34" charset="-128"/>
                <a:cs typeface="Calibri" panose="020F0502020204030204" pitchFamily="34" charset="0"/>
              </a:rPr>
              <a:t>Design</a:t>
            </a:r>
          </a:p>
          <a:p>
            <a:pPr lvl="2"/>
            <a:r>
              <a:rPr lang="en-US" altLang="en-US" sz="2000" dirty="0">
                <a:solidFill>
                  <a:srgbClr val="595959"/>
                </a:solidFill>
                <a:latin typeface="Calibri" panose="020F0502020204030204" pitchFamily="34" charset="0"/>
                <a:ea typeface="ＭＳ Ｐゴシック" panose="020B0600070205080204" pitchFamily="34" charset="-128"/>
                <a:cs typeface="Calibri" panose="020F0502020204030204" pitchFamily="34" charset="0"/>
              </a:rPr>
              <a:t>2 (self-construal: independent, interd</a:t>
            </a:r>
            <a:r>
              <a:rPr lang="en-US" altLang="en-US" sz="2000" dirty="0">
                <a:solidFill>
                  <a:srgbClr val="595959"/>
                </a:solidFill>
                <a:ea typeface="ＭＳ Ｐゴシック" panose="020B0600070205080204" pitchFamily="34" charset="-128"/>
              </a:rPr>
              <a:t>ependent) x 2 (message frame: social, self) between subjects design </a:t>
            </a:r>
          </a:p>
          <a:p>
            <a:pPr lvl="2"/>
            <a:r>
              <a:rPr lang="en-US" altLang="en-US" sz="2000" dirty="0">
                <a:solidFill>
                  <a:srgbClr val="595959"/>
                </a:solidFill>
                <a:ea typeface="ＭＳ Ｐゴシック" panose="020B0600070205080204" pitchFamily="34" charset="-128"/>
              </a:rPr>
              <a:t>Self-Construal Manipulation </a:t>
            </a:r>
            <a:r>
              <a:rPr lang="en-US" altLang="en-US" sz="1600" i="1" dirty="0">
                <a:solidFill>
                  <a:srgbClr val="595959"/>
                </a:solidFill>
                <a:ea typeface="ＭＳ Ｐゴシック" panose="020B0600070205080204" pitchFamily="34" charset="-128"/>
              </a:rPr>
              <a:t>(Aaker and Lee 2001</a:t>
            </a:r>
            <a:r>
              <a:rPr lang="en-US" altLang="en-US" sz="1800" i="1" dirty="0">
                <a:solidFill>
                  <a:srgbClr val="595959"/>
                </a:solidFill>
                <a:ea typeface="ＭＳ Ｐゴシック" panose="020B0600070205080204" pitchFamily="34" charset="-128"/>
              </a:rPr>
              <a:t>) </a:t>
            </a:r>
          </a:p>
          <a:p>
            <a:pPr lvl="2"/>
            <a:r>
              <a:rPr lang="en-US" altLang="en-US" sz="2000" i="1" dirty="0">
                <a:solidFill>
                  <a:srgbClr val="595959"/>
                </a:solidFill>
                <a:ea typeface="ＭＳ Ｐゴシック" panose="020B0600070205080204" pitchFamily="34" charset="-128"/>
              </a:rPr>
              <a:t>Main DV: </a:t>
            </a:r>
            <a:r>
              <a:rPr lang="en-US" altLang="en-US" sz="2000" dirty="0">
                <a:solidFill>
                  <a:srgbClr val="595959"/>
                </a:solidFill>
                <a:ea typeface="ＭＳ Ｐゴシック" panose="020B0600070205080204" pitchFamily="34" charset="-128"/>
              </a:rPr>
              <a:t>Appeal Persuasion</a:t>
            </a:r>
            <a:r>
              <a:rPr lang="en-US" altLang="en-US" sz="1800" dirty="0">
                <a:solidFill>
                  <a:srgbClr val="595959"/>
                </a:solidFill>
                <a:ea typeface="ＭＳ Ｐゴシック" panose="020B0600070205080204" pitchFamily="34" charset="-128"/>
              </a:rPr>
              <a:t> (</a:t>
            </a:r>
            <a:r>
              <a:rPr lang="de" altLang="en-US" sz="1600" i="1" dirty="0">
                <a:solidFill>
                  <a:srgbClr val="595959"/>
                </a:solidFill>
                <a:ea typeface="ＭＳ Ｐゴシック" panose="020B0600070205080204" pitchFamily="34" charset="-128"/>
              </a:rPr>
              <a:t>Reichert, </a:t>
            </a:r>
            <a:r>
              <a:rPr lang="de" altLang="en-US" sz="1600" i="1" dirty="0" err="1">
                <a:solidFill>
                  <a:srgbClr val="595959"/>
                </a:solidFill>
                <a:ea typeface="ＭＳ Ｐゴシック" panose="020B0600070205080204" pitchFamily="34" charset="-128"/>
              </a:rPr>
              <a:t>Heckler</a:t>
            </a:r>
            <a:r>
              <a:rPr lang="de" altLang="en-US" sz="1600" i="1" dirty="0">
                <a:solidFill>
                  <a:srgbClr val="595959"/>
                </a:solidFill>
                <a:ea typeface="ＭＳ Ｐゴシック" panose="020B0600070205080204" pitchFamily="34" charset="-128"/>
              </a:rPr>
              <a:t>, </a:t>
            </a:r>
            <a:r>
              <a:rPr lang="de" altLang="en-US" sz="1600" i="1" dirty="0" err="1">
                <a:solidFill>
                  <a:srgbClr val="595959"/>
                </a:solidFill>
                <a:ea typeface="ＭＳ Ｐゴシック" panose="020B0600070205080204" pitchFamily="34" charset="-128"/>
              </a:rPr>
              <a:t>and</a:t>
            </a:r>
            <a:r>
              <a:rPr lang="de" altLang="en-US" sz="1600" i="1" dirty="0">
                <a:solidFill>
                  <a:srgbClr val="595959"/>
                </a:solidFill>
                <a:ea typeface="ＭＳ Ｐゴシック" panose="020B0600070205080204" pitchFamily="34" charset="-128"/>
              </a:rPr>
              <a:t> Jackson 2001, </a:t>
            </a:r>
            <a:r>
              <a:rPr lang="el-GR" altLang="en-US" sz="1600" i="1" dirty="0">
                <a:solidFill>
                  <a:srgbClr val="595959"/>
                </a:solidFill>
                <a:ea typeface="ＭＳ Ｐゴシック" panose="020B0600070205080204" pitchFamily="34" charset="-128"/>
              </a:rPr>
              <a:t>α = .888</a:t>
            </a:r>
            <a:r>
              <a:rPr lang="de" altLang="en-US" sz="1800" dirty="0">
                <a:solidFill>
                  <a:srgbClr val="595959"/>
                </a:solidFill>
                <a:ea typeface="ＭＳ Ｐゴシック" panose="020B0600070205080204" pitchFamily="34" charset="-128"/>
              </a:rPr>
              <a:t>)</a:t>
            </a:r>
            <a:endParaRPr lang="en-US" altLang="en-US" sz="800" i="1" dirty="0">
              <a:solidFill>
                <a:srgbClr val="595959"/>
              </a:solidFill>
              <a:ea typeface="ＭＳ Ｐゴシック" panose="020B0600070205080204" pitchFamily="34" charset="-128"/>
            </a:endParaRPr>
          </a:p>
          <a:p>
            <a:pPr eaLnBrk="1" hangingPunct="1"/>
            <a:r>
              <a:rPr lang="en-US" altLang="en-US" sz="2000" dirty="0">
                <a:solidFill>
                  <a:srgbClr val="595959"/>
                </a:solidFill>
                <a:ea typeface="ＭＳ Ｐゴシック" panose="020B0600070205080204" pitchFamily="34" charset="-128"/>
              </a:rPr>
              <a:t>Covariates</a:t>
            </a:r>
          </a:p>
          <a:p>
            <a:pPr lvl="2"/>
            <a:r>
              <a:rPr lang="en-US" altLang="en-US" sz="2000" dirty="0">
                <a:solidFill>
                  <a:srgbClr val="595959"/>
                </a:solidFill>
                <a:ea typeface="ＭＳ Ｐゴシック" panose="020B0600070205080204" pitchFamily="34" charset="-128"/>
              </a:rPr>
              <a:t>Nutrition Involvement </a:t>
            </a:r>
            <a:r>
              <a:rPr lang="en-US" altLang="en-US" sz="1600" i="1" dirty="0">
                <a:solidFill>
                  <a:srgbClr val="595959"/>
                </a:solidFill>
                <a:ea typeface="ＭＳ Ｐゴシック" panose="020B0600070205080204" pitchFamily="34" charset="-128"/>
              </a:rPr>
              <a:t>(</a:t>
            </a:r>
            <a:r>
              <a:rPr lang="en-US" altLang="en-US" sz="1600" i="1" dirty="0" err="1">
                <a:solidFill>
                  <a:srgbClr val="595959"/>
                </a:solidFill>
                <a:ea typeface="ＭＳ Ｐゴシック" panose="020B0600070205080204" pitchFamily="34" charset="-128"/>
              </a:rPr>
              <a:t>Chandon</a:t>
            </a:r>
            <a:r>
              <a:rPr lang="en-US" altLang="en-US" sz="1600" i="1" dirty="0">
                <a:solidFill>
                  <a:srgbClr val="595959"/>
                </a:solidFill>
                <a:ea typeface="ＭＳ Ｐゴシック" panose="020B0600070205080204" pitchFamily="34" charset="-128"/>
              </a:rPr>
              <a:t> &amp; </a:t>
            </a:r>
            <a:r>
              <a:rPr lang="en-US" altLang="en-US" sz="1600" i="1" dirty="0" err="1">
                <a:solidFill>
                  <a:srgbClr val="595959"/>
                </a:solidFill>
                <a:ea typeface="ＭＳ Ｐゴシック" panose="020B0600070205080204" pitchFamily="34" charset="-128"/>
              </a:rPr>
              <a:t>Wansink</a:t>
            </a:r>
            <a:r>
              <a:rPr lang="en-US" altLang="en-US" sz="1600" i="1" dirty="0">
                <a:solidFill>
                  <a:srgbClr val="595959"/>
                </a:solidFill>
                <a:ea typeface="ＭＳ Ｐゴシック" panose="020B0600070205080204" pitchFamily="34" charset="-128"/>
              </a:rPr>
              <a:t>, 2007; </a:t>
            </a:r>
            <a:r>
              <a:rPr lang="mr-IN" altLang="en-US" sz="1600" i="1" dirty="0">
                <a:solidFill>
                  <a:srgbClr val="595959"/>
                </a:solidFill>
                <a:latin typeface="Gill Sans" panose="020B0502020104020203" pitchFamily="34" charset="-79"/>
                <a:ea typeface="ＭＳ Ｐゴシック" panose="020B0600070205080204" pitchFamily="34" charset="-128"/>
              </a:rPr>
              <a:t>α</a:t>
            </a:r>
            <a:r>
              <a:rPr lang="en-US" altLang="en-US" sz="1600" i="1" dirty="0">
                <a:solidFill>
                  <a:srgbClr val="595959"/>
                </a:solidFill>
                <a:latin typeface="Gill Sans" panose="020B0502020104020203" pitchFamily="34" charset="-79"/>
                <a:ea typeface="ＭＳ Ｐゴシック" panose="020B0600070205080204" pitchFamily="34" charset="-128"/>
              </a:rPr>
              <a:t> </a:t>
            </a:r>
            <a:r>
              <a:rPr lang="mr-IN" altLang="en-US" sz="1600" i="1" dirty="0">
                <a:solidFill>
                  <a:srgbClr val="595959"/>
                </a:solidFill>
                <a:latin typeface="Gill Sans" panose="020B0502020104020203" pitchFamily="34" charset="-79"/>
                <a:ea typeface="ＭＳ Ｐゴシック" panose="020B0600070205080204" pitchFamily="34" charset="-128"/>
              </a:rPr>
              <a:t>= </a:t>
            </a:r>
            <a:r>
              <a:rPr lang="en-US" altLang="en-US" sz="1600" i="1" dirty="0">
                <a:solidFill>
                  <a:srgbClr val="595959"/>
                </a:solidFill>
                <a:latin typeface="Gill Sans" panose="020B0502020104020203" pitchFamily="34" charset="-79"/>
                <a:ea typeface="ＭＳ Ｐゴシック" panose="020B0600070205080204" pitchFamily="34" charset="-128"/>
              </a:rPr>
              <a:t>.</a:t>
            </a:r>
            <a:r>
              <a:rPr lang="is-IS" altLang="en-US" sz="1600" i="1" dirty="0">
                <a:solidFill>
                  <a:srgbClr val="595959"/>
                </a:solidFill>
                <a:ea typeface="ＭＳ Ｐゴシック" panose="020B0600070205080204" pitchFamily="34" charset="-128"/>
              </a:rPr>
              <a:t>824</a:t>
            </a:r>
            <a:r>
              <a:rPr lang="en-US" altLang="en-US" sz="1600" i="1" dirty="0">
                <a:solidFill>
                  <a:srgbClr val="595959"/>
                </a:solidFill>
                <a:ea typeface="ＭＳ Ｐゴシック" panose="020B0600070205080204" pitchFamily="34" charset="-128"/>
              </a:rPr>
              <a:t>)</a:t>
            </a:r>
          </a:p>
          <a:p>
            <a:pPr lvl="2" eaLnBrk="1" hangingPunct="1"/>
            <a:r>
              <a:rPr lang="en-US" altLang="en-US" sz="2000" dirty="0">
                <a:solidFill>
                  <a:srgbClr val="595959"/>
                </a:solidFill>
                <a:ea typeface="ＭＳ Ｐゴシック" panose="020B0600070205080204" pitchFamily="34" charset="-128"/>
              </a:rPr>
              <a:t>Identification with the Hispanic culture </a:t>
            </a:r>
          </a:p>
          <a:p>
            <a:pPr lvl="2" eaLnBrk="1" hangingPunct="1"/>
            <a:r>
              <a:rPr lang="en-US" altLang="en-US" sz="2000" dirty="0">
                <a:solidFill>
                  <a:srgbClr val="595959"/>
                </a:solidFill>
                <a:ea typeface="ＭＳ Ｐゴシック" panose="020B0600070205080204" pitchFamily="34" charset="-128"/>
              </a:rPr>
              <a:t>Generation </a:t>
            </a:r>
            <a:r>
              <a:rPr lang="en-US" altLang="en-US" sz="1800" i="1" dirty="0">
                <a:solidFill>
                  <a:srgbClr val="595959"/>
                </a:solidFill>
                <a:ea typeface="ＭＳ Ｐゴシック" panose="020B0600070205080204" pitchFamily="34" charset="-128"/>
              </a:rPr>
              <a:t>(COO / Parents’ COO)</a:t>
            </a:r>
            <a:endParaRPr lang="en-US" altLang="en-US" sz="2000" i="1" dirty="0">
              <a:solidFill>
                <a:srgbClr val="595959"/>
              </a:solidFill>
              <a:ea typeface="ＭＳ Ｐゴシック" panose="020B0600070205080204" pitchFamily="34" charset="-128"/>
            </a:endParaRPr>
          </a:p>
        </p:txBody>
      </p:sp>
      <p:cxnSp>
        <p:nvCxnSpPr>
          <p:cNvPr id="14" name="Straight Connector 13">
            <a:extLst>
              <a:ext uri="{FF2B5EF4-FFF2-40B4-BE49-F238E27FC236}">
                <a16:creationId xmlns:a16="http://schemas.microsoft.com/office/drawing/2014/main" id="{F24EA71C-BB03-BA4B-9CC8-BEB444E0C534}"/>
              </a:ext>
            </a:extLst>
          </p:cNvPr>
          <p:cNvCxnSpPr/>
          <p:nvPr/>
        </p:nvCxnSpPr>
        <p:spPr>
          <a:xfrm>
            <a:off x="0" y="1458913"/>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64515" name="Group 25">
            <a:extLst>
              <a:ext uri="{FF2B5EF4-FFF2-40B4-BE49-F238E27FC236}">
                <a16:creationId xmlns:a16="http://schemas.microsoft.com/office/drawing/2014/main" id="{16BEA427-D9DB-864C-9B6C-06D3645A9B95}"/>
              </a:ext>
            </a:extLst>
          </p:cNvPr>
          <p:cNvGrpSpPr>
            <a:grpSpLocks/>
          </p:cNvGrpSpPr>
          <p:nvPr/>
        </p:nvGrpSpPr>
        <p:grpSpPr bwMode="auto">
          <a:xfrm>
            <a:off x="180975" y="1260475"/>
            <a:ext cx="1155700" cy="107950"/>
            <a:chOff x="7536566" y="6291405"/>
            <a:chExt cx="1154910" cy="144000"/>
          </a:xfrm>
        </p:grpSpPr>
        <p:sp>
          <p:nvSpPr>
            <p:cNvPr id="27" name="Oval 26">
              <a:extLst>
                <a:ext uri="{FF2B5EF4-FFF2-40B4-BE49-F238E27FC236}">
                  <a16:creationId xmlns:a16="http://schemas.microsoft.com/office/drawing/2014/main" id="{E7582379-E867-FF4A-B1E0-243081EFC383}"/>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8" name="Oval 27">
              <a:extLst>
                <a:ext uri="{FF2B5EF4-FFF2-40B4-BE49-F238E27FC236}">
                  <a16:creationId xmlns:a16="http://schemas.microsoft.com/office/drawing/2014/main" id="{688006DA-2885-B949-876A-527CB769C977}"/>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9" name="Oval 28">
              <a:extLst>
                <a:ext uri="{FF2B5EF4-FFF2-40B4-BE49-F238E27FC236}">
                  <a16:creationId xmlns:a16="http://schemas.microsoft.com/office/drawing/2014/main" id="{6685C6F4-8E06-BE41-99D0-0703FB810AB9}"/>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0" name="Oval 29">
              <a:extLst>
                <a:ext uri="{FF2B5EF4-FFF2-40B4-BE49-F238E27FC236}">
                  <a16:creationId xmlns:a16="http://schemas.microsoft.com/office/drawing/2014/main" id="{93D4689A-67D3-CF40-9361-A8058059E0D1}"/>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1" name="Oval 30">
              <a:extLst>
                <a:ext uri="{FF2B5EF4-FFF2-40B4-BE49-F238E27FC236}">
                  <a16:creationId xmlns:a16="http://schemas.microsoft.com/office/drawing/2014/main" id="{DCC4AF2B-62A9-CF49-9B66-76C57FFF8EF6}"/>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2" name="Oval 31">
              <a:extLst>
                <a:ext uri="{FF2B5EF4-FFF2-40B4-BE49-F238E27FC236}">
                  <a16:creationId xmlns:a16="http://schemas.microsoft.com/office/drawing/2014/main" id="{AF7FF83D-44D1-1742-8483-2F8A775CE3C7}"/>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3" name="Oval 32">
              <a:extLst>
                <a:ext uri="{FF2B5EF4-FFF2-40B4-BE49-F238E27FC236}">
                  <a16:creationId xmlns:a16="http://schemas.microsoft.com/office/drawing/2014/main" id="{1CE0374E-4D0C-7646-9DE1-18A242DEDFD1}"/>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5" name="Content Placeholder 7">
            <a:extLst>
              <a:ext uri="{FF2B5EF4-FFF2-40B4-BE49-F238E27FC236}">
                <a16:creationId xmlns:a16="http://schemas.microsoft.com/office/drawing/2014/main" id="{9D2FC251-5549-F64A-8637-EB68D1603ECA}"/>
              </a:ext>
            </a:extLst>
          </p:cNvPr>
          <p:cNvSpPr txBox="1">
            <a:spLocks/>
          </p:cNvSpPr>
          <p:nvPr/>
        </p:nvSpPr>
        <p:spPr>
          <a:xfrm>
            <a:off x="3408363" y="628650"/>
            <a:ext cx="8664575" cy="722313"/>
          </a:xfrm>
          <a:prstGeom prst="rect">
            <a:avLst/>
          </a:prstGeom>
        </p:spPr>
        <p:txBody>
          <a:bodyPr lIns="68580" tIns="34290" rIns="68580" bIns="34290">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r" defTabSz="914400" eaLnBrk="1" hangingPunct="1">
              <a:lnSpc>
                <a:spcPct val="150000"/>
              </a:lnSpc>
              <a:spcBef>
                <a:spcPct val="20000"/>
              </a:spcBef>
              <a:buFont typeface="Arial" panose="020B0604020202020204" pitchFamily="34" charset="0"/>
              <a:buNone/>
            </a:pPr>
            <a:r>
              <a:rPr lang="en-US" altLang="en-US" sz="3000">
                <a:solidFill>
                  <a:srgbClr val="948A54"/>
                </a:solidFill>
              </a:rPr>
              <a:t>Hispanics’ Response to Healthy Eating Appeals </a:t>
            </a:r>
          </a:p>
        </p:txBody>
      </p:sp>
      <p:sp>
        <p:nvSpPr>
          <p:cNvPr id="16" name="Rectangle 15">
            <a:extLst>
              <a:ext uri="{FF2B5EF4-FFF2-40B4-BE49-F238E27FC236}">
                <a16:creationId xmlns:a16="http://schemas.microsoft.com/office/drawing/2014/main" id="{43663187-9991-BA46-BF4E-6DD26FA1B40A}"/>
              </a:ext>
            </a:extLst>
          </p:cNvPr>
          <p:cNvSpPr/>
          <p:nvPr/>
        </p:nvSpPr>
        <p:spPr>
          <a:xfrm>
            <a:off x="8294688" y="13652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Study 1</a:t>
            </a:r>
          </a:p>
        </p:txBody>
      </p:sp>
      <p:pic>
        <p:nvPicPr>
          <p:cNvPr id="17" name="Picture 16">
            <a:extLst>
              <a:ext uri="{FF2B5EF4-FFF2-40B4-BE49-F238E27FC236}">
                <a16:creationId xmlns:a16="http://schemas.microsoft.com/office/drawing/2014/main" id="{A0826554-A0D2-5F47-BCCA-6BB9145979CB}"/>
              </a:ext>
            </a:extLst>
          </p:cNvPr>
          <p:cNvPicPr/>
          <p:nvPr/>
        </p:nvPicPr>
        <p:blipFill rotWithShape="1">
          <a:blip r:embed="rId3"/>
          <a:srcRect l="5011" t="6046" b="6274"/>
          <a:stretch/>
        </p:blipFill>
        <p:spPr bwMode="auto">
          <a:xfrm>
            <a:off x="8116889" y="1620831"/>
            <a:ext cx="3294697" cy="2217738"/>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AD018E4A-47DF-1E4F-8C6E-E8A9CFADD09C}"/>
              </a:ext>
            </a:extLst>
          </p:cNvPr>
          <p:cNvPicPr/>
          <p:nvPr/>
        </p:nvPicPr>
        <p:blipFill rotWithShape="1">
          <a:blip r:embed="rId4"/>
          <a:srcRect l="3960" t="3393" r="8949" b="4228"/>
          <a:stretch/>
        </p:blipFill>
        <p:spPr bwMode="auto">
          <a:xfrm>
            <a:off x="8116888" y="4100330"/>
            <a:ext cx="3294698" cy="2621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76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F107C5-F1AA-0741-A389-3C525F11F267}"/>
              </a:ext>
            </a:extLst>
          </p:cNvPr>
          <p:cNvCxnSpPr/>
          <p:nvPr/>
        </p:nvCxnSpPr>
        <p:spPr>
          <a:xfrm>
            <a:off x="0" y="1458913"/>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67589" name="Group 7">
            <a:extLst>
              <a:ext uri="{FF2B5EF4-FFF2-40B4-BE49-F238E27FC236}">
                <a16:creationId xmlns:a16="http://schemas.microsoft.com/office/drawing/2014/main" id="{FD114FB0-98D3-8344-990C-0A7C31BE03CC}"/>
              </a:ext>
            </a:extLst>
          </p:cNvPr>
          <p:cNvGrpSpPr>
            <a:grpSpLocks/>
          </p:cNvGrpSpPr>
          <p:nvPr/>
        </p:nvGrpSpPr>
        <p:grpSpPr bwMode="auto">
          <a:xfrm>
            <a:off x="180975" y="1260475"/>
            <a:ext cx="1155700" cy="107950"/>
            <a:chOff x="7536566" y="6291405"/>
            <a:chExt cx="1154910" cy="144000"/>
          </a:xfrm>
        </p:grpSpPr>
        <p:sp>
          <p:nvSpPr>
            <p:cNvPr id="9" name="Oval 8">
              <a:extLst>
                <a:ext uri="{FF2B5EF4-FFF2-40B4-BE49-F238E27FC236}">
                  <a16:creationId xmlns:a16="http://schemas.microsoft.com/office/drawing/2014/main" id="{207DFE99-F74D-8A4B-8004-B41FACAE44AC}"/>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3" name="Oval 12">
              <a:extLst>
                <a:ext uri="{FF2B5EF4-FFF2-40B4-BE49-F238E27FC236}">
                  <a16:creationId xmlns:a16="http://schemas.microsoft.com/office/drawing/2014/main" id="{DE731E7D-EE74-CE41-93FE-6E8B0C47CA0E}"/>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4" name="Oval 13">
              <a:extLst>
                <a:ext uri="{FF2B5EF4-FFF2-40B4-BE49-F238E27FC236}">
                  <a16:creationId xmlns:a16="http://schemas.microsoft.com/office/drawing/2014/main" id="{F5A5E636-AA5D-2F42-AF07-62DBC066FC65}"/>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5" name="Oval 14">
              <a:extLst>
                <a:ext uri="{FF2B5EF4-FFF2-40B4-BE49-F238E27FC236}">
                  <a16:creationId xmlns:a16="http://schemas.microsoft.com/office/drawing/2014/main" id="{DFEACE73-D654-104B-96A2-4004ED727FA5}"/>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6" name="Oval 15">
              <a:extLst>
                <a:ext uri="{FF2B5EF4-FFF2-40B4-BE49-F238E27FC236}">
                  <a16:creationId xmlns:a16="http://schemas.microsoft.com/office/drawing/2014/main" id="{58BF5D28-DD55-D94A-9DC6-A4B8CB8A6423}"/>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7" name="Oval 16">
              <a:extLst>
                <a:ext uri="{FF2B5EF4-FFF2-40B4-BE49-F238E27FC236}">
                  <a16:creationId xmlns:a16="http://schemas.microsoft.com/office/drawing/2014/main" id="{A115A4EA-461B-1541-84C7-1DA8AAFC3E7D}"/>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8" name="Oval 17">
              <a:extLst>
                <a:ext uri="{FF2B5EF4-FFF2-40B4-BE49-F238E27FC236}">
                  <a16:creationId xmlns:a16="http://schemas.microsoft.com/office/drawing/2014/main" id="{F280698D-4B1D-D845-935C-FFF2A2E155B8}"/>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9" name="Content Placeholder 7">
            <a:extLst>
              <a:ext uri="{FF2B5EF4-FFF2-40B4-BE49-F238E27FC236}">
                <a16:creationId xmlns:a16="http://schemas.microsoft.com/office/drawing/2014/main" id="{BB8A4034-A397-8B40-900F-284F9B572AF8}"/>
              </a:ext>
            </a:extLst>
          </p:cNvPr>
          <p:cNvSpPr txBox="1">
            <a:spLocks/>
          </p:cNvSpPr>
          <p:nvPr/>
        </p:nvSpPr>
        <p:spPr>
          <a:xfrm>
            <a:off x="9228138" y="628650"/>
            <a:ext cx="2844800" cy="814390"/>
          </a:xfrm>
          <a:prstGeom prst="rect">
            <a:avLst/>
          </a:prstGeom>
        </p:spPr>
        <p:txBody>
          <a:bodyPr lIns="68580" tIns="34290" rIns="68580" bIns="3429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150000"/>
              </a:lnSpc>
              <a:spcAft>
                <a:spcPts val="0"/>
              </a:spcAft>
              <a:buFont typeface="Arial" pitchFamily="34" charset="0"/>
              <a:buNone/>
              <a:defRPr/>
            </a:pPr>
            <a:r>
              <a:rPr lang="en-US" sz="3600" dirty="0">
                <a:solidFill>
                  <a:schemeClr val="bg2">
                    <a:lumMod val="50000"/>
                  </a:schemeClr>
                </a:solidFill>
                <a:latin typeface="+mj-lt"/>
              </a:rPr>
              <a:t>Results</a:t>
            </a:r>
          </a:p>
        </p:txBody>
      </p:sp>
      <p:sp>
        <p:nvSpPr>
          <p:cNvPr id="20" name="Rectangle 19">
            <a:extLst>
              <a:ext uri="{FF2B5EF4-FFF2-40B4-BE49-F238E27FC236}">
                <a16:creationId xmlns:a16="http://schemas.microsoft.com/office/drawing/2014/main" id="{6E226928-1D8A-FA4F-852B-14B8C8C6364D}"/>
              </a:ext>
            </a:extLst>
          </p:cNvPr>
          <p:cNvSpPr/>
          <p:nvPr/>
        </p:nvSpPr>
        <p:spPr>
          <a:xfrm>
            <a:off x="8294688" y="13652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Study 1</a:t>
            </a:r>
          </a:p>
        </p:txBody>
      </p:sp>
      <p:pic>
        <p:nvPicPr>
          <p:cNvPr id="22" name="Picture 21" descr="A screenshot of a cell phone&#10;&#10;Description automatically generated">
            <a:extLst>
              <a:ext uri="{FF2B5EF4-FFF2-40B4-BE49-F238E27FC236}">
                <a16:creationId xmlns:a16="http://schemas.microsoft.com/office/drawing/2014/main" id="{F2EEE9D0-8EF5-BD4D-8697-15979BBA7095}"/>
              </a:ext>
            </a:extLst>
          </p:cNvPr>
          <p:cNvPicPr/>
          <p:nvPr/>
        </p:nvPicPr>
        <p:blipFill>
          <a:blip r:embed="rId2"/>
          <a:stretch>
            <a:fillRect/>
          </a:stretch>
        </p:blipFill>
        <p:spPr>
          <a:xfrm>
            <a:off x="920115" y="1819275"/>
            <a:ext cx="5744527" cy="4602916"/>
          </a:xfrm>
          <a:prstGeom prst="rect">
            <a:avLst/>
          </a:prstGeom>
        </p:spPr>
      </p:pic>
      <p:sp>
        <p:nvSpPr>
          <p:cNvPr id="23" name="Text Placeholder 36">
            <a:extLst>
              <a:ext uri="{FF2B5EF4-FFF2-40B4-BE49-F238E27FC236}">
                <a16:creationId xmlns:a16="http://schemas.microsoft.com/office/drawing/2014/main" id="{6C19BA00-D5E0-7F4B-9791-3932CE7080B8}"/>
              </a:ext>
            </a:extLst>
          </p:cNvPr>
          <p:cNvSpPr>
            <a:spLocks noGrp="1"/>
          </p:cNvSpPr>
          <p:nvPr>
            <p:ph type="body" idx="1"/>
          </p:nvPr>
        </p:nvSpPr>
        <p:spPr>
          <a:xfrm>
            <a:off x="6888163" y="1656516"/>
            <a:ext cx="4984750" cy="4765675"/>
          </a:xfrm>
        </p:spPr>
        <p:txBody>
          <a:bodyPr rtlCol="0"/>
          <a:lstStyle/>
          <a:p>
            <a:pPr marL="342900" indent="-342900" algn="l">
              <a:buFont typeface="Arial"/>
              <a:buChar char="•"/>
              <a:defRPr/>
            </a:pPr>
            <a:r>
              <a:rPr lang="en-US" i="1" cap="none" dirty="0">
                <a:solidFill>
                  <a:schemeClr val="tx1"/>
                </a:solidFill>
              </a:rPr>
              <a:t>F</a:t>
            </a:r>
            <a:r>
              <a:rPr lang="en-US" cap="none" dirty="0">
                <a:solidFill>
                  <a:schemeClr val="tx1"/>
                </a:solidFill>
              </a:rPr>
              <a:t>(1, 158) = 4.68, p = .032</a:t>
            </a:r>
          </a:p>
          <a:p>
            <a:pPr marL="342900" indent="-342900" algn="l" eaLnBrk="1" fontAlgn="auto" hangingPunct="1">
              <a:spcAft>
                <a:spcPts val="0"/>
              </a:spcAft>
              <a:buFont typeface="Arial"/>
              <a:buChar char="•"/>
              <a:defRPr/>
            </a:pPr>
            <a:r>
              <a:rPr lang="en-US" cap="none" dirty="0">
                <a:ea typeface="+mn-ea"/>
                <a:cs typeface="+mn-cs"/>
              </a:rPr>
              <a:t>Main Effect Message Framing:</a:t>
            </a:r>
          </a:p>
          <a:p>
            <a:pPr marL="800100" lvl="1" indent="-342900">
              <a:buFont typeface="Arial"/>
              <a:buChar char="•"/>
              <a:defRPr/>
            </a:pPr>
            <a:r>
              <a:rPr lang="en-US" b="0" i="1" dirty="0">
                <a:solidFill>
                  <a:schemeClr val="tx1">
                    <a:lumMod val="85000"/>
                    <a:lumOff val="15000"/>
                  </a:schemeClr>
                </a:solidFill>
                <a:ea typeface="+mn-ea"/>
              </a:rPr>
              <a:t>F</a:t>
            </a:r>
            <a:r>
              <a:rPr lang="en-US" b="0" dirty="0">
                <a:solidFill>
                  <a:schemeClr val="tx1">
                    <a:lumMod val="85000"/>
                    <a:lumOff val="15000"/>
                  </a:schemeClr>
                </a:solidFill>
              </a:rPr>
              <a:t>(1, 158) = 1.69, p = .196)</a:t>
            </a:r>
            <a:endParaRPr lang="en-US" b="0" dirty="0">
              <a:solidFill>
                <a:schemeClr val="tx1">
                  <a:lumMod val="85000"/>
                  <a:lumOff val="15000"/>
                </a:schemeClr>
              </a:solidFill>
              <a:ea typeface="+mn-ea"/>
            </a:endParaRPr>
          </a:p>
          <a:p>
            <a:pPr marL="342900" indent="-342900" algn="l" eaLnBrk="1" fontAlgn="auto" hangingPunct="1">
              <a:spcAft>
                <a:spcPts val="0"/>
              </a:spcAft>
              <a:buFont typeface="Arial"/>
              <a:buChar char="•"/>
              <a:defRPr/>
            </a:pPr>
            <a:r>
              <a:rPr lang="en-US" cap="none" dirty="0">
                <a:ea typeface="+mn-ea"/>
                <a:cs typeface="+mn-cs"/>
              </a:rPr>
              <a:t>Main Effect Construal:</a:t>
            </a:r>
          </a:p>
          <a:p>
            <a:pPr marL="800100" lvl="1" indent="-342900">
              <a:buFont typeface="Arial"/>
              <a:buChar char="•"/>
              <a:defRPr/>
            </a:pPr>
            <a:r>
              <a:rPr lang="en-US" b="0" i="1" dirty="0"/>
              <a:t>F</a:t>
            </a:r>
            <a:r>
              <a:rPr lang="en-US" b="0" dirty="0"/>
              <a:t>(1, 158) = .026, p = .873</a:t>
            </a:r>
            <a:endParaRPr lang="en-US" b="0" cap="none" dirty="0"/>
          </a:p>
          <a:p>
            <a:pPr marL="342900" indent="-342900" algn="l" eaLnBrk="1" fontAlgn="auto" hangingPunct="1">
              <a:spcAft>
                <a:spcPts val="0"/>
              </a:spcAft>
              <a:buFont typeface="Arial"/>
              <a:buChar char="•"/>
              <a:defRPr/>
            </a:pPr>
            <a:r>
              <a:rPr lang="en-US" cap="none" dirty="0">
                <a:ea typeface="+mn-ea"/>
                <a:cs typeface="+mn-cs"/>
              </a:rPr>
              <a:t>Interdependent Condition</a:t>
            </a:r>
          </a:p>
          <a:p>
            <a:pPr marL="800100" lvl="1" indent="-342900" eaLnBrk="1" fontAlgn="auto" hangingPunct="1">
              <a:spcAft>
                <a:spcPts val="0"/>
              </a:spcAft>
              <a:buFont typeface="Arial"/>
              <a:buChar char="•"/>
              <a:defRPr/>
            </a:pPr>
            <a:r>
              <a:rPr lang="en-US" b="0" i="1" dirty="0" err="1">
                <a:solidFill>
                  <a:schemeClr val="tx1">
                    <a:lumMod val="85000"/>
                    <a:lumOff val="15000"/>
                  </a:schemeClr>
                </a:solidFill>
                <a:ea typeface="+mn-ea"/>
              </a:rPr>
              <a:t>M</a:t>
            </a:r>
            <a:r>
              <a:rPr lang="en-US" b="0" baseline="-25000" dirty="0" err="1">
                <a:solidFill>
                  <a:schemeClr val="tx1">
                    <a:lumMod val="85000"/>
                    <a:lumOff val="15000"/>
                  </a:schemeClr>
                </a:solidFill>
                <a:ea typeface="+mn-ea"/>
              </a:rPr>
              <a:t>Self</a:t>
            </a:r>
            <a:r>
              <a:rPr lang="en-US" b="0" baseline="-25000" dirty="0">
                <a:solidFill>
                  <a:schemeClr val="tx1">
                    <a:lumMod val="85000"/>
                    <a:lumOff val="15000"/>
                  </a:schemeClr>
                </a:solidFill>
                <a:ea typeface="+mn-ea"/>
              </a:rPr>
              <a:t>  </a:t>
            </a:r>
            <a:r>
              <a:rPr lang="en-US" b="0" dirty="0">
                <a:solidFill>
                  <a:schemeClr val="tx1">
                    <a:lumMod val="85000"/>
                    <a:lumOff val="15000"/>
                  </a:schemeClr>
                </a:solidFill>
                <a:ea typeface="+mn-ea"/>
              </a:rPr>
              <a:t>= 4.03, </a:t>
            </a:r>
            <a:r>
              <a:rPr lang="en-US" b="0" i="1" dirty="0">
                <a:solidFill>
                  <a:schemeClr val="tx1">
                    <a:lumMod val="85000"/>
                    <a:lumOff val="15000"/>
                  </a:schemeClr>
                </a:solidFill>
                <a:ea typeface="+mn-ea"/>
              </a:rPr>
              <a:t>SD</a:t>
            </a:r>
            <a:r>
              <a:rPr lang="en-US" b="0" dirty="0">
                <a:solidFill>
                  <a:schemeClr val="tx1">
                    <a:lumMod val="85000"/>
                    <a:lumOff val="15000"/>
                  </a:schemeClr>
                </a:solidFill>
                <a:ea typeface="+mn-ea"/>
              </a:rPr>
              <a:t> = 1.80                  </a:t>
            </a:r>
          </a:p>
          <a:p>
            <a:pPr marL="800100" lvl="1" indent="-342900" eaLnBrk="1" fontAlgn="auto" hangingPunct="1">
              <a:spcAft>
                <a:spcPts val="0"/>
              </a:spcAft>
              <a:buFont typeface="Arial"/>
              <a:buChar char="•"/>
              <a:defRPr/>
            </a:pPr>
            <a:r>
              <a:rPr lang="en-US" b="0" i="1" dirty="0" err="1">
                <a:solidFill>
                  <a:schemeClr val="tx1">
                    <a:lumMod val="85000"/>
                    <a:lumOff val="15000"/>
                  </a:schemeClr>
                </a:solidFill>
                <a:ea typeface="+mn-ea"/>
              </a:rPr>
              <a:t>M</a:t>
            </a:r>
            <a:r>
              <a:rPr lang="en-US" b="0" baseline="-25000" dirty="0" err="1">
                <a:solidFill>
                  <a:schemeClr val="tx1">
                    <a:lumMod val="85000"/>
                    <a:lumOff val="15000"/>
                  </a:schemeClr>
                </a:solidFill>
                <a:ea typeface="+mn-ea"/>
              </a:rPr>
              <a:t>Social</a:t>
            </a:r>
            <a:r>
              <a:rPr lang="en-US" b="0" baseline="-25000" dirty="0">
                <a:solidFill>
                  <a:schemeClr val="tx1">
                    <a:lumMod val="85000"/>
                    <a:lumOff val="15000"/>
                  </a:schemeClr>
                </a:solidFill>
                <a:ea typeface="+mn-ea"/>
              </a:rPr>
              <a:t> </a:t>
            </a:r>
            <a:r>
              <a:rPr lang="en-US" b="0" dirty="0">
                <a:solidFill>
                  <a:schemeClr val="tx1">
                    <a:lumMod val="85000"/>
                    <a:lumOff val="15000"/>
                  </a:schemeClr>
                </a:solidFill>
                <a:ea typeface="+mn-ea"/>
              </a:rPr>
              <a:t>= 3.19, </a:t>
            </a:r>
            <a:r>
              <a:rPr lang="en-US" b="0" i="1" dirty="0">
                <a:solidFill>
                  <a:schemeClr val="tx1">
                    <a:lumMod val="85000"/>
                    <a:lumOff val="15000"/>
                  </a:schemeClr>
                </a:solidFill>
                <a:ea typeface="+mn-ea"/>
              </a:rPr>
              <a:t>SD</a:t>
            </a:r>
            <a:r>
              <a:rPr lang="en-US" b="0" dirty="0">
                <a:solidFill>
                  <a:schemeClr val="tx1">
                    <a:lumMod val="85000"/>
                    <a:lumOff val="15000"/>
                  </a:schemeClr>
                </a:solidFill>
                <a:ea typeface="+mn-ea"/>
              </a:rPr>
              <a:t> = 1.24</a:t>
            </a:r>
          </a:p>
          <a:p>
            <a:pPr lvl="1">
              <a:defRPr/>
            </a:pPr>
            <a:r>
              <a:rPr lang="en-US" b="0" dirty="0">
                <a:solidFill>
                  <a:schemeClr val="tx1">
                    <a:lumMod val="85000"/>
                    <a:lumOff val="15000"/>
                  </a:schemeClr>
                </a:solidFill>
              </a:rPr>
              <a:t>(t = -2.43, p = .017) </a:t>
            </a:r>
          </a:p>
          <a:p>
            <a:pPr marL="342900" indent="-342900" algn="l" eaLnBrk="1" fontAlgn="auto" hangingPunct="1">
              <a:spcAft>
                <a:spcPts val="0"/>
              </a:spcAft>
              <a:buFont typeface="Arial"/>
              <a:buChar char="•"/>
              <a:defRPr/>
            </a:pPr>
            <a:r>
              <a:rPr lang="en-US" cap="none" dirty="0">
                <a:ea typeface="+mn-ea"/>
                <a:cs typeface="+mn-cs"/>
              </a:rPr>
              <a:t>Independent Condition</a:t>
            </a:r>
          </a:p>
          <a:p>
            <a:pPr marL="800100" lvl="1" indent="-342900" eaLnBrk="1" fontAlgn="auto" hangingPunct="1">
              <a:spcAft>
                <a:spcPts val="0"/>
              </a:spcAft>
              <a:buFont typeface="Arial"/>
              <a:buChar char="•"/>
              <a:defRPr/>
            </a:pPr>
            <a:r>
              <a:rPr lang="en-US" b="0" i="1" dirty="0" err="1">
                <a:solidFill>
                  <a:schemeClr val="tx1">
                    <a:lumMod val="85000"/>
                    <a:lumOff val="15000"/>
                  </a:schemeClr>
                </a:solidFill>
                <a:ea typeface="+mn-ea"/>
              </a:rPr>
              <a:t>M</a:t>
            </a:r>
            <a:r>
              <a:rPr lang="en-US" b="0" baseline="-25000" dirty="0" err="1">
                <a:solidFill>
                  <a:schemeClr val="tx1">
                    <a:lumMod val="85000"/>
                    <a:lumOff val="15000"/>
                  </a:schemeClr>
                </a:solidFill>
                <a:ea typeface="+mn-ea"/>
              </a:rPr>
              <a:t>Self</a:t>
            </a:r>
            <a:r>
              <a:rPr lang="en-US" b="0" dirty="0">
                <a:solidFill>
                  <a:schemeClr val="tx1">
                    <a:lumMod val="85000"/>
                    <a:lumOff val="15000"/>
                  </a:schemeClr>
                </a:solidFill>
                <a:ea typeface="+mn-ea"/>
              </a:rPr>
              <a:t> = 3.55, SD = 1.48</a:t>
            </a:r>
          </a:p>
          <a:p>
            <a:pPr marL="800100" lvl="1" indent="-342900" eaLnBrk="1" fontAlgn="auto" hangingPunct="1">
              <a:spcAft>
                <a:spcPts val="0"/>
              </a:spcAft>
              <a:buFont typeface="Arial"/>
              <a:buChar char="•"/>
              <a:defRPr/>
            </a:pPr>
            <a:r>
              <a:rPr lang="en-US" b="0" i="1" dirty="0" err="1">
                <a:solidFill>
                  <a:schemeClr val="tx1">
                    <a:lumMod val="85000"/>
                    <a:lumOff val="15000"/>
                  </a:schemeClr>
                </a:solidFill>
                <a:ea typeface="+mn-ea"/>
              </a:rPr>
              <a:t>M</a:t>
            </a:r>
            <a:r>
              <a:rPr lang="en-US" b="0" baseline="-25000" dirty="0" err="1">
                <a:solidFill>
                  <a:schemeClr val="tx1">
                    <a:lumMod val="85000"/>
                    <a:lumOff val="15000"/>
                  </a:schemeClr>
                </a:solidFill>
                <a:ea typeface="+mn-ea"/>
              </a:rPr>
              <a:t>Social</a:t>
            </a:r>
            <a:r>
              <a:rPr lang="en-US" b="0" dirty="0">
                <a:solidFill>
                  <a:schemeClr val="tx1">
                    <a:lumMod val="85000"/>
                    <a:lumOff val="15000"/>
                  </a:schemeClr>
                </a:solidFill>
                <a:ea typeface="+mn-ea"/>
              </a:rPr>
              <a:t> = 3.68, </a:t>
            </a:r>
            <a:r>
              <a:rPr lang="en-US" b="0" i="1" dirty="0">
                <a:solidFill>
                  <a:schemeClr val="tx1">
                    <a:lumMod val="85000"/>
                    <a:lumOff val="15000"/>
                  </a:schemeClr>
                </a:solidFill>
                <a:ea typeface="+mn-ea"/>
              </a:rPr>
              <a:t>SD</a:t>
            </a:r>
            <a:r>
              <a:rPr lang="en-US" b="0" dirty="0">
                <a:solidFill>
                  <a:schemeClr val="tx1">
                    <a:lumMod val="85000"/>
                    <a:lumOff val="15000"/>
                  </a:schemeClr>
                </a:solidFill>
                <a:ea typeface="+mn-ea"/>
              </a:rPr>
              <a:t> = 1.67</a:t>
            </a:r>
          </a:p>
          <a:p>
            <a:pPr lvl="1">
              <a:defRPr/>
            </a:pPr>
            <a:r>
              <a:rPr lang="en-US" b="0" dirty="0">
                <a:solidFill>
                  <a:schemeClr val="tx1">
                    <a:lumMod val="85000"/>
                    <a:lumOff val="15000"/>
                  </a:schemeClr>
                </a:solidFill>
              </a:rPr>
              <a:t>( t = .356, p = .723 )</a:t>
            </a:r>
            <a:endParaRPr lang="en-US" b="0" dirty="0">
              <a:solidFill>
                <a:schemeClr val="tx1">
                  <a:lumMod val="85000"/>
                  <a:lumOff val="15000"/>
                </a:schemeClr>
              </a:solidFill>
              <a:ea typeface="+mn-ea"/>
            </a:endParaRPr>
          </a:p>
        </p:txBody>
      </p:sp>
    </p:spTree>
    <p:extLst>
      <p:ext uri="{BB962C8B-B14F-4D97-AF65-F5344CB8AC3E}">
        <p14:creationId xmlns:p14="http://schemas.microsoft.com/office/powerpoint/2010/main" val="12315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fade">
                                      <p:cBhvr>
                                        <p:cTn id="25" dur="1000"/>
                                        <p:tgtEl>
                                          <p:spTgt spid="23">
                                            <p:txEl>
                                              <p:pRg st="1" end="1"/>
                                            </p:txEl>
                                          </p:spTgt>
                                        </p:tgtEl>
                                      </p:cBhvr>
                                    </p:animEffect>
                                    <p:anim calcmode="lin" valueType="num">
                                      <p:cBhvr>
                                        <p:cTn id="2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Effect transition="in" filter="fade">
                                      <p:cBhvr>
                                        <p:cTn id="31" dur="1000"/>
                                        <p:tgtEl>
                                          <p:spTgt spid="23">
                                            <p:txEl>
                                              <p:pRg st="2" end="2"/>
                                            </p:txEl>
                                          </p:spTgt>
                                        </p:tgtEl>
                                      </p:cBhvr>
                                    </p:animEffect>
                                    <p:anim calcmode="lin" valueType="num">
                                      <p:cBhvr>
                                        <p:cTn id="3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3">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Effect transition="in" filter="fade">
                                      <p:cBhvr>
                                        <p:cTn id="37" dur="1000"/>
                                        <p:tgtEl>
                                          <p:spTgt spid="23">
                                            <p:txEl>
                                              <p:pRg st="3" end="3"/>
                                            </p:txEl>
                                          </p:spTgt>
                                        </p:tgtEl>
                                      </p:cBhvr>
                                    </p:animEffect>
                                    <p:anim calcmode="lin" valueType="num">
                                      <p:cBhvr>
                                        <p:cTn id="3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3">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1000"/>
                                        <p:tgtEl>
                                          <p:spTgt spid="23">
                                            <p:txEl>
                                              <p:pRg st="4" end="4"/>
                                            </p:txEl>
                                          </p:spTgt>
                                        </p:tgtEl>
                                      </p:cBhvr>
                                    </p:animEffect>
                                    <p:anim calcmode="lin" valueType="num">
                                      <p:cBhvr>
                                        <p:cTn id="44"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3">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3">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3">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animEffect transition="in" filter="fade">
                                      <p:cBhvr>
                                        <p:cTn id="55" dur="1000"/>
                                        <p:tgtEl>
                                          <p:spTgt spid="23">
                                            <p:txEl>
                                              <p:pRg st="7" end="7"/>
                                            </p:txEl>
                                          </p:spTgt>
                                        </p:tgtEl>
                                      </p:cBhvr>
                                    </p:animEffect>
                                    <p:anim calcmode="lin" valueType="num">
                                      <p:cBhvr>
                                        <p:cTn id="5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3">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xEl>
                                              <p:pRg st="7" end="7"/>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3">
                                            <p:txEl>
                                              <p:pRg st="8" end="8"/>
                                            </p:txEl>
                                          </p:spTgt>
                                        </p:tgtEl>
                                        <p:attrNameLst>
                                          <p:attrName>style.visibility</p:attrName>
                                        </p:attrNameLst>
                                      </p:cBhvr>
                                      <p:to>
                                        <p:strVal val="visible"/>
                                      </p:to>
                                    </p:set>
                                    <p:animEffect transition="in" filter="fade">
                                      <p:cBhvr>
                                        <p:cTn id="61" dur="1000"/>
                                        <p:tgtEl>
                                          <p:spTgt spid="23">
                                            <p:txEl>
                                              <p:pRg st="8" end="8"/>
                                            </p:txEl>
                                          </p:spTgt>
                                        </p:tgtEl>
                                      </p:cBhvr>
                                    </p:animEffect>
                                    <p:anim calcmode="lin" valueType="num">
                                      <p:cBhvr>
                                        <p:cTn id="62" dur="1000" fill="hold"/>
                                        <p:tgtEl>
                                          <p:spTgt spid="23">
                                            <p:txEl>
                                              <p:pRg st="8" end="8"/>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23">
                                            <p:txEl>
                                              <p:pRg st="8" end="8"/>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xEl>
                                              <p:pRg st="8" end="8"/>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3">
                                            <p:txEl>
                                              <p:pRg st="5" end="5"/>
                                            </p:txEl>
                                          </p:spTgt>
                                        </p:tgtEl>
                                        <p:attrNameLst>
                                          <p:attrName>style.visibility</p:attrName>
                                        </p:attrNameLst>
                                      </p:cBhvr>
                                      <p:to>
                                        <p:strVal val="visible"/>
                                      </p:to>
                                    </p:set>
                                    <p:animEffect transition="in" filter="fade">
                                      <p:cBhvr>
                                        <p:cTn id="67" dur="1000"/>
                                        <p:tgtEl>
                                          <p:spTgt spid="23">
                                            <p:txEl>
                                              <p:pRg st="5" end="5"/>
                                            </p:txEl>
                                          </p:spTgt>
                                        </p:tgtEl>
                                      </p:cBhvr>
                                    </p:animEffect>
                                    <p:anim calcmode="lin" valueType="num">
                                      <p:cBhvr>
                                        <p:cTn id="6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23">
                                            <p:txEl>
                                              <p:pRg st="5" end="5"/>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3">
                                            <p:txEl>
                                              <p:pRg st="5" end="5"/>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23">
                                            <p:txEl>
                                              <p:pRg st="10" end="10"/>
                                            </p:txEl>
                                          </p:spTgt>
                                        </p:tgtEl>
                                        <p:attrNameLst>
                                          <p:attrName>style.visibility</p:attrName>
                                        </p:attrNameLst>
                                      </p:cBhvr>
                                      <p:to>
                                        <p:strVal val="visible"/>
                                      </p:to>
                                    </p:set>
                                    <p:animEffect transition="in" filter="fade">
                                      <p:cBhvr>
                                        <p:cTn id="73" dur="1000"/>
                                        <p:tgtEl>
                                          <p:spTgt spid="23">
                                            <p:txEl>
                                              <p:pRg st="10" end="10"/>
                                            </p:txEl>
                                          </p:spTgt>
                                        </p:tgtEl>
                                      </p:cBhvr>
                                    </p:animEffect>
                                    <p:anim calcmode="lin" valueType="num">
                                      <p:cBhvr>
                                        <p:cTn id="74" dur="1000" fill="hold"/>
                                        <p:tgtEl>
                                          <p:spTgt spid="23">
                                            <p:txEl>
                                              <p:pRg st="10" end="10"/>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23">
                                            <p:txEl>
                                              <p:pRg st="10" end="10"/>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3">
                                            <p:txEl>
                                              <p:pRg st="10" end="10"/>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23">
                                            <p:txEl>
                                              <p:pRg st="11" end="11"/>
                                            </p:txEl>
                                          </p:spTgt>
                                        </p:tgtEl>
                                        <p:attrNameLst>
                                          <p:attrName>style.visibility</p:attrName>
                                        </p:attrNameLst>
                                      </p:cBhvr>
                                      <p:to>
                                        <p:strVal val="visible"/>
                                      </p:to>
                                    </p:set>
                                    <p:animEffect transition="in" filter="fade">
                                      <p:cBhvr>
                                        <p:cTn id="79" dur="1000"/>
                                        <p:tgtEl>
                                          <p:spTgt spid="23">
                                            <p:txEl>
                                              <p:pRg st="11" end="11"/>
                                            </p:txEl>
                                          </p:spTgt>
                                        </p:tgtEl>
                                      </p:cBhvr>
                                    </p:animEffect>
                                    <p:anim calcmode="lin" valueType="num">
                                      <p:cBhvr>
                                        <p:cTn id="80" dur="1000" fill="hold"/>
                                        <p:tgtEl>
                                          <p:spTgt spid="23">
                                            <p:txEl>
                                              <p:pRg st="11" end="1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3">
                                            <p:txEl>
                                              <p:pRg st="11" end="1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3">
                                            <p:txEl>
                                              <p:pRg st="11" end="11"/>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23">
                                            <p:txEl>
                                              <p:pRg st="12" end="12"/>
                                            </p:txEl>
                                          </p:spTgt>
                                        </p:tgtEl>
                                        <p:attrNameLst>
                                          <p:attrName>style.visibility</p:attrName>
                                        </p:attrNameLst>
                                      </p:cBhvr>
                                      <p:to>
                                        <p:strVal val="visible"/>
                                      </p:to>
                                    </p:set>
                                    <p:animEffect transition="in" filter="fade">
                                      <p:cBhvr>
                                        <p:cTn id="85" dur="1000"/>
                                        <p:tgtEl>
                                          <p:spTgt spid="23">
                                            <p:txEl>
                                              <p:pRg st="12" end="12"/>
                                            </p:txEl>
                                          </p:spTgt>
                                        </p:tgtEl>
                                      </p:cBhvr>
                                    </p:animEffect>
                                    <p:anim calcmode="lin" valueType="num">
                                      <p:cBhvr>
                                        <p:cTn id="86" dur="1000" fill="hold"/>
                                        <p:tgtEl>
                                          <p:spTgt spid="23">
                                            <p:txEl>
                                              <p:pRg st="12" end="12"/>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23">
                                            <p:txEl>
                                              <p:pRg st="12" end="12"/>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3">
                                            <p:txEl>
                                              <p:pRg st="12" end="12"/>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23">
                                            <p:txEl>
                                              <p:pRg st="9" end="9"/>
                                            </p:txEl>
                                          </p:spTgt>
                                        </p:tgtEl>
                                        <p:attrNameLst>
                                          <p:attrName>style.visibility</p:attrName>
                                        </p:attrNameLst>
                                      </p:cBhvr>
                                      <p:to>
                                        <p:strVal val="visible"/>
                                      </p:to>
                                    </p:set>
                                    <p:animEffect transition="in" filter="fade">
                                      <p:cBhvr>
                                        <p:cTn id="91" dur="1000"/>
                                        <p:tgtEl>
                                          <p:spTgt spid="23">
                                            <p:txEl>
                                              <p:pRg st="9" end="9"/>
                                            </p:txEl>
                                          </p:spTgt>
                                        </p:tgtEl>
                                      </p:cBhvr>
                                    </p:animEffect>
                                    <p:anim calcmode="lin" valueType="num">
                                      <p:cBhvr>
                                        <p:cTn id="92" dur="1000" fill="hold"/>
                                        <p:tgtEl>
                                          <p:spTgt spid="23">
                                            <p:txEl>
                                              <p:pRg st="9" end="9"/>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23">
                                            <p:txEl>
                                              <p:pRg st="9" end="9"/>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3">
            <a:extLst>
              <a:ext uri="{FF2B5EF4-FFF2-40B4-BE49-F238E27FC236}">
                <a16:creationId xmlns:a16="http://schemas.microsoft.com/office/drawing/2014/main" id="{304ACDAF-349B-B343-AA3E-8E8F8BBD8D8B}"/>
              </a:ext>
            </a:extLst>
          </p:cNvPr>
          <p:cNvSpPr>
            <a:spLocks noGrp="1"/>
          </p:cNvSpPr>
          <p:nvPr>
            <p:ph idx="1"/>
          </p:nvPr>
        </p:nvSpPr>
        <p:spPr>
          <a:xfrm>
            <a:off x="493713" y="1861414"/>
            <a:ext cx="6511925" cy="4647876"/>
          </a:xfrm>
        </p:spPr>
        <p:txBody>
          <a:bodyPr>
            <a:normAutofit/>
          </a:bodyPr>
          <a:lstStyle/>
          <a:p>
            <a:pPr marL="0" indent="0" eaLnBrk="1" hangingPunct="1">
              <a:buNone/>
            </a:pPr>
            <a:r>
              <a:rPr lang="en-US" altLang="en-US" sz="2000" b="1" dirty="0">
                <a:solidFill>
                  <a:srgbClr val="595959"/>
                </a:solidFill>
                <a:ea typeface="ＭＳ Ｐゴシック" panose="020B0600070205080204" pitchFamily="34" charset="-128"/>
              </a:rPr>
              <a:t>Objective</a:t>
            </a:r>
            <a:r>
              <a:rPr lang="en-US" altLang="en-US" sz="2000" dirty="0">
                <a:solidFill>
                  <a:srgbClr val="595959"/>
                </a:solidFill>
                <a:ea typeface="ＭＳ Ｐゴシック" panose="020B0600070205080204" pitchFamily="34" charset="-128"/>
              </a:rPr>
              <a:t>: Replicate previous findings and evaluate cultural perceptions of eating as mediator and message framing as moderator (H2, H3)</a:t>
            </a:r>
          </a:p>
          <a:p>
            <a:pPr eaLnBrk="1" hangingPunct="1"/>
            <a:r>
              <a:rPr lang="en-US" altLang="en-US" sz="2000" dirty="0">
                <a:solidFill>
                  <a:srgbClr val="595959"/>
                </a:solidFill>
                <a:ea typeface="ＭＳ Ｐゴシック" panose="020B0600070205080204" pitchFamily="34" charset="-128"/>
              </a:rPr>
              <a:t>Participants</a:t>
            </a:r>
          </a:p>
          <a:p>
            <a:pPr lvl="2"/>
            <a:r>
              <a:rPr lang="en-US" altLang="en-US" sz="20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153 undergraduate students (</a:t>
            </a:r>
            <a:r>
              <a:rPr lang="en-US" altLang="en-US" sz="2000" dirty="0">
                <a:solidFill>
                  <a:srgbClr val="595959"/>
                </a:solidFill>
                <a:latin typeface="Calibri" panose="020F0502020204030204" pitchFamily="34" charset="0"/>
                <a:ea typeface="ＭＳ Ｐゴシック" panose="020B0600070205080204" pitchFamily="34" charset="-128"/>
                <a:cs typeface="Calibri" panose="020F0502020204030204" pitchFamily="34" charset="0"/>
              </a:rPr>
              <a:t>50% Hispanic; 53% </a:t>
            </a:r>
            <a:r>
              <a:rPr lang="en-US" altLang="en-US" sz="20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Female, </a:t>
            </a:r>
            <a:r>
              <a:rPr lang="mr-IN" altLang="en-US" sz="2000" dirty="0">
                <a:solidFill>
                  <a:srgbClr val="404040"/>
                </a:solidFill>
                <a:latin typeface="Calibri" panose="020F0502020204030204" pitchFamily="34" charset="0"/>
                <a:ea typeface="ＭＳ Ｐゴシック" panose="020B0600070205080204" pitchFamily="34" charset="-128"/>
              </a:rPr>
              <a:t>M</a:t>
            </a:r>
            <a:r>
              <a:rPr lang="en-US" altLang="en-US" sz="2000" baseline="-25000" dirty="0">
                <a:solidFill>
                  <a:srgbClr val="404040"/>
                </a:solidFill>
                <a:latin typeface="Calibri" panose="020F0502020204030204" pitchFamily="34" charset="0"/>
                <a:ea typeface="ＭＳ Ｐゴシック" panose="020B0600070205080204" pitchFamily="34" charset="-128"/>
              </a:rPr>
              <a:t>a</a:t>
            </a:r>
            <a:r>
              <a:rPr lang="mr-IN" altLang="en-US" sz="2000" baseline="-25000" dirty="0" err="1">
                <a:solidFill>
                  <a:srgbClr val="404040"/>
                </a:solidFill>
                <a:latin typeface="Calibri" panose="020F0502020204030204" pitchFamily="34" charset="0"/>
                <a:ea typeface="ＭＳ Ｐゴシック" panose="020B0600070205080204" pitchFamily="34" charset="-128"/>
              </a:rPr>
              <a:t>ge</a:t>
            </a:r>
            <a:r>
              <a:rPr lang="en-US" altLang="en-US" sz="2000" baseline="-25000" dirty="0">
                <a:solidFill>
                  <a:srgbClr val="404040"/>
                </a:solidFill>
                <a:latin typeface="Calibri" panose="020F0502020204030204" pitchFamily="34" charset="0"/>
                <a:ea typeface="ＭＳ Ｐゴシック" panose="020B0600070205080204" pitchFamily="34" charset="-128"/>
              </a:rPr>
              <a:t> </a:t>
            </a:r>
            <a:r>
              <a:rPr lang="mr-IN" altLang="en-US" sz="2000" dirty="0">
                <a:solidFill>
                  <a:srgbClr val="404040"/>
                </a:solidFill>
                <a:latin typeface="Calibri" panose="020F0502020204030204" pitchFamily="34" charset="0"/>
                <a:ea typeface="ＭＳ Ｐゴシック" panose="020B0600070205080204" pitchFamily="34" charset="-128"/>
              </a:rPr>
              <a:t>= </a:t>
            </a:r>
            <a:r>
              <a:rPr lang="en-US" altLang="en-US" sz="20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23)</a:t>
            </a:r>
            <a:endParaRPr lang="en-US" altLang="en-US" sz="2000" dirty="0">
              <a:solidFill>
                <a:srgbClr val="404040"/>
              </a:solidFill>
              <a:latin typeface="Gill Sans" panose="020B0502020104020203" pitchFamily="34" charset="-79"/>
              <a:ea typeface="ＭＳ Ｐゴシック" panose="020B0600070205080204" pitchFamily="34" charset="-128"/>
            </a:endParaRPr>
          </a:p>
          <a:p>
            <a:pPr eaLnBrk="1" hangingPunct="1"/>
            <a:r>
              <a:rPr lang="en-US" altLang="en-US" sz="2000" dirty="0">
                <a:solidFill>
                  <a:srgbClr val="595959"/>
                </a:solidFill>
                <a:ea typeface="ＭＳ Ｐゴシック" panose="020B0600070205080204" pitchFamily="34" charset="-128"/>
              </a:rPr>
              <a:t>Design</a:t>
            </a:r>
          </a:p>
          <a:p>
            <a:pPr lvl="2" eaLnBrk="1" hangingPunct="1"/>
            <a:r>
              <a:rPr lang="en-US" altLang="en-US" sz="2000" dirty="0">
                <a:solidFill>
                  <a:srgbClr val="595959"/>
                </a:solidFill>
                <a:ea typeface="ＭＳ Ｐゴシック" panose="020B0600070205080204" pitchFamily="34" charset="-128"/>
              </a:rPr>
              <a:t>2 (ethnicity: Hispanic, Non-Hispanic) x 2 (message framing: self-framed, social-framed) between subjects design </a:t>
            </a:r>
          </a:p>
          <a:p>
            <a:pPr eaLnBrk="1" hangingPunct="1"/>
            <a:r>
              <a:rPr lang="en-US" altLang="en-US" sz="2000" dirty="0">
                <a:solidFill>
                  <a:srgbClr val="595959"/>
                </a:solidFill>
                <a:ea typeface="ＭＳ Ｐゴシック" panose="020B0600070205080204" pitchFamily="34" charset="-128"/>
              </a:rPr>
              <a:t>Main Variables</a:t>
            </a:r>
          </a:p>
          <a:p>
            <a:pPr lvl="2" eaLnBrk="1" hangingPunct="1"/>
            <a:r>
              <a:rPr lang="en-US" altLang="en-US" sz="2000" dirty="0">
                <a:solidFill>
                  <a:srgbClr val="595959"/>
                </a:solidFill>
                <a:ea typeface="ＭＳ Ｐゴシック" panose="020B0600070205080204" pitchFamily="34" charset="-128"/>
              </a:rPr>
              <a:t>Ad Attitudes </a:t>
            </a:r>
            <a:r>
              <a:rPr lang="en-US" altLang="en-US" sz="1800" i="1" dirty="0">
                <a:solidFill>
                  <a:srgbClr val="595959"/>
                </a:solidFill>
                <a:ea typeface="ＭＳ Ｐゴシック" panose="020B0600070205080204" pitchFamily="34" charset="-128"/>
              </a:rPr>
              <a:t>(</a:t>
            </a:r>
            <a:r>
              <a:rPr lang="en-US" altLang="en-US" sz="1800" i="1" dirty="0" err="1">
                <a:solidFill>
                  <a:srgbClr val="595959"/>
                </a:solidFill>
                <a:ea typeface="ＭＳ Ｐゴシック" panose="020B0600070205080204" pitchFamily="34" charset="-128"/>
              </a:rPr>
              <a:t>Sprott</a:t>
            </a:r>
            <a:r>
              <a:rPr lang="en-US" altLang="en-US" sz="1800" i="1" dirty="0">
                <a:solidFill>
                  <a:srgbClr val="595959"/>
                </a:solidFill>
                <a:ea typeface="ＭＳ Ｐゴシック" panose="020B0600070205080204" pitchFamily="34" charset="-128"/>
              </a:rPr>
              <a:t> &amp; </a:t>
            </a:r>
            <a:r>
              <a:rPr lang="en-US" altLang="en-US" sz="1800" i="1" dirty="0" err="1">
                <a:solidFill>
                  <a:srgbClr val="595959"/>
                </a:solidFill>
                <a:ea typeface="ＭＳ Ｐゴシック" panose="020B0600070205080204" pitchFamily="34" charset="-128"/>
              </a:rPr>
              <a:t>Shimp</a:t>
            </a:r>
            <a:r>
              <a:rPr lang="en-US" altLang="en-US" sz="1800" i="1" dirty="0">
                <a:solidFill>
                  <a:srgbClr val="595959"/>
                </a:solidFill>
                <a:ea typeface="ＭＳ Ｐゴシック" panose="020B0600070205080204" pitchFamily="34" charset="-128"/>
              </a:rPr>
              <a:t>, 2004; </a:t>
            </a:r>
            <a:r>
              <a:rPr lang="mr-IN" altLang="en-US" sz="1800" i="1" dirty="0">
                <a:solidFill>
                  <a:srgbClr val="595959"/>
                </a:solidFill>
                <a:latin typeface="Gill Sans" panose="020B0502020104020203" pitchFamily="34" charset="-79"/>
                <a:ea typeface="ＭＳ Ｐゴシック" panose="020B0600070205080204" pitchFamily="34" charset="-128"/>
              </a:rPr>
              <a:t>α = .</a:t>
            </a:r>
            <a:r>
              <a:rPr lang="en-US" altLang="en-US" sz="1800" i="1" dirty="0">
                <a:solidFill>
                  <a:srgbClr val="595959"/>
                </a:solidFill>
                <a:latin typeface="Gill Sans" panose="020B0502020104020203" pitchFamily="34" charset="-79"/>
                <a:ea typeface="ＭＳ Ｐゴシック" panose="020B0600070205080204" pitchFamily="34" charset="-128"/>
              </a:rPr>
              <a:t>95</a:t>
            </a:r>
            <a:r>
              <a:rPr lang="en-US" altLang="en-US" sz="1800" i="1" dirty="0">
                <a:solidFill>
                  <a:srgbClr val="595959"/>
                </a:solidFill>
                <a:ea typeface="ＭＳ Ｐゴシック" panose="020B0600070205080204" pitchFamily="34" charset="-128"/>
              </a:rPr>
              <a:t>)</a:t>
            </a:r>
            <a:endParaRPr lang="en-US" altLang="en-US" sz="2000" dirty="0">
              <a:solidFill>
                <a:srgbClr val="595959"/>
              </a:solidFill>
              <a:ea typeface="ＭＳ Ｐゴシック" panose="020B0600070205080204" pitchFamily="34" charset="-128"/>
            </a:endParaRPr>
          </a:p>
          <a:p>
            <a:pPr lvl="2" eaLnBrk="1" hangingPunct="1"/>
            <a:r>
              <a:rPr lang="en-US" altLang="en-US" sz="2000" dirty="0">
                <a:solidFill>
                  <a:srgbClr val="595959"/>
                </a:solidFill>
                <a:ea typeface="ＭＳ Ｐゴシック" panose="020B0600070205080204" pitchFamily="34" charset="-128"/>
              </a:rPr>
              <a:t>Cultural Perceptions of Healthy Eating </a:t>
            </a:r>
            <a:r>
              <a:rPr lang="en-US" altLang="en-US" sz="1800" i="1" dirty="0">
                <a:solidFill>
                  <a:srgbClr val="595959"/>
                </a:solidFill>
                <a:ea typeface="ＭＳ Ｐゴシック" panose="020B0600070205080204" pitchFamily="34" charset="-128"/>
              </a:rPr>
              <a:t>(</a:t>
            </a:r>
            <a:r>
              <a:rPr lang="mr-IN" altLang="en-US" sz="1800" i="1" dirty="0">
                <a:solidFill>
                  <a:srgbClr val="595959"/>
                </a:solidFill>
                <a:latin typeface="Gill Sans" panose="020B0502020104020203" pitchFamily="34" charset="-79"/>
                <a:ea typeface="ＭＳ Ｐゴシック" panose="020B0600070205080204" pitchFamily="34" charset="-128"/>
              </a:rPr>
              <a:t>α = .</a:t>
            </a:r>
            <a:r>
              <a:rPr lang="en-US" altLang="en-US" sz="1800" i="1" dirty="0">
                <a:solidFill>
                  <a:srgbClr val="595959"/>
                </a:solidFill>
                <a:latin typeface="Gill Sans" panose="020B0502020104020203" pitchFamily="34" charset="-79"/>
                <a:ea typeface="ＭＳ Ｐゴシック" panose="020B0600070205080204" pitchFamily="34" charset="-128"/>
              </a:rPr>
              <a:t>60</a:t>
            </a:r>
            <a:r>
              <a:rPr lang="en-US" altLang="en-US" sz="1800" i="1" dirty="0">
                <a:solidFill>
                  <a:srgbClr val="595959"/>
                </a:solidFill>
                <a:ea typeface="ＭＳ Ｐゴシック" panose="020B0600070205080204" pitchFamily="34" charset="-128"/>
              </a:rPr>
              <a:t>)</a:t>
            </a:r>
            <a:endParaRPr lang="en-US" altLang="en-US" sz="2000" i="1" dirty="0">
              <a:solidFill>
                <a:srgbClr val="595959"/>
              </a:solidFill>
              <a:ea typeface="ＭＳ Ｐゴシック" panose="020B0600070205080204" pitchFamily="34" charset="-128"/>
            </a:endParaRPr>
          </a:p>
        </p:txBody>
      </p:sp>
      <p:cxnSp>
        <p:nvCxnSpPr>
          <p:cNvPr id="14" name="Straight Connector 13">
            <a:extLst>
              <a:ext uri="{FF2B5EF4-FFF2-40B4-BE49-F238E27FC236}">
                <a16:creationId xmlns:a16="http://schemas.microsoft.com/office/drawing/2014/main" id="{81081F49-378B-054B-A966-E6215DC791FF}"/>
              </a:ext>
            </a:extLst>
          </p:cNvPr>
          <p:cNvCxnSpPr/>
          <p:nvPr/>
        </p:nvCxnSpPr>
        <p:spPr>
          <a:xfrm>
            <a:off x="0" y="1458913"/>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71683" name="Group 25">
            <a:extLst>
              <a:ext uri="{FF2B5EF4-FFF2-40B4-BE49-F238E27FC236}">
                <a16:creationId xmlns:a16="http://schemas.microsoft.com/office/drawing/2014/main" id="{48F768D4-00D3-4146-A395-589A42229BD1}"/>
              </a:ext>
            </a:extLst>
          </p:cNvPr>
          <p:cNvGrpSpPr>
            <a:grpSpLocks/>
          </p:cNvGrpSpPr>
          <p:nvPr/>
        </p:nvGrpSpPr>
        <p:grpSpPr bwMode="auto">
          <a:xfrm>
            <a:off x="180975" y="1260475"/>
            <a:ext cx="1155700" cy="107950"/>
            <a:chOff x="7536566" y="6291405"/>
            <a:chExt cx="1154910" cy="144000"/>
          </a:xfrm>
        </p:grpSpPr>
        <p:sp>
          <p:nvSpPr>
            <p:cNvPr id="27" name="Oval 26">
              <a:extLst>
                <a:ext uri="{FF2B5EF4-FFF2-40B4-BE49-F238E27FC236}">
                  <a16:creationId xmlns:a16="http://schemas.microsoft.com/office/drawing/2014/main" id="{E3D1A690-6833-CD4A-8779-A017EA05204D}"/>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8" name="Oval 27">
              <a:extLst>
                <a:ext uri="{FF2B5EF4-FFF2-40B4-BE49-F238E27FC236}">
                  <a16:creationId xmlns:a16="http://schemas.microsoft.com/office/drawing/2014/main" id="{52CA1D0B-AEE3-3149-A1BC-E677F7F4FD97}"/>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9" name="Oval 28">
              <a:extLst>
                <a:ext uri="{FF2B5EF4-FFF2-40B4-BE49-F238E27FC236}">
                  <a16:creationId xmlns:a16="http://schemas.microsoft.com/office/drawing/2014/main" id="{C5BCD2D7-D5E8-2E44-B6BE-9D8C4EFACE96}"/>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0" name="Oval 29">
              <a:extLst>
                <a:ext uri="{FF2B5EF4-FFF2-40B4-BE49-F238E27FC236}">
                  <a16:creationId xmlns:a16="http://schemas.microsoft.com/office/drawing/2014/main" id="{26F97D95-435A-EA45-B4D6-1D9AE894863B}"/>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1" name="Oval 30">
              <a:extLst>
                <a:ext uri="{FF2B5EF4-FFF2-40B4-BE49-F238E27FC236}">
                  <a16:creationId xmlns:a16="http://schemas.microsoft.com/office/drawing/2014/main" id="{A9BAFA04-4FAE-7B4F-86D9-2582E35407B4}"/>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2" name="Oval 31">
              <a:extLst>
                <a:ext uri="{FF2B5EF4-FFF2-40B4-BE49-F238E27FC236}">
                  <a16:creationId xmlns:a16="http://schemas.microsoft.com/office/drawing/2014/main" id="{4E10341B-ECB9-0947-962E-99125123B5B7}"/>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3" name="Oval 32">
              <a:extLst>
                <a:ext uri="{FF2B5EF4-FFF2-40B4-BE49-F238E27FC236}">
                  <a16:creationId xmlns:a16="http://schemas.microsoft.com/office/drawing/2014/main" id="{E87309CD-85B0-E84D-AC41-44CD9E1D5A41}"/>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7" name="Content Placeholder 7">
            <a:extLst>
              <a:ext uri="{FF2B5EF4-FFF2-40B4-BE49-F238E27FC236}">
                <a16:creationId xmlns:a16="http://schemas.microsoft.com/office/drawing/2014/main" id="{E8B3A4B9-EB35-304D-B02A-1EA6D6F40464}"/>
              </a:ext>
            </a:extLst>
          </p:cNvPr>
          <p:cNvSpPr txBox="1">
            <a:spLocks/>
          </p:cNvSpPr>
          <p:nvPr/>
        </p:nvSpPr>
        <p:spPr>
          <a:xfrm>
            <a:off x="3408363" y="628650"/>
            <a:ext cx="8664575" cy="680314"/>
          </a:xfrm>
          <a:prstGeom prst="rect">
            <a:avLst/>
          </a:prstGeom>
        </p:spPr>
        <p:txBody>
          <a:bodyPr lIns="68580" tIns="34290" rIns="68580" bIns="34290">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r" defTabSz="914400" eaLnBrk="1" hangingPunct="1">
              <a:lnSpc>
                <a:spcPct val="150000"/>
              </a:lnSpc>
              <a:spcBef>
                <a:spcPct val="20000"/>
              </a:spcBef>
              <a:buFont typeface="Arial" panose="020B0604020202020204" pitchFamily="34" charset="0"/>
              <a:buNone/>
            </a:pPr>
            <a:r>
              <a:rPr lang="en-US" altLang="en-US" sz="3000" dirty="0">
                <a:solidFill>
                  <a:srgbClr val="948A54"/>
                </a:solidFill>
              </a:rPr>
              <a:t>Hispanics’ Cultural Perceptions of Healthy Eating </a:t>
            </a:r>
          </a:p>
        </p:txBody>
      </p:sp>
      <p:sp>
        <p:nvSpPr>
          <p:cNvPr id="18" name="Rectangle 17">
            <a:extLst>
              <a:ext uri="{FF2B5EF4-FFF2-40B4-BE49-F238E27FC236}">
                <a16:creationId xmlns:a16="http://schemas.microsoft.com/office/drawing/2014/main" id="{BB0D4618-77DC-4640-B01B-99000B056856}"/>
              </a:ext>
            </a:extLst>
          </p:cNvPr>
          <p:cNvSpPr/>
          <p:nvPr/>
        </p:nvSpPr>
        <p:spPr>
          <a:xfrm>
            <a:off x="8294688" y="13652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Study 2</a:t>
            </a:r>
          </a:p>
        </p:txBody>
      </p:sp>
      <p:pic>
        <p:nvPicPr>
          <p:cNvPr id="15" name="Picture 11">
            <a:extLst>
              <a:ext uri="{FF2B5EF4-FFF2-40B4-BE49-F238E27FC236}">
                <a16:creationId xmlns:a16="http://schemas.microsoft.com/office/drawing/2014/main" id="{AD2D57B9-4DE6-D249-8B7D-F2C8DE1A2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204" y="4224338"/>
            <a:ext cx="3327835"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07FD7D23-39BE-BC41-96BE-8BF9AA81E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03" y="1549402"/>
            <a:ext cx="3327835"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2227D50-B2CF-0C43-B145-226729469CE9}"/>
              </a:ext>
            </a:extLst>
          </p:cNvPr>
          <p:cNvSpPr/>
          <p:nvPr/>
        </p:nvSpPr>
        <p:spPr>
          <a:xfrm rot="5400000">
            <a:off x="10647292" y="2613304"/>
            <a:ext cx="1412823" cy="369332"/>
          </a:xfrm>
          <a:prstGeom prst="rect">
            <a:avLst/>
          </a:prstGeom>
        </p:spPr>
        <p:txBody>
          <a:bodyPr wrap="none">
            <a:spAutoFit/>
          </a:bodyPr>
          <a:lstStyle/>
          <a:p>
            <a:r>
              <a:rPr lang="en-US" dirty="0">
                <a:solidFill>
                  <a:schemeClr val="tx1">
                    <a:lumMod val="75000"/>
                    <a:lumOff val="25000"/>
                  </a:schemeClr>
                </a:solidFill>
              </a:rPr>
              <a:t> Self-Framed </a:t>
            </a:r>
            <a:endParaRPr lang="en-US" dirty="0"/>
          </a:p>
        </p:txBody>
      </p:sp>
      <p:sp>
        <p:nvSpPr>
          <p:cNvPr id="19" name="Rectangle 18">
            <a:extLst>
              <a:ext uri="{FF2B5EF4-FFF2-40B4-BE49-F238E27FC236}">
                <a16:creationId xmlns:a16="http://schemas.microsoft.com/office/drawing/2014/main" id="{81AA609E-D420-2048-85EE-559FD19D436F}"/>
              </a:ext>
            </a:extLst>
          </p:cNvPr>
          <p:cNvSpPr/>
          <p:nvPr/>
        </p:nvSpPr>
        <p:spPr>
          <a:xfrm rot="5400000">
            <a:off x="10545599" y="5214421"/>
            <a:ext cx="1616212" cy="369332"/>
          </a:xfrm>
          <a:prstGeom prst="rect">
            <a:avLst/>
          </a:prstGeom>
        </p:spPr>
        <p:txBody>
          <a:bodyPr wrap="none">
            <a:spAutoFit/>
          </a:bodyPr>
          <a:lstStyle/>
          <a:p>
            <a:r>
              <a:rPr lang="en-US" dirty="0">
                <a:solidFill>
                  <a:schemeClr val="tx1">
                    <a:lumMod val="75000"/>
                    <a:lumOff val="25000"/>
                  </a:schemeClr>
                </a:solidFill>
              </a:rPr>
              <a:t> Social-Framed </a:t>
            </a:r>
            <a:endParaRPr lang="en-US" dirty="0"/>
          </a:p>
        </p:txBody>
      </p:sp>
    </p:spTree>
    <p:extLst>
      <p:ext uri="{BB962C8B-B14F-4D97-AF65-F5344CB8AC3E}">
        <p14:creationId xmlns:p14="http://schemas.microsoft.com/office/powerpoint/2010/main" val="25816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1681">
                                            <p:txEl>
                                              <p:pRg st="0" end="0"/>
                                            </p:txEl>
                                          </p:spTgt>
                                        </p:tgtEl>
                                        <p:attrNameLst>
                                          <p:attrName>style.visibility</p:attrName>
                                        </p:attrNameLst>
                                      </p:cBhvr>
                                      <p:to>
                                        <p:strVal val="visible"/>
                                      </p:to>
                                    </p:set>
                                    <p:animEffect transition="in" filter="fade">
                                      <p:cBhvr>
                                        <p:cTn id="7" dur="1000"/>
                                        <p:tgtEl>
                                          <p:spTgt spid="71681">
                                            <p:txEl>
                                              <p:pRg st="0" end="0"/>
                                            </p:txEl>
                                          </p:spTgt>
                                        </p:tgtEl>
                                      </p:cBhvr>
                                    </p:animEffect>
                                    <p:anim calcmode="lin" valueType="num">
                                      <p:cBhvr>
                                        <p:cTn id="8" dur="1000" fill="hold"/>
                                        <p:tgtEl>
                                          <p:spTgt spid="7168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68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68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681">
                                            <p:txEl>
                                              <p:pRg st="1" end="1"/>
                                            </p:txEl>
                                          </p:spTgt>
                                        </p:tgtEl>
                                        <p:attrNameLst>
                                          <p:attrName>style.visibility</p:attrName>
                                        </p:attrNameLst>
                                      </p:cBhvr>
                                      <p:to>
                                        <p:strVal val="visible"/>
                                      </p:to>
                                    </p:set>
                                    <p:animEffect transition="in" filter="fade">
                                      <p:cBhvr>
                                        <p:cTn id="15" dur="1000"/>
                                        <p:tgtEl>
                                          <p:spTgt spid="71681">
                                            <p:txEl>
                                              <p:pRg st="1" end="1"/>
                                            </p:txEl>
                                          </p:spTgt>
                                        </p:tgtEl>
                                      </p:cBhvr>
                                    </p:animEffect>
                                    <p:anim calcmode="lin" valueType="num">
                                      <p:cBhvr>
                                        <p:cTn id="16" dur="1000" fill="hold"/>
                                        <p:tgtEl>
                                          <p:spTgt spid="7168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168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681">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71681">
                                            <p:txEl>
                                              <p:pRg st="2" end="2"/>
                                            </p:txEl>
                                          </p:spTgt>
                                        </p:tgtEl>
                                        <p:attrNameLst>
                                          <p:attrName>style.visibility</p:attrName>
                                        </p:attrNameLst>
                                      </p:cBhvr>
                                      <p:to>
                                        <p:strVal val="visible"/>
                                      </p:to>
                                    </p:set>
                                    <p:animEffect transition="in" filter="fade">
                                      <p:cBhvr>
                                        <p:cTn id="21" dur="1000"/>
                                        <p:tgtEl>
                                          <p:spTgt spid="71681">
                                            <p:txEl>
                                              <p:pRg st="2" end="2"/>
                                            </p:txEl>
                                          </p:spTgt>
                                        </p:tgtEl>
                                      </p:cBhvr>
                                    </p:animEffect>
                                    <p:anim calcmode="lin" valueType="num">
                                      <p:cBhvr>
                                        <p:cTn id="22" dur="1000" fill="hold"/>
                                        <p:tgtEl>
                                          <p:spTgt spid="71681">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1681">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1681">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37" presetClass="entr" presetSubtype="0" fill="hold" grpId="0" nodeType="afterEffect">
                                  <p:stCondLst>
                                    <p:cond delay="0"/>
                                  </p:stCondLst>
                                  <p:childTnLst>
                                    <p:set>
                                      <p:cBhvr>
                                        <p:cTn id="27" dur="1" fill="hold">
                                          <p:stCondLst>
                                            <p:cond delay="0"/>
                                          </p:stCondLst>
                                        </p:cTn>
                                        <p:tgtEl>
                                          <p:spTgt spid="71681">
                                            <p:txEl>
                                              <p:pRg st="3" end="3"/>
                                            </p:txEl>
                                          </p:spTgt>
                                        </p:tgtEl>
                                        <p:attrNameLst>
                                          <p:attrName>style.visibility</p:attrName>
                                        </p:attrNameLst>
                                      </p:cBhvr>
                                      <p:to>
                                        <p:strVal val="visible"/>
                                      </p:to>
                                    </p:set>
                                    <p:animEffect transition="in" filter="fade">
                                      <p:cBhvr>
                                        <p:cTn id="28" dur="1000"/>
                                        <p:tgtEl>
                                          <p:spTgt spid="71681">
                                            <p:txEl>
                                              <p:pRg st="3" end="3"/>
                                            </p:txEl>
                                          </p:spTgt>
                                        </p:tgtEl>
                                      </p:cBhvr>
                                    </p:animEffect>
                                    <p:anim calcmode="lin" valueType="num">
                                      <p:cBhvr>
                                        <p:cTn id="29" dur="1000" fill="hold"/>
                                        <p:tgtEl>
                                          <p:spTgt spid="71681">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71681">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1681">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71681">
                                            <p:txEl>
                                              <p:pRg st="4" end="4"/>
                                            </p:txEl>
                                          </p:spTgt>
                                        </p:tgtEl>
                                        <p:attrNameLst>
                                          <p:attrName>style.visibility</p:attrName>
                                        </p:attrNameLst>
                                      </p:cBhvr>
                                      <p:to>
                                        <p:strVal val="visible"/>
                                      </p:to>
                                    </p:set>
                                    <p:animEffect transition="in" filter="fade">
                                      <p:cBhvr>
                                        <p:cTn id="34" dur="1000"/>
                                        <p:tgtEl>
                                          <p:spTgt spid="71681">
                                            <p:txEl>
                                              <p:pRg st="4" end="4"/>
                                            </p:txEl>
                                          </p:spTgt>
                                        </p:tgtEl>
                                      </p:cBhvr>
                                    </p:animEffect>
                                    <p:anim calcmode="lin" valueType="num">
                                      <p:cBhvr>
                                        <p:cTn id="35" dur="1000" fill="hold"/>
                                        <p:tgtEl>
                                          <p:spTgt spid="71681">
                                            <p:txEl>
                                              <p:pRg st="4" end="4"/>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71681">
                                            <p:txEl>
                                              <p:pRg st="4" end="4"/>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1681">
                                            <p:txEl>
                                              <p:pRg st="4" end="4"/>
                                            </p:txEl>
                                          </p:spTgt>
                                        </p:tgtEl>
                                        <p:attrNameLst>
                                          <p:attrName>ppt_y</p:attrName>
                                        </p:attrNameLst>
                                      </p:cBhvr>
                                      <p:tavLst>
                                        <p:tav tm="0">
                                          <p:val>
                                            <p:strVal val="#ppt_y-.03"/>
                                          </p:val>
                                        </p:tav>
                                        <p:tav tm="100000">
                                          <p:val>
                                            <p:strVal val="#ppt_y"/>
                                          </p:val>
                                        </p:tav>
                                      </p:tavLst>
                                    </p:anim>
                                  </p:childTnLst>
                                </p:cTn>
                              </p:par>
                            </p:childTnLst>
                          </p:cTn>
                        </p:par>
                        <p:par>
                          <p:cTn id="38" fill="hold">
                            <p:stCondLst>
                              <p:cond delay="2000"/>
                            </p:stCondLst>
                            <p:childTnLst>
                              <p:par>
                                <p:cTn id="39" presetID="37" presetClass="entr" presetSubtype="0" fill="hold" grpId="0" nodeType="afterEffect">
                                  <p:stCondLst>
                                    <p:cond delay="0"/>
                                  </p:stCondLst>
                                  <p:childTnLst>
                                    <p:set>
                                      <p:cBhvr>
                                        <p:cTn id="40" dur="1" fill="hold">
                                          <p:stCondLst>
                                            <p:cond delay="0"/>
                                          </p:stCondLst>
                                        </p:cTn>
                                        <p:tgtEl>
                                          <p:spTgt spid="71681">
                                            <p:txEl>
                                              <p:pRg st="5" end="5"/>
                                            </p:txEl>
                                          </p:spTgt>
                                        </p:tgtEl>
                                        <p:attrNameLst>
                                          <p:attrName>style.visibility</p:attrName>
                                        </p:attrNameLst>
                                      </p:cBhvr>
                                      <p:to>
                                        <p:strVal val="visible"/>
                                      </p:to>
                                    </p:set>
                                    <p:animEffect transition="in" filter="fade">
                                      <p:cBhvr>
                                        <p:cTn id="41" dur="1000"/>
                                        <p:tgtEl>
                                          <p:spTgt spid="71681">
                                            <p:txEl>
                                              <p:pRg st="5" end="5"/>
                                            </p:txEl>
                                          </p:spTgt>
                                        </p:tgtEl>
                                      </p:cBhvr>
                                    </p:animEffect>
                                    <p:anim calcmode="lin" valueType="num">
                                      <p:cBhvr>
                                        <p:cTn id="42" dur="1000" fill="hold"/>
                                        <p:tgtEl>
                                          <p:spTgt spid="71681">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71681">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1681">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71681">
                                            <p:txEl>
                                              <p:pRg st="6" end="6"/>
                                            </p:txEl>
                                          </p:spTgt>
                                        </p:tgtEl>
                                        <p:attrNameLst>
                                          <p:attrName>style.visibility</p:attrName>
                                        </p:attrNameLst>
                                      </p:cBhvr>
                                      <p:to>
                                        <p:strVal val="visible"/>
                                      </p:to>
                                    </p:set>
                                    <p:animEffect transition="in" filter="fade">
                                      <p:cBhvr>
                                        <p:cTn id="47" dur="1000"/>
                                        <p:tgtEl>
                                          <p:spTgt spid="71681">
                                            <p:txEl>
                                              <p:pRg st="6" end="6"/>
                                            </p:txEl>
                                          </p:spTgt>
                                        </p:tgtEl>
                                      </p:cBhvr>
                                    </p:animEffect>
                                    <p:anim calcmode="lin" valueType="num">
                                      <p:cBhvr>
                                        <p:cTn id="48" dur="1000" fill="hold"/>
                                        <p:tgtEl>
                                          <p:spTgt spid="71681">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1681">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1681">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71681">
                                            <p:txEl>
                                              <p:pRg st="7" end="7"/>
                                            </p:txEl>
                                          </p:spTgt>
                                        </p:tgtEl>
                                        <p:attrNameLst>
                                          <p:attrName>style.visibility</p:attrName>
                                        </p:attrNameLst>
                                      </p:cBhvr>
                                      <p:to>
                                        <p:strVal val="visible"/>
                                      </p:to>
                                    </p:set>
                                    <p:animEffect transition="in" filter="fade">
                                      <p:cBhvr>
                                        <p:cTn id="53" dur="1000"/>
                                        <p:tgtEl>
                                          <p:spTgt spid="71681">
                                            <p:txEl>
                                              <p:pRg st="7" end="7"/>
                                            </p:txEl>
                                          </p:spTgt>
                                        </p:tgtEl>
                                      </p:cBhvr>
                                    </p:animEffect>
                                    <p:anim calcmode="lin" valueType="num">
                                      <p:cBhvr>
                                        <p:cTn id="54" dur="1000" fill="hold"/>
                                        <p:tgtEl>
                                          <p:spTgt spid="71681">
                                            <p:txEl>
                                              <p:pRg st="7" end="7"/>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71681">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7168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D6ADF0CC-F269-2448-8AB2-86E5921DE757}"/>
              </a:ext>
            </a:extLst>
          </p:cNvPr>
          <p:cNvGraphicFramePr/>
          <p:nvPr/>
        </p:nvGraphicFramePr>
        <p:xfrm>
          <a:off x="722245" y="1762268"/>
          <a:ext cx="7118043" cy="493212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0212119A-43E0-0A47-8A70-4F40201470F2}"/>
              </a:ext>
            </a:extLst>
          </p:cNvPr>
          <p:cNvCxnSpPr/>
          <p:nvPr/>
        </p:nvCxnSpPr>
        <p:spPr>
          <a:xfrm>
            <a:off x="0" y="1458913"/>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75779" name="Group 9">
            <a:extLst>
              <a:ext uri="{FF2B5EF4-FFF2-40B4-BE49-F238E27FC236}">
                <a16:creationId xmlns:a16="http://schemas.microsoft.com/office/drawing/2014/main" id="{08056426-CFF0-0D45-943C-72B2FA95BCE8}"/>
              </a:ext>
            </a:extLst>
          </p:cNvPr>
          <p:cNvGrpSpPr>
            <a:grpSpLocks/>
          </p:cNvGrpSpPr>
          <p:nvPr/>
        </p:nvGrpSpPr>
        <p:grpSpPr bwMode="auto">
          <a:xfrm>
            <a:off x="180975" y="1260475"/>
            <a:ext cx="1155700" cy="107950"/>
            <a:chOff x="7536566" y="6291405"/>
            <a:chExt cx="1154910" cy="144000"/>
          </a:xfrm>
        </p:grpSpPr>
        <p:sp>
          <p:nvSpPr>
            <p:cNvPr id="14" name="Oval 13">
              <a:extLst>
                <a:ext uri="{FF2B5EF4-FFF2-40B4-BE49-F238E27FC236}">
                  <a16:creationId xmlns:a16="http://schemas.microsoft.com/office/drawing/2014/main" id="{2319D103-D58F-9D45-9C20-CA75FED72D9E}"/>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7" name="Oval 16">
              <a:extLst>
                <a:ext uri="{FF2B5EF4-FFF2-40B4-BE49-F238E27FC236}">
                  <a16:creationId xmlns:a16="http://schemas.microsoft.com/office/drawing/2014/main" id="{1EF8D252-4211-6F46-8A63-7B668C89CE6D}"/>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8" name="Oval 17">
              <a:extLst>
                <a:ext uri="{FF2B5EF4-FFF2-40B4-BE49-F238E27FC236}">
                  <a16:creationId xmlns:a16="http://schemas.microsoft.com/office/drawing/2014/main" id="{6090D343-F31E-8E49-B70F-5943717C3718}"/>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9" name="Oval 18">
              <a:extLst>
                <a:ext uri="{FF2B5EF4-FFF2-40B4-BE49-F238E27FC236}">
                  <a16:creationId xmlns:a16="http://schemas.microsoft.com/office/drawing/2014/main" id="{EB71A631-4226-2041-A718-0D25FF44DB61}"/>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1" name="Oval 20">
              <a:extLst>
                <a:ext uri="{FF2B5EF4-FFF2-40B4-BE49-F238E27FC236}">
                  <a16:creationId xmlns:a16="http://schemas.microsoft.com/office/drawing/2014/main" id="{EF29D060-3D16-BE4B-83AE-27C0240ABB34}"/>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2" name="Oval 21">
              <a:extLst>
                <a:ext uri="{FF2B5EF4-FFF2-40B4-BE49-F238E27FC236}">
                  <a16:creationId xmlns:a16="http://schemas.microsoft.com/office/drawing/2014/main" id="{C122F896-14D9-D94F-9F8D-4CD79702EF0C}"/>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3" name="Oval 22">
              <a:extLst>
                <a:ext uri="{FF2B5EF4-FFF2-40B4-BE49-F238E27FC236}">
                  <a16:creationId xmlns:a16="http://schemas.microsoft.com/office/drawing/2014/main" id="{B94C4141-AECA-954F-8A8E-0F1638578256}"/>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24" name="Content Placeholder 7">
            <a:extLst>
              <a:ext uri="{FF2B5EF4-FFF2-40B4-BE49-F238E27FC236}">
                <a16:creationId xmlns:a16="http://schemas.microsoft.com/office/drawing/2014/main" id="{B2228659-830E-EB44-A0C7-D7ED8A730326}"/>
              </a:ext>
            </a:extLst>
          </p:cNvPr>
          <p:cNvSpPr txBox="1">
            <a:spLocks/>
          </p:cNvSpPr>
          <p:nvPr/>
        </p:nvSpPr>
        <p:spPr>
          <a:xfrm>
            <a:off x="758825" y="755378"/>
            <a:ext cx="11385550" cy="731611"/>
          </a:xfrm>
          <a:prstGeom prst="rect">
            <a:avLst/>
          </a:prstGeom>
        </p:spPr>
        <p:txBody>
          <a:bodyPr wrap="square" lIns="68580" tIns="34290" rIns="68580" bIns="3429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150000"/>
              </a:lnSpc>
              <a:spcAft>
                <a:spcPts val="0"/>
              </a:spcAft>
              <a:buFont typeface="Arial" pitchFamily="34" charset="0"/>
              <a:buNone/>
              <a:defRPr/>
            </a:pPr>
            <a:r>
              <a:rPr lang="en-US" sz="3200" dirty="0">
                <a:solidFill>
                  <a:schemeClr val="bg2">
                    <a:lumMod val="50000"/>
                  </a:schemeClr>
                </a:solidFill>
                <a:latin typeface="+mj-lt"/>
              </a:rPr>
              <a:t>Effect of Culture on Attitudes toward the advertisement</a:t>
            </a:r>
          </a:p>
        </p:txBody>
      </p:sp>
      <p:sp>
        <p:nvSpPr>
          <p:cNvPr id="25" name="Rectangle 24">
            <a:extLst>
              <a:ext uri="{FF2B5EF4-FFF2-40B4-BE49-F238E27FC236}">
                <a16:creationId xmlns:a16="http://schemas.microsoft.com/office/drawing/2014/main" id="{293687FA-2346-294A-851C-F927F60A24A9}"/>
              </a:ext>
            </a:extLst>
          </p:cNvPr>
          <p:cNvSpPr/>
          <p:nvPr/>
        </p:nvSpPr>
        <p:spPr>
          <a:xfrm>
            <a:off x="8256588" y="23215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Study 2</a:t>
            </a:r>
          </a:p>
        </p:txBody>
      </p:sp>
      <p:sp>
        <p:nvSpPr>
          <p:cNvPr id="26" name="TextBox 25">
            <a:extLst>
              <a:ext uri="{FF2B5EF4-FFF2-40B4-BE49-F238E27FC236}">
                <a16:creationId xmlns:a16="http://schemas.microsoft.com/office/drawing/2014/main" id="{0FFB4E7D-7E33-7A49-B64B-DE5BD1BC1509}"/>
              </a:ext>
            </a:extLst>
          </p:cNvPr>
          <p:cNvSpPr txBox="1">
            <a:spLocks noChangeArrowheads="1"/>
          </p:cNvSpPr>
          <p:nvPr/>
        </p:nvSpPr>
        <p:spPr bwMode="auto">
          <a:xfrm>
            <a:off x="5299075" y="173355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1600" i="1" dirty="0"/>
              <a:t>t</a:t>
            </a:r>
            <a:r>
              <a:rPr lang="en-US" altLang="en-US" sz="1600" dirty="0"/>
              <a:t> = 2.37, </a:t>
            </a:r>
            <a:r>
              <a:rPr lang="en-US" altLang="en-US" sz="1600" i="1" dirty="0"/>
              <a:t>p</a:t>
            </a:r>
            <a:r>
              <a:rPr lang="en-US" altLang="en-US" sz="1600" dirty="0"/>
              <a:t> = 0.02 </a:t>
            </a:r>
          </a:p>
        </p:txBody>
      </p:sp>
      <p:sp>
        <p:nvSpPr>
          <p:cNvPr id="27" name="TextBox 26">
            <a:extLst>
              <a:ext uri="{FF2B5EF4-FFF2-40B4-BE49-F238E27FC236}">
                <a16:creationId xmlns:a16="http://schemas.microsoft.com/office/drawing/2014/main" id="{FA78522A-1F96-3946-89AB-28A88C210D0E}"/>
              </a:ext>
            </a:extLst>
          </p:cNvPr>
          <p:cNvSpPr txBox="1">
            <a:spLocks noChangeArrowheads="1"/>
          </p:cNvSpPr>
          <p:nvPr/>
        </p:nvSpPr>
        <p:spPr bwMode="auto">
          <a:xfrm>
            <a:off x="1884363" y="207645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1600" i="1"/>
              <a:t>t</a:t>
            </a:r>
            <a:r>
              <a:rPr lang="en-US" altLang="en-US" sz="1600"/>
              <a:t> = -1.43, </a:t>
            </a:r>
            <a:r>
              <a:rPr lang="en-US" altLang="en-US" sz="1600" i="1"/>
              <a:t>p</a:t>
            </a:r>
            <a:r>
              <a:rPr lang="en-US" altLang="en-US" sz="1600"/>
              <a:t> = 0.16 </a:t>
            </a:r>
          </a:p>
        </p:txBody>
      </p:sp>
      <p:sp>
        <p:nvSpPr>
          <p:cNvPr id="28" name="Right Brace 27">
            <a:extLst>
              <a:ext uri="{FF2B5EF4-FFF2-40B4-BE49-F238E27FC236}">
                <a16:creationId xmlns:a16="http://schemas.microsoft.com/office/drawing/2014/main" id="{8C4C5F59-A685-1D49-9EA4-69E802741B4E}"/>
              </a:ext>
            </a:extLst>
          </p:cNvPr>
          <p:cNvSpPr/>
          <p:nvPr/>
        </p:nvSpPr>
        <p:spPr>
          <a:xfrm rot="16200000">
            <a:off x="5891213" y="1835150"/>
            <a:ext cx="517525" cy="1057275"/>
          </a:xfrm>
          <a:prstGeom prst="rightBrace">
            <a:avLst>
              <a:gd name="adj1" fmla="val 0"/>
              <a:gd name="adj2" fmla="val 49383"/>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Right Brace 28">
            <a:extLst>
              <a:ext uri="{FF2B5EF4-FFF2-40B4-BE49-F238E27FC236}">
                <a16:creationId xmlns:a16="http://schemas.microsoft.com/office/drawing/2014/main" id="{A35F54B7-AD02-0F4B-BE1A-5CBAEE9DEAB5}"/>
              </a:ext>
            </a:extLst>
          </p:cNvPr>
          <p:cNvSpPr/>
          <p:nvPr/>
        </p:nvSpPr>
        <p:spPr>
          <a:xfrm rot="16200000">
            <a:off x="2455863" y="2305050"/>
            <a:ext cx="517525" cy="1057275"/>
          </a:xfrm>
          <a:prstGeom prst="rightBrace">
            <a:avLst>
              <a:gd name="adj1" fmla="val 0"/>
              <a:gd name="adj2" fmla="val 49383"/>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Text Placeholder 36">
            <a:extLst>
              <a:ext uri="{FF2B5EF4-FFF2-40B4-BE49-F238E27FC236}">
                <a16:creationId xmlns:a16="http://schemas.microsoft.com/office/drawing/2014/main" id="{FF72C0FE-D6CC-C94E-9E13-C4E8F7ADE044}"/>
              </a:ext>
            </a:extLst>
          </p:cNvPr>
          <p:cNvSpPr txBox="1">
            <a:spLocks/>
          </p:cNvSpPr>
          <p:nvPr/>
        </p:nvSpPr>
        <p:spPr>
          <a:xfrm>
            <a:off x="7061200" y="1577477"/>
            <a:ext cx="4984750" cy="4765675"/>
          </a:xfrm>
          <a:prstGeom prst="rect">
            <a:avLst/>
          </a:prstGeom>
        </p:spPr>
        <p:txBody>
          <a:bodyPr vert="horz" lIns="91440" tIns="45720" rIns="91440" bIns="45720" rtlCol="0" anchor="b"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900" b="0" kern="1200" cap="all" spc="1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9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gn="l">
              <a:buFont typeface="Arial"/>
              <a:buChar char="•"/>
              <a:defRPr/>
            </a:pPr>
            <a:r>
              <a:rPr lang="en-US" i="1" cap="none" dirty="0">
                <a:solidFill>
                  <a:schemeClr val="tx1"/>
                </a:solidFill>
              </a:rPr>
              <a:t>F</a:t>
            </a:r>
            <a:r>
              <a:rPr lang="en-US" cap="none" dirty="0">
                <a:solidFill>
                  <a:schemeClr val="tx1"/>
                </a:solidFill>
              </a:rPr>
              <a:t>(1, 149) = 6.75, p = .01</a:t>
            </a:r>
          </a:p>
          <a:p>
            <a:pPr marL="342900" indent="-342900" algn="l">
              <a:buFont typeface="Arial"/>
              <a:buChar char="•"/>
              <a:defRPr/>
            </a:pPr>
            <a:r>
              <a:rPr lang="en-US" cap="none" dirty="0"/>
              <a:t>Main Effect Message Framing:</a:t>
            </a:r>
          </a:p>
          <a:p>
            <a:pPr marL="800100" lvl="1" indent="-342900">
              <a:buFont typeface="Arial"/>
              <a:buChar char="•"/>
              <a:defRPr/>
            </a:pPr>
            <a:r>
              <a:rPr lang="en-US" b="0" i="1" dirty="0">
                <a:solidFill>
                  <a:schemeClr val="tx1">
                    <a:lumMod val="85000"/>
                    <a:lumOff val="15000"/>
                  </a:schemeClr>
                </a:solidFill>
              </a:rPr>
              <a:t>F</a:t>
            </a:r>
            <a:r>
              <a:rPr lang="en-US" b="0" dirty="0">
                <a:solidFill>
                  <a:schemeClr val="tx1">
                    <a:lumMod val="85000"/>
                    <a:lumOff val="15000"/>
                  </a:schemeClr>
                </a:solidFill>
              </a:rPr>
              <a:t>(1, 149) = .143, p = .71)</a:t>
            </a:r>
          </a:p>
          <a:p>
            <a:pPr marL="342900" indent="-342900" algn="l">
              <a:buFont typeface="Arial"/>
              <a:buChar char="•"/>
              <a:defRPr/>
            </a:pPr>
            <a:r>
              <a:rPr lang="en-US" cap="none" dirty="0"/>
              <a:t>Main Effect Construal:</a:t>
            </a:r>
          </a:p>
          <a:p>
            <a:pPr marL="800100" lvl="1" indent="-342900">
              <a:buFont typeface="Arial"/>
              <a:buChar char="•"/>
              <a:defRPr/>
            </a:pPr>
            <a:r>
              <a:rPr lang="en-US" b="0" i="1" dirty="0"/>
              <a:t>F</a:t>
            </a:r>
            <a:r>
              <a:rPr lang="en-US" b="0" dirty="0"/>
              <a:t>(1, 149) = .634, p = .43</a:t>
            </a:r>
          </a:p>
          <a:p>
            <a:pPr marL="342900" indent="-342900" algn="l">
              <a:buFont typeface="Arial"/>
              <a:buChar char="•"/>
              <a:defRPr/>
            </a:pPr>
            <a:r>
              <a:rPr lang="en-US" cap="none" dirty="0"/>
              <a:t>Non-Hispanics</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Self</a:t>
            </a:r>
            <a:r>
              <a:rPr lang="en-US" b="0" baseline="-25000" dirty="0">
                <a:solidFill>
                  <a:schemeClr val="tx1">
                    <a:lumMod val="85000"/>
                    <a:lumOff val="15000"/>
                  </a:schemeClr>
                </a:solidFill>
              </a:rPr>
              <a:t>  </a:t>
            </a:r>
            <a:r>
              <a:rPr lang="en-US" b="0" dirty="0">
                <a:solidFill>
                  <a:schemeClr val="tx1">
                    <a:lumMod val="85000"/>
                    <a:lumOff val="15000"/>
                  </a:schemeClr>
                </a:solidFill>
              </a:rPr>
              <a:t>= 4.26, </a:t>
            </a:r>
            <a:r>
              <a:rPr lang="en-US" b="0" i="1" dirty="0">
                <a:solidFill>
                  <a:schemeClr val="tx1">
                    <a:lumMod val="85000"/>
                    <a:lumOff val="15000"/>
                  </a:schemeClr>
                </a:solidFill>
              </a:rPr>
              <a:t>SD</a:t>
            </a:r>
            <a:r>
              <a:rPr lang="en-US" b="0" dirty="0">
                <a:solidFill>
                  <a:schemeClr val="tx1">
                    <a:lumMod val="85000"/>
                    <a:lumOff val="15000"/>
                  </a:schemeClr>
                </a:solidFill>
              </a:rPr>
              <a:t> = 1.32                  </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Social</a:t>
            </a:r>
            <a:r>
              <a:rPr lang="en-US" b="0" baseline="-25000" dirty="0">
                <a:solidFill>
                  <a:schemeClr val="tx1">
                    <a:lumMod val="85000"/>
                    <a:lumOff val="15000"/>
                  </a:schemeClr>
                </a:solidFill>
              </a:rPr>
              <a:t> </a:t>
            </a:r>
            <a:r>
              <a:rPr lang="en-US" b="0" dirty="0">
                <a:solidFill>
                  <a:schemeClr val="tx1">
                    <a:lumMod val="85000"/>
                    <a:lumOff val="15000"/>
                  </a:schemeClr>
                </a:solidFill>
              </a:rPr>
              <a:t>= 4.71, </a:t>
            </a:r>
            <a:r>
              <a:rPr lang="en-US" b="0" i="1" dirty="0">
                <a:solidFill>
                  <a:schemeClr val="tx1">
                    <a:lumMod val="85000"/>
                    <a:lumOff val="15000"/>
                  </a:schemeClr>
                </a:solidFill>
              </a:rPr>
              <a:t>SD</a:t>
            </a:r>
            <a:r>
              <a:rPr lang="en-US" b="0" dirty="0">
                <a:solidFill>
                  <a:schemeClr val="tx1">
                    <a:lumMod val="85000"/>
                    <a:lumOff val="15000"/>
                  </a:schemeClr>
                </a:solidFill>
              </a:rPr>
              <a:t> = 1.39</a:t>
            </a:r>
          </a:p>
          <a:p>
            <a:pPr lvl="1">
              <a:defRPr/>
            </a:pPr>
            <a:r>
              <a:rPr lang="en-US" b="0" dirty="0">
                <a:solidFill>
                  <a:schemeClr val="tx1">
                    <a:lumMod val="85000"/>
                    <a:lumOff val="15000"/>
                  </a:schemeClr>
                </a:solidFill>
              </a:rPr>
              <a:t>(t = -1.43, p = .16) </a:t>
            </a:r>
          </a:p>
          <a:p>
            <a:pPr marL="342900" indent="-342900" algn="l">
              <a:buFont typeface="Arial"/>
              <a:buChar char="•"/>
              <a:defRPr/>
            </a:pPr>
            <a:r>
              <a:rPr lang="en-US" cap="none" dirty="0"/>
              <a:t>Hispanics</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Self</a:t>
            </a:r>
            <a:r>
              <a:rPr lang="en-US" b="0" dirty="0">
                <a:solidFill>
                  <a:schemeClr val="tx1">
                    <a:lumMod val="85000"/>
                    <a:lumOff val="15000"/>
                  </a:schemeClr>
                </a:solidFill>
              </a:rPr>
              <a:t> = 4.95, SD = 1.07</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Social</a:t>
            </a:r>
            <a:r>
              <a:rPr lang="en-US" b="0" dirty="0">
                <a:solidFill>
                  <a:schemeClr val="tx1">
                    <a:lumMod val="85000"/>
                    <a:lumOff val="15000"/>
                  </a:schemeClr>
                </a:solidFill>
              </a:rPr>
              <a:t> = 4.34, </a:t>
            </a:r>
            <a:r>
              <a:rPr lang="en-US" b="0" i="1" dirty="0">
                <a:solidFill>
                  <a:schemeClr val="tx1">
                    <a:lumMod val="85000"/>
                    <a:lumOff val="15000"/>
                  </a:schemeClr>
                </a:solidFill>
              </a:rPr>
              <a:t>SD</a:t>
            </a:r>
            <a:r>
              <a:rPr lang="en-US" b="0" dirty="0">
                <a:solidFill>
                  <a:schemeClr val="tx1">
                    <a:lumMod val="85000"/>
                    <a:lumOff val="15000"/>
                  </a:schemeClr>
                </a:solidFill>
              </a:rPr>
              <a:t> = 1.13</a:t>
            </a:r>
          </a:p>
          <a:p>
            <a:pPr lvl="1">
              <a:defRPr/>
            </a:pPr>
            <a:r>
              <a:rPr lang="en-US" b="0" dirty="0">
                <a:solidFill>
                  <a:schemeClr val="tx1">
                    <a:lumMod val="85000"/>
                    <a:lumOff val="15000"/>
                  </a:schemeClr>
                </a:solidFill>
              </a:rPr>
              <a:t>( t = 2.37, p = .021)</a:t>
            </a:r>
          </a:p>
        </p:txBody>
      </p:sp>
    </p:spTree>
    <p:extLst>
      <p:ext uri="{BB962C8B-B14F-4D97-AF65-F5344CB8AC3E}">
        <p14:creationId xmlns:p14="http://schemas.microsoft.com/office/powerpoint/2010/main" val="178588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900" decel="100000" fill="hold"/>
                                        <p:tgtEl>
                                          <p:spTgt spid="2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7" presetID="37" presetClass="entr" presetSubtype="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900" decel="100000" fill="hold"/>
                                        <p:tgtEl>
                                          <p:spTgt spid="2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1000"/>
                                        <p:tgtEl>
                                          <p:spTgt spid="30">
                                            <p:txEl>
                                              <p:pRg st="0" end="0"/>
                                            </p:txEl>
                                          </p:spTgt>
                                        </p:tgtEl>
                                      </p:cBhvr>
                                    </p:animEffect>
                                    <p:anim calcmode="lin" valueType="num">
                                      <p:cBhvr>
                                        <p:cTn id="40"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0">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xEl>
                                              <p:pRg st="0" end="0"/>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1000"/>
                                        <p:tgtEl>
                                          <p:spTgt spid="30">
                                            <p:txEl>
                                              <p:pRg st="1" end="1"/>
                                            </p:txEl>
                                          </p:spTgt>
                                        </p:tgtEl>
                                      </p:cBhvr>
                                    </p:animEffect>
                                    <p:anim calcmode="lin" valueType="num">
                                      <p:cBhvr>
                                        <p:cTn id="46"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0">
                                            <p:txEl>
                                              <p:pRg st="1" end="1"/>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0">
                                            <p:txEl>
                                              <p:pRg st="1" end="1"/>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0">
                                            <p:txEl>
                                              <p:pRg st="2" end="2"/>
                                            </p:txEl>
                                          </p:spTgt>
                                        </p:tgtEl>
                                        <p:attrNameLst>
                                          <p:attrName>style.visibility</p:attrName>
                                        </p:attrNameLst>
                                      </p:cBhvr>
                                      <p:to>
                                        <p:strVal val="visible"/>
                                      </p:to>
                                    </p:set>
                                    <p:animEffect transition="in" filter="fade">
                                      <p:cBhvr>
                                        <p:cTn id="51" dur="1000"/>
                                        <p:tgtEl>
                                          <p:spTgt spid="30">
                                            <p:txEl>
                                              <p:pRg st="2" end="2"/>
                                            </p:txEl>
                                          </p:spTgt>
                                        </p:tgtEl>
                                      </p:cBhvr>
                                    </p:animEffect>
                                    <p:anim calcmode="lin" valueType="num">
                                      <p:cBhvr>
                                        <p:cTn id="5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0">
                                            <p:txEl>
                                              <p:pRg st="2" end="2"/>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0">
                                            <p:txEl>
                                              <p:pRg st="2" end="2"/>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30">
                                            <p:txEl>
                                              <p:pRg st="1" end="1"/>
                                            </p:txEl>
                                          </p:spTgt>
                                        </p:tgtEl>
                                        <p:attrNameLst>
                                          <p:attrName>style.visibility</p:attrName>
                                        </p:attrNameLst>
                                      </p:cBhvr>
                                      <p:to>
                                        <p:strVal val="visible"/>
                                      </p:to>
                                    </p:set>
                                    <p:animEffect transition="in" filter="fade">
                                      <p:cBhvr>
                                        <p:cTn id="57" dur="1000"/>
                                        <p:tgtEl>
                                          <p:spTgt spid="30">
                                            <p:txEl>
                                              <p:pRg st="1" end="1"/>
                                            </p:txEl>
                                          </p:spTgt>
                                        </p:tgtEl>
                                      </p:cBhvr>
                                    </p:animEffect>
                                    <p:anim calcmode="lin" valueType="num">
                                      <p:cBhvr>
                                        <p:cTn id="58"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0">
                                            <p:txEl>
                                              <p:pRg st="1" end="1"/>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0">
                                            <p:txEl>
                                              <p:pRg st="1" end="1"/>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30">
                                            <p:txEl>
                                              <p:pRg st="2" end="2"/>
                                            </p:txEl>
                                          </p:spTgt>
                                        </p:tgtEl>
                                        <p:attrNameLst>
                                          <p:attrName>style.visibility</p:attrName>
                                        </p:attrNameLst>
                                      </p:cBhvr>
                                      <p:to>
                                        <p:strVal val="visible"/>
                                      </p:to>
                                    </p:set>
                                    <p:animEffect transition="in" filter="fade">
                                      <p:cBhvr>
                                        <p:cTn id="63" dur="1000"/>
                                        <p:tgtEl>
                                          <p:spTgt spid="30">
                                            <p:txEl>
                                              <p:pRg st="2" end="2"/>
                                            </p:txEl>
                                          </p:spTgt>
                                        </p:tgtEl>
                                      </p:cBhvr>
                                    </p:animEffect>
                                    <p:anim calcmode="lin" valueType="num">
                                      <p:cBhvr>
                                        <p:cTn id="64"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0">
                                            <p:txEl>
                                              <p:pRg st="2" end="2"/>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0">
                                            <p:txEl>
                                              <p:pRg st="2" end="2"/>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0">
                                            <p:txEl>
                                              <p:pRg st="3" end="3"/>
                                            </p:txEl>
                                          </p:spTgt>
                                        </p:tgtEl>
                                        <p:attrNameLst>
                                          <p:attrName>style.visibility</p:attrName>
                                        </p:attrNameLst>
                                      </p:cBhvr>
                                      <p:to>
                                        <p:strVal val="visible"/>
                                      </p:to>
                                    </p:set>
                                    <p:animEffect transition="in" filter="fade">
                                      <p:cBhvr>
                                        <p:cTn id="69" dur="1000"/>
                                        <p:tgtEl>
                                          <p:spTgt spid="30">
                                            <p:txEl>
                                              <p:pRg st="3" end="3"/>
                                            </p:txEl>
                                          </p:spTgt>
                                        </p:tgtEl>
                                      </p:cBhvr>
                                    </p:animEffect>
                                    <p:anim calcmode="lin" valueType="num">
                                      <p:cBhvr>
                                        <p:cTn id="70"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0">
                                            <p:txEl>
                                              <p:pRg st="3" end="3"/>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0">
                                            <p:txEl>
                                              <p:pRg st="3" end="3"/>
                                            </p:txEl>
                                          </p:spTgt>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30">
                                            <p:txEl>
                                              <p:pRg st="4" end="4"/>
                                            </p:txEl>
                                          </p:spTgt>
                                        </p:tgtEl>
                                        <p:attrNameLst>
                                          <p:attrName>style.visibility</p:attrName>
                                        </p:attrNameLst>
                                      </p:cBhvr>
                                      <p:to>
                                        <p:strVal val="visible"/>
                                      </p:to>
                                    </p:set>
                                    <p:animEffect transition="in" filter="fade">
                                      <p:cBhvr>
                                        <p:cTn id="75" dur="1000"/>
                                        <p:tgtEl>
                                          <p:spTgt spid="30">
                                            <p:txEl>
                                              <p:pRg st="4" end="4"/>
                                            </p:txEl>
                                          </p:spTgt>
                                        </p:tgtEl>
                                      </p:cBhvr>
                                    </p:animEffect>
                                    <p:anim calcmode="lin" valueType="num">
                                      <p:cBhvr>
                                        <p:cTn id="7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30">
                                            <p:txEl>
                                              <p:pRg st="4" end="4"/>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0">
                                            <p:txEl>
                                              <p:pRg st="4" end="4"/>
                                            </p:txEl>
                                          </p:spTgt>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30">
                                            <p:txEl>
                                              <p:pRg st="6" end="6"/>
                                            </p:txEl>
                                          </p:spTgt>
                                        </p:tgtEl>
                                        <p:attrNameLst>
                                          <p:attrName>style.visibility</p:attrName>
                                        </p:attrNameLst>
                                      </p:cBhvr>
                                      <p:to>
                                        <p:strVal val="visible"/>
                                      </p:to>
                                    </p:set>
                                    <p:animEffect transition="in" filter="fade">
                                      <p:cBhvr>
                                        <p:cTn id="81" dur="1000"/>
                                        <p:tgtEl>
                                          <p:spTgt spid="30">
                                            <p:txEl>
                                              <p:pRg st="6" end="6"/>
                                            </p:txEl>
                                          </p:spTgt>
                                        </p:tgtEl>
                                      </p:cBhvr>
                                    </p:animEffect>
                                    <p:anim calcmode="lin" valueType="num">
                                      <p:cBhvr>
                                        <p:cTn id="82"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30">
                                            <p:txEl>
                                              <p:pRg st="6" end="6"/>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30">
                                            <p:txEl>
                                              <p:pRg st="6" end="6"/>
                                            </p:txEl>
                                          </p:spTgt>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0"/>
                                  </p:stCondLst>
                                  <p:childTnLst>
                                    <p:set>
                                      <p:cBhvr>
                                        <p:cTn id="86" dur="1" fill="hold">
                                          <p:stCondLst>
                                            <p:cond delay="0"/>
                                          </p:stCondLst>
                                        </p:cTn>
                                        <p:tgtEl>
                                          <p:spTgt spid="30">
                                            <p:txEl>
                                              <p:pRg st="7" end="7"/>
                                            </p:txEl>
                                          </p:spTgt>
                                        </p:tgtEl>
                                        <p:attrNameLst>
                                          <p:attrName>style.visibility</p:attrName>
                                        </p:attrNameLst>
                                      </p:cBhvr>
                                      <p:to>
                                        <p:strVal val="visible"/>
                                      </p:to>
                                    </p:set>
                                    <p:animEffect transition="in" filter="fade">
                                      <p:cBhvr>
                                        <p:cTn id="87" dur="1000"/>
                                        <p:tgtEl>
                                          <p:spTgt spid="30">
                                            <p:txEl>
                                              <p:pRg st="7" end="7"/>
                                            </p:txEl>
                                          </p:spTgt>
                                        </p:tgtEl>
                                      </p:cBhvr>
                                    </p:animEffect>
                                    <p:anim calcmode="lin" valueType="num">
                                      <p:cBhvr>
                                        <p:cTn id="88" dur="10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30">
                                            <p:txEl>
                                              <p:pRg st="7" end="7"/>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0">
                                            <p:txEl>
                                              <p:pRg st="7" end="7"/>
                                            </p:txEl>
                                          </p:spTgt>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30">
                                            <p:txEl>
                                              <p:pRg st="8" end="8"/>
                                            </p:txEl>
                                          </p:spTgt>
                                        </p:tgtEl>
                                        <p:attrNameLst>
                                          <p:attrName>style.visibility</p:attrName>
                                        </p:attrNameLst>
                                      </p:cBhvr>
                                      <p:to>
                                        <p:strVal val="visible"/>
                                      </p:to>
                                    </p:set>
                                    <p:animEffect transition="in" filter="fade">
                                      <p:cBhvr>
                                        <p:cTn id="93" dur="1000"/>
                                        <p:tgtEl>
                                          <p:spTgt spid="30">
                                            <p:txEl>
                                              <p:pRg st="8" end="8"/>
                                            </p:txEl>
                                          </p:spTgt>
                                        </p:tgtEl>
                                      </p:cBhvr>
                                    </p:animEffect>
                                    <p:anim calcmode="lin" valueType="num">
                                      <p:cBhvr>
                                        <p:cTn id="94" dur="1000" fill="hold"/>
                                        <p:tgtEl>
                                          <p:spTgt spid="30">
                                            <p:txEl>
                                              <p:pRg st="8" end="8"/>
                                            </p:txEl>
                                          </p:spTgt>
                                        </p:tgtEl>
                                        <p:attrNameLst>
                                          <p:attrName>ppt_x</p:attrName>
                                        </p:attrNameLst>
                                      </p:cBhvr>
                                      <p:tavLst>
                                        <p:tav tm="0">
                                          <p:val>
                                            <p:strVal val="#ppt_x"/>
                                          </p:val>
                                        </p:tav>
                                        <p:tav tm="100000">
                                          <p:val>
                                            <p:strVal val="#ppt_x"/>
                                          </p:val>
                                        </p:tav>
                                      </p:tavLst>
                                    </p:anim>
                                    <p:anim calcmode="lin" valueType="num">
                                      <p:cBhvr>
                                        <p:cTn id="95" dur="900" decel="100000" fill="hold"/>
                                        <p:tgtEl>
                                          <p:spTgt spid="30">
                                            <p:txEl>
                                              <p:pRg st="8" end="8"/>
                                            </p:tx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30">
                                            <p:txEl>
                                              <p:pRg st="8" end="8"/>
                                            </p:txEl>
                                          </p:spTgt>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0"/>
                                  </p:stCondLst>
                                  <p:childTnLst>
                                    <p:set>
                                      <p:cBhvr>
                                        <p:cTn id="98" dur="1" fill="hold">
                                          <p:stCondLst>
                                            <p:cond delay="0"/>
                                          </p:stCondLst>
                                        </p:cTn>
                                        <p:tgtEl>
                                          <p:spTgt spid="30">
                                            <p:txEl>
                                              <p:pRg st="5" end="5"/>
                                            </p:txEl>
                                          </p:spTgt>
                                        </p:tgtEl>
                                        <p:attrNameLst>
                                          <p:attrName>style.visibility</p:attrName>
                                        </p:attrNameLst>
                                      </p:cBhvr>
                                      <p:to>
                                        <p:strVal val="visible"/>
                                      </p:to>
                                    </p:set>
                                    <p:animEffect transition="in" filter="fade">
                                      <p:cBhvr>
                                        <p:cTn id="99" dur="1000"/>
                                        <p:tgtEl>
                                          <p:spTgt spid="30">
                                            <p:txEl>
                                              <p:pRg st="5" end="5"/>
                                            </p:txEl>
                                          </p:spTgt>
                                        </p:tgtEl>
                                      </p:cBhvr>
                                    </p:animEffect>
                                    <p:anim calcmode="lin" valueType="num">
                                      <p:cBhvr>
                                        <p:cTn id="100"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101" dur="900" decel="100000" fill="hold"/>
                                        <p:tgtEl>
                                          <p:spTgt spid="30">
                                            <p:txEl>
                                              <p:pRg st="5" end="5"/>
                                            </p:tx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0">
                                            <p:txEl>
                                              <p:pRg st="5" end="5"/>
                                            </p:txEl>
                                          </p:spTgt>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30">
                                            <p:txEl>
                                              <p:pRg st="10" end="10"/>
                                            </p:txEl>
                                          </p:spTgt>
                                        </p:tgtEl>
                                        <p:attrNameLst>
                                          <p:attrName>style.visibility</p:attrName>
                                        </p:attrNameLst>
                                      </p:cBhvr>
                                      <p:to>
                                        <p:strVal val="visible"/>
                                      </p:to>
                                    </p:set>
                                    <p:animEffect transition="in" filter="fade">
                                      <p:cBhvr>
                                        <p:cTn id="105" dur="1000"/>
                                        <p:tgtEl>
                                          <p:spTgt spid="30">
                                            <p:txEl>
                                              <p:pRg st="10" end="10"/>
                                            </p:txEl>
                                          </p:spTgt>
                                        </p:tgtEl>
                                      </p:cBhvr>
                                    </p:animEffect>
                                    <p:anim calcmode="lin" valueType="num">
                                      <p:cBhvr>
                                        <p:cTn id="106" dur="1000" fill="hold"/>
                                        <p:tgtEl>
                                          <p:spTgt spid="30">
                                            <p:txEl>
                                              <p:pRg st="10" end="10"/>
                                            </p:txEl>
                                          </p:spTgt>
                                        </p:tgtEl>
                                        <p:attrNameLst>
                                          <p:attrName>ppt_x</p:attrName>
                                        </p:attrNameLst>
                                      </p:cBhvr>
                                      <p:tavLst>
                                        <p:tav tm="0">
                                          <p:val>
                                            <p:strVal val="#ppt_x"/>
                                          </p:val>
                                        </p:tav>
                                        <p:tav tm="100000">
                                          <p:val>
                                            <p:strVal val="#ppt_x"/>
                                          </p:val>
                                        </p:tav>
                                      </p:tavLst>
                                    </p:anim>
                                    <p:anim calcmode="lin" valueType="num">
                                      <p:cBhvr>
                                        <p:cTn id="107" dur="900" decel="100000" fill="hold"/>
                                        <p:tgtEl>
                                          <p:spTgt spid="30">
                                            <p:txEl>
                                              <p:pRg st="10" end="10"/>
                                            </p:tx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30">
                                            <p:txEl>
                                              <p:pRg st="10" end="10"/>
                                            </p:txEl>
                                          </p:spTgt>
                                        </p:tgtEl>
                                        <p:attrNameLst>
                                          <p:attrName>ppt_y</p:attrName>
                                        </p:attrNameLst>
                                      </p:cBhvr>
                                      <p:tavLst>
                                        <p:tav tm="0">
                                          <p:val>
                                            <p:strVal val="#ppt_y-.03"/>
                                          </p:val>
                                        </p:tav>
                                        <p:tav tm="100000">
                                          <p:val>
                                            <p:strVal val="#ppt_y"/>
                                          </p:val>
                                        </p:tav>
                                      </p:tavLst>
                                    </p:anim>
                                  </p:childTnLst>
                                </p:cTn>
                              </p:par>
                              <p:par>
                                <p:cTn id="109" presetID="37" presetClass="entr" presetSubtype="0" fill="hold" nodeType="withEffect">
                                  <p:stCondLst>
                                    <p:cond delay="0"/>
                                  </p:stCondLst>
                                  <p:childTnLst>
                                    <p:set>
                                      <p:cBhvr>
                                        <p:cTn id="110" dur="1" fill="hold">
                                          <p:stCondLst>
                                            <p:cond delay="0"/>
                                          </p:stCondLst>
                                        </p:cTn>
                                        <p:tgtEl>
                                          <p:spTgt spid="30">
                                            <p:txEl>
                                              <p:pRg st="11" end="11"/>
                                            </p:txEl>
                                          </p:spTgt>
                                        </p:tgtEl>
                                        <p:attrNameLst>
                                          <p:attrName>style.visibility</p:attrName>
                                        </p:attrNameLst>
                                      </p:cBhvr>
                                      <p:to>
                                        <p:strVal val="visible"/>
                                      </p:to>
                                    </p:set>
                                    <p:animEffect transition="in" filter="fade">
                                      <p:cBhvr>
                                        <p:cTn id="111" dur="1000"/>
                                        <p:tgtEl>
                                          <p:spTgt spid="30">
                                            <p:txEl>
                                              <p:pRg st="11" end="11"/>
                                            </p:txEl>
                                          </p:spTgt>
                                        </p:tgtEl>
                                      </p:cBhvr>
                                    </p:animEffect>
                                    <p:anim calcmode="lin" valueType="num">
                                      <p:cBhvr>
                                        <p:cTn id="112" dur="1000" fill="hold"/>
                                        <p:tgtEl>
                                          <p:spTgt spid="30">
                                            <p:txEl>
                                              <p:pRg st="11" end="11"/>
                                            </p:txEl>
                                          </p:spTgt>
                                        </p:tgtEl>
                                        <p:attrNameLst>
                                          <p:attrName>ppt_x</p:attrName>
                                        </p:attrNameLst>
                                      </p:cBhvr>
                                      <p:tavLst>
                                        <p:tav tm="0">
                                          <p:val>
                                            <p:strVal val="#ppt_x"/>
                                          </p:val>
                                        </p:tav>
                                        <p:tav tm="100000">
                                          <p:val>
                                            <p:strVal val="#ppt_x"/>
                                          </p:val>
                                        </p:tav>
                                      </p:tavLst>
                                    </p:anim>
                                    <p:anim calcmode="lin" valueType="num">
                                      <p:cBhvr>
                                        <p:cTn id="113" dur="900" decel="100000" fill="hold"/>
                                        <p:tgtEl>
                                          <p:spTgt spid="30">
                                            <p:txEl>
                                              <p:pRg st="11" end="11"/>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30">
                                            <p:txEl>
                                              <p:pRg st="11" end="11"/>
                                            </p:txEl>
                                          </p:spTgt>
                                        </p:tgtEl>
                                        <p:attrNameLst>
                                          <p:attrName>ppt_y</p:attrName>
                                        </p:attrNameLst>
                                      </p:cBhvr>
                                      <p:tavLst>
                                        <p:tav tm="0">
                                          <p:val>
                                            <p:strVal val="#ppt_y-.03"/>
                                          </p:val>
                                        </p:tav>
                                        <p:tav tm="100000">
                                          <p:val>
                                            <p:strVal val="#ppt_y"/>
                                          </p:val>
                                        </p:tav>
                                      </p:tavLst>
                                    </p:anim>
                                  </p:childTnLst>
                                </p:cTn>
                              </p:par>
                              <p:par>
                                <p:cTn id="115" presetID="37" presetClass="entr" presetSubtype="0" fill="hold" nodeType="withEffect">
                                  <p:stCondLst>
                                    <p:cond delay="0"/>
                                  </p:stCondLst>
                                  <p:childTnLst>
                                    <p:set>
                                      <p:cBhvr>
                                        <p:cTn id="116" dur="1" fill="hold">
                                          <p:stCondLst>
                                            <p:cond delay="0"/>
                                          </p:stCondLst>
                                        </p:cTn>
                                        <p:tgtEl>
                                          <p:spTgt spid="30">
                                            <p:txEl>
                                              <p:pRg st="12" end="12"/>
                                            </p:txEl>
                                          </p:spTgt>
                                        </p:tgtEl>
                                        <p:attrNameLst>
                                          <p:attrName>style.visibility</p:attrName>
                                        </p:attrNameLst>
                                      </p:cBhvr>
                                      <p:to>
                                        <p:strVal val="visible"/>
                                      </p:to>
                                    </p:set>
                                    <p:animEffect transition="in" filter="fade">
                                      <p:cBhvr>
                                        <p:cTn id="117" dur="1000"/>
                                        <p:tgtEl>
                                          <p:spTgt spid="30">
                                            <p:txEl>
                                              <p:pRg st="12" end="12"/>
                                            </p:txEl>
                                          </p:spTgt>
                                        </p:tgtEl>
                                      </p:cBhvr>
                                    </p:animEffect>
                                    <p:anim calcmode="lin" valueType="num">
                                      <p:cBhvr>
                                        <p:cTn id="118" dur="1000" fill="hold"/>
                                        <p:tgtEl>
                                          <p:spTgt spid="30">
                                            <p:txEl>
                                              <p:pRg st="12" end="12"/>
                                            </p:txEl>
                                          </p:spTgt>
                                        </p:tgtEl>
                                        <p:attrNameLst>
                                          <p:attrName>ppt_x</p:attrName>
                                        </p:attrNameLst>
                                      </p:cBhvr>
                                      <p:tavLst>
                                        <p:tav tm="0">
                                          <p:val>
                                            <p:strVal val="#ppt_x"/>
                                          </p:val>
                                        </p:tav>
                                        <p:tav tm="100000">
                                          <p:val>
                                            <p:strVal val="#ppt_x"/>
                                          </p:val>
                                        </p:tav>
                                      </p:tavLst>
                                    </p:anim>
                                    <p:anim calcmode="lin" valueType="num">
                                      <p:cBhvr>
                                        <p:cTn id="119" dur="900" decel="100000" fill="hold"/>
                                        <p:tgtEl>
                                          <p:spTgt spid="30">
                                            <p:txEl>
                                              <p:pRg st="12" end="12"/>
                                            </p:txEl>
                                          </p:spTgt>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30">
                                            <p:txEl>
                                              <p:pRg st="12" end="12"/>
                                            </p:txEl>
                                          </p:spTgt>
                                        </p:tgtEl>
                                        <p:attrNameLst>
                                          <p:attrName>ppt_y</p:attrName>
                                        </p:attrNameLst>
                                      </p:cBhvr>
                                      <p:tavLst>
                                        <p:tav tm="0">
                                          <p:val>
                                            <p:strVal val="#ppt_y-.03"/>
                                          </p:val>
                                        </p:tav>
                                        <p:tav tm="100000">
                                          <p:val>
                                            <p:strVal val="#ppt_y"/>
                                          </p:val>
                                        </p:tav>
                                      </p:tavLst>
                                    </p:anim>
                                  </p:childTnLst>
                                </p:cTn>
                              </p:par>
                              <p:par>
                                <p:cTn id="121" presetID="37" presetClass="entr" presetSubtype="0" fill="hold" nodeType="withEffect">
                                  <p:stCondLst>
                                    <p:cond delay="0"/>
                                  </p:stCondLst>
                                  <p:childTnLst>
                                    <p:set>
                                      <p:cBhvr>
                                        <p:cTn id="122" dur="1" fill="hold">
                                          <p:stCondLst>
                                            <p:cond delay="0"/>
                                          </p:stCondLst>
                                        </p:cTn>
                                        <p:tgtEl>
                                          <p:spTgt spid="30">
                                            <p:txEl>
                                              <p:pRg st="9" end="9"/>
                                            </p:txEl>
                                          </p:spTgt>
                                        </p:tgtEl>
                                        <p:attrNameLst>
                                          <p:attrName>style.visibility</p:attrName>
                                        </p:attrNameLst>
                                      </p:cBhvr>
                                      <p:to>
                                        <p:strVal val="visible"/>
                                      </p:to>
                                    </p:set>
                                    <p:animEffect transition="in" filter="fade">
                                      <p:cBhvr>
                                        <p:cTn id="123" dur="1000"/>
                                        <p:tgtEl>
                                          <p:spTgt spid="30">
                                            <p:txEl>
                                              <p:pRg st="9" end="9"/>
                                            </p:txEl>
                                          </p:spTgt>
                                        </p:tgtEl>
                                      </p:cBhvr>
                                    </p:animEffect>
                                    <p:anim calcmode="lin" valueType="num">
                                      <p:cBhvr>
                                        <p:cTn id="124" dur="10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125" dur="900" decel="100000" fill="hold"/>
                                        <p:tgtEl>
                                          <p:spTgt spid="30">
                                            <p:txEl>
                                              <p:pRg st="9" end="9"/>
                                            </p:txEl>
                                          </p:spTgt>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30">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9">
            <a:extLst>
              <a:ext uri="{FF2B5EF4-FFF2-40B4-BE49-F238E27FC236}">
                <a16:creationId xmlns:a16="http://schemas.microsoft.com/office/drawing/2014/main" id="{CEE547F0-C655-FF48-B87C-E124B5CB5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77" b="4962"/>
          <a:stretch>
            <a:fillRect/>
          </a:stretch>
        </p:blipFill>
        <p:spPr bwMode="auto">
          <a:xfrm>
            <a:off x="4722019" y="1314450"/>
            <a:ext cx="728027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D9ED6C50-1844-BB40-B446-B8ED7E9DC709}"/>
              </a:ext>
            </a:extLst>
          </p:cNvPr>
          <p:cNvCxnSpPr/>
          <p:nvPr/>
        </p:nvCxnSpPr>
        <p:spPr>
          <a:xfrm>
            <a:off x="0" y="1458913"/>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76803" name="Group 4">
            <a:extLst>
              <a:ext uri="{FF2B5EF4-FFF2-40B4-BE49-F238E27FC236}">
                <a16:creationId xmlns:a16="http://schemas.microsoft.com/office/drawing/2014/main" id="{4138A4F4-CCAC-6044-A9DB-959EA08DE7F6}"/>
              </a:ext>
            </a:extLst>
          </p:cNvPr>
          <p:cNvGrpSpPr>
            <a:grpSpLocks/>
          </p:cNvGrpSpPr>
          <p:nvPr/>
        </p:nvGrpSpPr>
        <p:grpSpPr bwMode="auto">
          <a:xfrm>
            <a:off x="180975" y="1260475"/>
            <a:ext cx="1155700" cy="107950"/>
            <a:chOff x="7536566" y="6291405"/>
            <a:chExt cx="1154910" cy="144000"/>
          </a:xfrm>
        </p:grpSpPr>
        <p:sp>
          <p:nvSpPr>
            <p:cNvPr id="7" name="Oval 6">
              <a:extLst>
                <a:ext uri="{FF2B5EF4-FFF2-40B4-BE49-F238E27FC236}">
                  <a16:creationId xmlns:a16="http://schemas.microsoft.com/office/drawing/2014/main" id="{1926B378-E8AC-A34E-8650-25BD3A0B5344}"/>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8" name="Oval 7">
              <a:extLst>
                <a:ext uri="{FF2B5EF4-FFF2-40B4-BE49-F238E27FC236}">
                  <a16:creationId xmlns:a16="http://schemas.microsoft.com/office/drawing/2014/main" id="{AA34BED6-F071-5442-95AF-B0FA6A075D60}"/>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9" name="Oval 8">
              <a:extLst>
                <a:ext uri="{FF2B5EF4-FFF2-40B4-BE49-F238E27FC236}">
                  <a16:creationId xmlns:a16="http://schemas.microsoft.com/office/drawing/2014/main" id="{AAB1E89D-D5BB-434C-B913-D389CE91E09F}"/>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1" name="Oval 10">
              <a:extLst>
                <a:ext uri="{FF2B5EF4-FFF2-40B4-BE49-F238E27FC236}">
                  <a16:creationId xmlns:a16="http://schemas.microsoft.com/office/drawing/2014/main" id="{2C24E639-7D0E-8641-8218-2ED78EE3AA07}"/>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2" name="Oval 11">
              <a:extLst>
                <a:ext uri="{FF2B5EF4-FFF2-40B4-BE49-F238E27FC236}">
                  <a16:creationId xmlns:a16="http://schemas.microsoft.com/office/drawing/2014/main" id="{3BD29470-DC4A-0D49-9C7C-36625402C3D7}"/>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3" name="Oval 12">
              <a:extLst>
                <a:ext uri="{FF2B5EF4-FFF2-40B4-BE49-F238E27FC236}">
                  <a16:creationId xmlns:a16="http://schemas.microsoft.com/office/drawing/2014/main" id="{76691AB1-3CEB-5D4A-8F13-600ED5EE7439}"/>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4" name="Oval 13">
              <a:extLst>
                <a:ext uri="{FF2B5EF4-FFF2-40B4-BE49-F238E27FC236}">
                  <a16:creationId xmlns:a16="http://schemas.microsoft.com/office/drawing/2014/main" id="{21315A6C-8EDC-B245-A1A0-246E62371733}"/>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5" name="Content Placeholder 7">
            <a:extLst>
              <a:ext uri="{FF2B5EF4-FFF2-40B4-BE49-F238E27FC236}">
                <a16:creationId xmlns:a16="http://schemas.microsoft.com/office/drawing/2014/main" id="{8395B6C8-EA30-BA40-A9EB-72E0BA728378}"/>
              </a:ext>
            </a:extLst>
          </p:cNvPr>
          <p:cNvSpPr txBox="1">
            <a:spLocks/>
          </p:cNvSpPr>
          <p:nvPr/>
        </p:nvSpPr>
        <p:spPr>
          <a:xfrm>
            <a:off x="3408363" y="628650"/>
            <a:ext cx="8664575" cy="690189"/>
          </a:xfrm>
          <a:prstGeom prst="rect">
            <a:avLst/>
          </a:prstGeom>
        </p:spPr>
        <p:txBody>
          <a:bodyPr lIns="68580" tIns="34290" rIns="68580" bIns="3429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150000"/>
              </a:lnSpc>
              <a:spcAft>
                <a:spcPts val="0"/>
              </a:spcAft>
              <a:buFont typeface="Arial" pitchFamily="34" charset="0"/>
              <a:buNone/>
              <a:defRPr/>
            </a:pPr>
            <a:r>
              <a:rPr lang="en-US" sz="3000" dirty="0">
                <a:solidFill>
                  <a:schemeClr val="bg2">
                    <a:lumMod val="50000"/>
                  </a:schemeClr>
                </a:solidFill>
                <a:latin typeface="+mj-lt"/>
              </a:rPr>
              <a:t>Analysis of Conceptual Model: Moderated Mediation</a:t>
            </a:r>
          </a:p>
        </p:txBody>
      </p:sp>
      <p:sp>
        <p:nvSpPr>
          <p:cNvPr id="16" name="Rectangle 15">
            <a:extLst>
              <a:ext uri="{FF2B5EF4-FFF2-40B4-BE49-F238E27FC236}">
                <a16:creationId xmlns:a16="http://schemas.microsoft.com/office/drawing/2014/main" id="{28D834CC-4374-D54D-9F7F-7A43ED394E6D}"/>
              </a:ext>
            </a:extLst>
          </p:cNvPr>
          <p:cNvSpPr/>
          <p:nvPr/>
        </p:nvSpPr>
        <p:spPr>
          <a:xfrm>
            <a:off x="8294688" y="13652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Study 2</a:t>
            </a:r>
          </a:p>
        </p:txBody>
      </p:sp>
      <p:sp>
        <p:nvSpPr>
          <p:cNvPr id="19" name="Text Placeholder 36">
            <a:extLst>
              <a:ext uri="{FF2B5EF4-FFF2-40B4-BE49-F238E27FC236}">
                <a16:creationId xmlns:a16="http://schemas.microsoft.com/office/drawing/2014/main" id="{8206CEA6-AC97-FD44-AB7F-17CD07E933A7}"/>
              </a:ext>
            </a:extLst>
          </p:cNvPr>
          <p:cNvSpPr txBox="1">
            <a:spLocks/>
          </p:cNvSpPr>
          <p:nvPr/>
        </p:nvSpPr>
        <p:spPr>
          <a:xfrm>
            <a:off x="-131365" y="1591891"/>
            <a:ext cx="4984750" cy="5085134"/>
          </a:xfrm>
          <a:prstGeom prst="rect">
            <a:avLst/>
          </a:prstGeom>
        </p:spPr>
        <p:txBody>
          <a:bodyPr vert="horz" lIns="91440" tIns="45720" rIns="91440" bIns="45720" rtlCol="0" anchor="b"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sz="1900" b="0" kern="1200" cap="all" spc="1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9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defRPr/>
            </a:pPr>
            <a:r>
              <a:rPr lang="en-US" i="1" cap="none" dirty="0">
                <a:solidFill>
                  <a:schemeClr val="tx1"/>
                </a:solidFill>
              </a:rPr>
              <a:t>Cultural Perceptions of Healthy Eating</a:t>
            </a:r>
          </a:p>
          <a:p>
            <a:pPr marL="342900" indent="-342900" algn="l">
              <a:buFont typeface="Arial"/>
              <a:buChar char="•"/>
              <a:defRPr/>
            </a:pPr>
            <a:r>
              <a:rPr lang="en-US" i="1" cap="none" dirty="0">
                <a:solidFill>
                  <a:schemeClr val="tx1"/>
                </a:solidFill>
              </a:rPr>
              <a:t>F</a:t>
            </a:r>
            <a:r>
              <a:rPr lang="en-US" cap="none" dirty="0">
                <a:solidFill>
                  <a:schemeClr val="tx1"/>
                </a:solidFill>
              </a:rPr>
              <a:t>(1, 149) = 4.72, p = .031</a:t>
            </a:r>
          </a:p>
          <a:p>
            <a:pPr marL="342900" indent="-342900" algn="l">
              <a:buFont typeface="Arial"/>
              <a:buChar char="•"/>
              <a:defRPr/>
            </a:pPr>
            <a:r>
              <a:rPr lang="en-US" cap="none" dirty="0"/>
              <a:t>Main Effect Message Framing:</a:t>
            </a:r>
          </a:p>
          <a:p>
            <a:pPr marL="800100" lvl="1" indent="-342900">
              <a:buFont typeface="Arial"/>
              <a:buChar char="•"/>
              <a:defRPr/>
            </a:pPr>
            <a:r>
              <a:rPr lang="en-US" b="0" i="1" dirty="0">
                <a:solidFill>
                  <a:schemeClr val="tx1">
                    <a:lumMod val="85000"/>
                    <a:lumOff val="15000"/>
                  </a:schemeClr>
                </a:solidFill>
              </a:rPr>
              <a:t>F</a:t>
            </a:r>
            <a:r>
              <a:rPr lang="en-US" b="0" dirty="0">
                <a:solidFill>
                  <a:schemeClr val="tx1">
                    <a:lumMod val="85000"/>
                    <a:lumOff val="15000"/>
                  </a:schemeClr>
                </a:solidFill>
              </a:rPr>
              <a:t>(1, 149) = .725, p = .40</a:t>
            </a:r>
          </a:p>
          <a:p>
            <a:pPr marL="342900" indent="-342900" algn="l">
              <a:buFont typeface="Arial"/>
              <a:buChar char="•"/>
              <a:defRPr/>
            </a:pPr>
            <a:r>
              <a:rPr lang="en-US" cap="none" dirty="0"/>
              <a:t>Main Effect Construal:</a:t>
            </a:r>
          </a:p>
          <a:p>
            <a:pPr marL="800100" lvl="1" indent="-342900">
              <a:buFont typeface="Arial"/>
              <a:buChar char="•"/>
              <a:defRPr/>
            </a:pPr>
            <a:r>
              <a:rPr lang="en-US" b="0" i="1" dirty="0"/>
              <a:t>F</a:t>
            </a:r>
            <a:r>
              <a:rPr lang="en-US" b="0" dirty="0"/>
              <a:t>(1, 149) = .208, p = .65</a:t>
            </a:r>
          </a:p>
          <a:p>
            <a:pPr marL="342900" indent="-342900" algn="l">
              <a:buFont typeface="Arial"/>
              <a:buChar char="•"/>
              <a:defRPr/>
            </a:pPr>
            <a:r>
              <a:rPr lang="en-US" cap="none" dirty="0"/>
              <a:t>Non-Hispanics</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Hispanic</a:t>
            </a:r>
            <a:r>
              <a:rPr lang="en-US" b="0" baseline="-25000" dirty="0">
                <a:solidFill>
                  <a:schemeClr val="tx1">
                    <a:lumMod val="85000"/>
                    <a:lumOff val="15000"/>
                  </a:schemeClr>
                </a:solidFill>
              </a:rPr>
              <a:t>  </a:t>
            </a:r>
            <a:r>
              <a:rPr lang="en-US" b="0" dirty="0">
                <a:solidFill>
                  <a:schemeClr val="tx1">
                    <a:lumMod val="85000"/>
                    <a:lumOff val="15000"/>
                  </a:schemeClr>
                </a:solidFill>
              </a:rPr>
              <a:t>= 4.26, </a:t>
            </a:r>
            <a:r>
              <a:rPr lang="en-US" b="0" i="1" dirty="0">
                <a:solidFill>
                  <a:schemeClr val="tx1">
                    <a:lumMod val="85000"/>
                    <a:lumOff val="15000"/>
                  </a:schemeClr>
                </a:solidFill>
              </a:rPr>
              <a:t>SD</a:t>
            </a:r>
            <a:r>
              <a:rPr lang="en-US" b="0" dirty="0">
                <a:solidFill>
                  <a:schemeClr val="tx1">
                    <a:lumMod val="85000"/>
                    <a:lumOff val="15000"/>
                  </a:schemeClr>
                </a:solidFill>
              </a:rPr>
              <a:t> = 1.32                  </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Social</a:t>
            </a:r>
            <a:r>
              <a:rPr lang="en-US" b="0" baseline="-25000" dirty="0">
                <a:solidFill>
                  <a:schemeClr val="tx1">
                    <a:lumMod val="85000"/>
                    <a:lumOff val="15000"/>
                  </a:schemeClr>
                </a:solidFill>
              </a:rPr>
              <a:t> </a:t>
            </a:r>
            <a:r>
              <a:rPr lang="en-US" b="0" dirty="0">
                <a:solidFill>
                  <a:schemeClr val="tx1">
                    <a:lumMod val="85000"/>
                    <a:lumOff val="15000"/>
                  </a:schemeClr>
                </a:solidFill>
              </a:rPr>
              <a:t>= 4.71, </a:t>
            </a:r>
            <a:r>
              <a:rPr lang="en-US" b="0" i="1" dirty="0">
                <a:solidFill>
                  <a:schemeClr val="tx1">
                    <a:lumMod val="85000"/>
                    <a:lumOff val="15000"/>
                  </a:schemeClr>
                </a:solidFill>
              </a:rPr>
              <a:t>SD</a:t>
            </a:r>
            <a:r>
              <a:rPr lang="en-US" b="0" dirty="0">
                <a:solidFill>
                  <a:schemeClr val="tx1">
                    <a:lumMod val="85000"/>
                    <a:lumOff val="15000"/>
                  </a:schemeClr>
                </a:solidFill>
              </a:rPr>
              <a:t> = 1.39</a:t>
            </a:r>
          </a:p>
          <a:p>
            <a:pPr lvl="1">
              <a:defRPr/>
            </a:pPr>
            <a:r>
              <a:rPr lang="en-US" b="0" dirty="0">
                <a:solidFill>
                  <a:schemeClr val="tx1">
                    <a:lumMod val="85000"/>
                    <a:lumOff val="15000"/>
                  </a:schemeClr>
                </a:solidFill>
              </a:rPr>
              <a:t>(t = -1.43, p = .16) </a:t>
            </a:r>
          </a:p>
          <a:p>
            <a:pPr marL="342900" indent="-342900" algn="l">
              <a:buFont typeface="Arial"/>
              <a:buChar char="•"/>
              <a:defRPr/>
            </a:pPr>
            <a:r>
              <a:rPr lang="en-US" cap="none" dirty="0"/>
              <a:t>Hispanics</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Self</a:t>
            </a:r>
            <a:r>
              <a:rPr lang="en-US" b="0" dirty="0">
                <a:solidFill>
                  <a:schemeClr val="tx1">
                    <a:lumMod val="85000"/>
                    <a:lumOff val="15000"/>
                  </a:schemeClr>
                </a:solidFill>
              </a:rPr>
              <a:t> = 4.95, SD = 1.07</a:t>
            </a:r>
          </a:p>
          <a:p>
            <a:pPr marL="800100" lvl="1" indent="-342900">
              <a:buFont typeface="Arial"/>
              <a:buChar char="•"/>
              <a:defRPr/>
            </a:pPr>
            <a:r>
              <a:rPr lang="en-US" b="0" i="1" dirty="0" err="1">
                <a:solidFill>
                  <a:schemeClr val="tx1">
                    <a:lumMod val="85000"/>
                    <a:lumOff val="15000"/>
                  </a:schemeClr>
                </a:solidFill>
              </a:rPr>
              <a:t>M</a:t>
            </a:r>
            <a:r>
              <a:rPr lang="en-US" b="0" baseline="-25000" dirty="0" err="1">
                <a:solidFill>
                  <a:schemeClr val="tx1">
                    <a:lumMod val="85000"/>
                    <a:lumOff val="15000"/>
                  </a:schemeClr>
                </a:solidFill>
              </a:rPr>
              <a:t>Social</a:t>
            </a:r>
            <a:r>
              <a:rPr lang="en-US" b="0" dirty="0">
                <a:solidFill>
                  <a:schemeClr val="tx1">
                    <a:lumMod val="85000"/>
                    <a:lumOff val="15000"/>
                  </a:schemeClr>
                </a:solidFill>
              </a:rPr>
              <a:t> = 4.34, </a:t>
            </a:r>
            <a:r>
              <a:rPr lang="en-US" b="0" i="1" dirty="0">
                <a:solidFill>
                  <a:schemeClr val="tx1">
                    <a:lumMod val="85000"/>
                    <a:lumOff val="15000"/>
                  </a:schemeClr>
                </a:solidFill>
              </a:rPr>
              <a:t>SD</a:t>
            </a:r>
            <a:r>
              <a:rPr lang="en-US" b="0" dirty="0">
                <a:solidFill>
                  <a:schemeClr val="tx1">
                    <a:lumMod val="85000"/>
                    <a:lumOff val="15000"/>
                  </a:schemeClr>
                </a:solidFill>
              </a:rPr>
              <a:t> = 1.13</a:t>
            </a:r>
          </a:p>
          <a:p>
            <a:pPr lvl="1">
              <a:defRPr/>
            </a:pPr>
            <a:r>
              <a:rPr lang="en-US" b="0" dirty="0">
                <a:solidFill>
                  <a:schemeClr val="tx1">
                    <a:lumMod val="85000"/>
                    <a:lumOff val="15000"/>
                  </a:schemeClr>
                </a:solidFill>
              </a:rPr>
              <a:t>( t = 2.37, p = .021)</a:t>
            </a:r>
          </a:p>
        </p:txBody>
      </p:sp>
    </p:spTree>
    <p:extLst>
      <p:ext uri="{BB962C8B-B14F-4D97-AF65-F5344CB8AC3E}">
        <p14:creationId xmlns:p14="http://schemas.microsoft.com/office/powerpoint/2010/main" val="23652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1000"/>
                                        <p:tgtEl>
                                          <p:spTgt spid="19">
                                            <p:txEl>
                                              <p:pRg st="1" end="1"/>
                                            </p:txEl>
                                          </p:spTgt>
                                        </p:tgtEl>
                                      </p:cBhvr>
                                    </p:animEffect>
                                    <p:anim calcmode="lin" valueType="num">
                                      <p:cBhvr>
                                        <p:cTn id="1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1000"/>
                                        <p:tgtEl>
                                          <p:spTgt spid="19">
                                            <p:txEl>
                                              <p:pRg st="2" end="2"/>
                                            </p:txEl>
                                          </p:spTgt>
                                        </p:tgtEl>
                                      </p:cBhvr>
                                    </p:animEffect>
                                    <p:anim calcmode="lin" valueType="num">
                                      <p:cBhvr>
                                        <p:cTn id="2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9">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fade">
                                      <p:cBhvr>
                                        <p:cTn id="25" dur="1000"/>
                                        <p:tgtEl>
                                          <p:spTgt spid="19">
                                            <p:txEl>
                                              <p:pRg st="3" end="3"/>
                                            </p:txEl>
                                          </p:spTgt>
                                        </p:tgtEl>
                                      </p:cBhvr>
                                    </p:animEffect>
                                    <p:anim calcmode="lin" valueType="num">
                                      <p:cBhvr>
                                        <p:cTn id="2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9">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fade">
                                      <p:cBhvr>
                                        <p:cTn id="31" dur="1000"/>
                                        <p:tgtEl>
                                          <p:spTgt spid="19">
                                            <p:txEl>
                                              <p:pRg st="2" end="2"/>
                                            </p:txEl>
                                          </p:spTgt>
                                        </p:tgtEl>
                                      </p:cBhvr>
                                    </p:animEffect>
                                    <p:anim calcmode="lin" valueType="num">
                                      <p:cBhvr>
                                        <p:cTn id="3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Effect transition="in" filter="fade">
                                      <p:cBhvr>
                                        <p:cTn id="37" dur="1000"/>
                                        <p:tgtEl>
                                          <p:spTgt spid="19">
                                            <p:txEl>
                                              <p:pRg st="3" end="3"/>
                                            </p:txEl>
                                          </p:spTgt>
                                        </p:tgtEl>
                                      </p:cBhvr>
                                    </p:animEffect>
                                    <p:anim calcmode="lin" valueType="num">
                                      <p:cBhvr>
                                        <p:cTn id="38"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9">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9">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animEffect transition="in" filter="fade">
                                      <p:cBhvr>
                                        <p:cTn id="43" dur="1000"/>
                                        <p:tgtEl>
                                          <p:spTgt spid="19">
                                            <p:txEl>
                                              <p:pRg st="4" end="4"/>
                                            </p:txEl>
                                          </p:spTgt>
                                        </p:tgtEl>
                                      </p:cBhvr>
                                    </p:animEffect>
                                    <p:anim calcmode="lin" valueType="num">
                                      <p:cBhvr>
                                        <p:cTn id="44"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9">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9">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1000"/>
                                        <p:tgtEl>
                                          <p:spTgt spid="19">
                                            <p:txEl>
                                              <p:pRg st="5" end="5"/>
                                            </p:txEl>
                                          </p:spTgt>
                                        </p:tgtEl>
                                      </p:cBhvr>
                                    </p:animEffect>
                                    <p:anim calcmode="lin" valueType="num">
                                      <p:cBhvr>
                                        <p:cTn id="50"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9">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9">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animEffect transition="in" filter="fade">
                                      <p:cBhvr>
                                        <p:cTn id="55" dur="1000"/>
                                        <p:tgtEl>
                                          <p:spTgt spid="19">
                                            <p:txEl>
                                              <p:pRg st="7" end="7"/>
                                            </p:txEl>
                                          </p:spTgt>
                                        </p:tgtEl>
                                      </p:cBhvr>
                                    </p:animEffect>
                                    <p:anim calcmode="lin" valueType="num">
                                      <p:cBhvr>
                                        <p:cTn id="56"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9">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xEl>
                                              <p:pRg st="7" end="7"/>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9">
                                            <p:txEl>
                                              <p:pRg st="8" end="8"/>
                                            </p:txEl>
                                          </p:spTgt>
                                        </p:tgtEl>
                                        <p:attrNameLst>
                                          <p:attrName>style.visibility</p:attrName>
                                        </p:attrNameLst>
                                      </p:cBhvr>
                                      <p:to>
                                        <p:strVal val="visible"/>
                                      </p:to>
                                    </p:set>
                                    <p:animEffect transition="in" filter="fade">
                                      <p:cBhvr>
                                        <p:cTn id="61" dur="1000"/>
                                        <p:tgtEl>
                                          <p:spTgt spid="19">
                                            <p:txEl>
                                              <p:pRg st="8" end="8"/>
                                            </p:txEl>
                                          </p:spTgt>
                                        </p:tgtEl>
                                      </p:cBhvr>
                                    </p:animEffect>
                                    <p:anim calcmode="lin" valueType="num">
                                      <p:cBhvr>
                                        <p:cTn id="62" dur="1000" fill="hold"/>
                                        <p:tgtEl>
                                          <p:spTgt spid="19">
                                            <p:txEl>
                                              <p:pRg st="8" end="8"/>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9">
                                            <p:txEl>
                                              <p:pRg st="8" end="8"/>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
                                            <p:txEl>
                                              <p:pRg st="8" end="8"/>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9">
                                            <p:txEl>
                                              <p:pRg st="9" end="9"/>
                                            </p:txEl>
                                          </p:spTgt>
                                        </p:tgtEl>
                                        <p:attrNameLst>
                                          <p:attrName>style.visibility</p:attrName>
                                        </p:attrNameLst>
                                      </p:cBhvr>
                                      <p:to>
                                        <p:strVal val="visible"/>
                                      </p:to>
                                    </p:set>
                                    <p:animEffect transition="in" filter="fade">
                                      <p:cBhvr>
                                        <p:cTn id="67" dur="1000"/>
                                        <p:tgtEl>
                                          <p:spTgt spid="19">
                                            <p:txEl>
                                              <p:pRg st="9" end="9"/>
                                            </p:txEl>
                                          </p:spTgt>
                                        </p:tgtEl>
                                      </p:cBhvr>
                                    </p:animEffect>
                                    <p:anim calcmode="lin" valueType="num">
                                      <p:cBhvr>
                                        <p:cTn id="68" dur="10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9">
                                            <p:txEl>
                                              <p:pRg st="9" end="9"/>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9">
                                            <p:txEl>
                                              <p:pRg st="9" end="9"/>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19">
                                            <p:txEl>
                                              <p:pRg st="6" end="6"/>
                                            </p:txEl>
                                          </p:spTgt>
                                        </p:tgtEl>
                                        <p:attrNameLst>
                                          <p:attrName>style.visibility</p:attrName>
                                        </p:attrNameLst>
                                      </p:cBhvr>
                                      <p:to>
                                        <p:strVal val="visible"/>
                                      </p:to>
                                    </p:set>
                                    <p:animEffect transition="in" filter="fade">
                                      <p:cBhvr>
                                        <p:cTn id="73" dur="1000"/>
                                        <p:tgtEl>
                                          <p:spTgt spid="19">
                                            <p:txEl>
                                              <p:pRg st="6" end="6"/>
                                            </p:txEl>
                                          </p:spTgt>
                                        </p:tgtEl>
                                      </p:cBhvr>
                                    </p:animEffect>
                                    <p:anim calcmode="lin" valueType="num">
                                      <p:cBhvr>
                                        <p:cTn id="74"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19">
                                            <p:txEl>
                                              <p:pRg st="6" end="6"/>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9">
                                            <p:txEl>
                                              <p:pRg st="6" end="6"/>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19">
                                            <p:txEl>
                                              <p:pRg st="11" end="11"/>
                                            </p:txEl>
                                          </p:spTgt>
                                        </p:tgtEl>
                                        <p:attrNameLst>
                                          <p:attrName>style.visibility</p:attrName>
                                        </p:attrNameLst>
                                      </p:cBhvr>
                                      <p:to>
                                        <p:strVal val="visible"/>
                                      </p:to>
                                    </p:set>
                                    <p:animEffect transition="in" filter="fade">
                                      <p:cBhvr>
                                        <p:cTn id="79" dur="1000"/>
                                        <p:tgtEl>
                                          <p:spTgt spid="19">
                                            <p:txEl>
                                              <p:pRg st="11" end="11"/>
                                            </p:txEl>
                                          </p:spTgt>
                                        </p:tgtEl>
                                      </p:cBhvr>
                                    </p:animEffect>
                                    <p:anim calcmode="lin" valueType="num">
                                      <p:cBhvr>
                                        <p:cTn id="80" dur="10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9">
                                            <p:txEl>
                                              <p:pRg st="11" end="1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9">
                                            <p:txEl>
                                              <p:pRg st="11" end="11"/>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19">
                                            <p:txEl>
                                              <p:pRg st="12" end="12"/>
                                            </p:txEl>
                                          </p:spTgt>
                                        </p:tgtEl>
                                        <p:attrNameLst>
                                          <p:attrName>style.visibility</p:attrName>
                                        </p:attrNameLst>
                                      </p:cBhvr>
                                      <p:to>
                                        <p:strVal val="visible"/>
                                      </p:to>
                                    </p:set>
                                    <p:animEffect transition="in" filter="fade">
                                      <p:cBhvr>
                                        <p:cTn id="85" dur="1000"/>
                                        <p:tgtEl>
                                          <p:spTgt spid="19">
                                            <p:txEl>
                                              <p:pRg st="12" end="12"/>
                                            </p:txEl>
                                          </p:spTgt>
                                        </p:tgtEl>
                                      </p:cBhvr>
                                    </p:animEffect>
                                    <p:anim calcmode="lin" valueType="num">
                                      <p:cBhvr>
                                        <p:cTn id="86" dur="1000" fill="hold"/>
                                        <p:tgtEl>
                                          <p:spTgt spid="19">
                                            <p:txEl>
                                              <p:pRg st="12" end="12"/>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19">
                                            <p:txEl>
                                              <p:pRg st="12" end="12"/>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9">
                                            <p:txEl>
                                              <p:pRg st="12" end="12"/>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19">
                                            <p:txEl>
                                              <p:pRg st="13" end="13"/>
                                            </p:txEl>
                                          </p:spTgt>
                                        </p:tgtEl>
                                        <p:attrNameLst>
                                          <p:attrName>style.visibility</p:attrName>
                                        </p:attrNameLst>
                                      </p:cBhvr>
                                      <p:to>
                                        <p:strVal val="visible"/>
                                      </p:to>
                                    </p:set>
                                    <p:animEffect transition="in" filter="fade">
                                      <p:cBhvr>
                                        <p:cTn id="91" dur="1000"/>
                                        <p:tgtEl>
                                          <p:spTgt spid="19">
                                            <p:txEl>
                                              <p:pRg st="13" end="13"/>
                                            </p:txEl>
                                          </p:spTgt>
                                        </p:tgtEl>
                                      </p:cBhvr>
                                    </p:animEffect>
                                    <p:anim calcmode="lin" valueType="num">
                                      <p:cBhvr>
                                        <p:cTn id="92" dur="10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9">
                                            <p:txEl>
                                              <p:pRg st="13" end="13"/>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9">
                                            <p:txEl>
                                              <p:pRg st="13" end="13"/>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9">
                                            <p:txEl>
                                              <p:pRg st="10" end="10"/>
                                            </p:txEl>
                                          </p:spTgt>
                                        </p:tgtEl>
                                        <p:attrNameLst>
                                          <p:attrName>style.visibility</p:attrName>
                                        </p:attrNameLst>
                                      </p:cBhvr>
                                      <p:to>
                                        <p:strVal val="visible"/>
                                      </p:to>
                                    </p:set>
                                    <p:animEffect transition="in" filter="fade">
                                      <p:cBhvr>
                                        <p:cTn id="97" dur="1000"/>
                                        <p:tgtEl>
                                          <p:spTgt spid="19">
                                            <p:txEl>
                                              <p:pRg st="10" end="10"/>
                                            </p:txEl>
                                          </p:spTgt>
                                        </p:tgtEl>
                                      </p:cBhvr>
                                    </p:animEffect>
                                    <p:anim calcmode="lin" valueType="num">
                                      <p:cBhvr>
                                        <p:cTn id="98" dur="1000" fill="hold"/>
                                        <p:tgtEl>
                                          <p:spTgt spid="19">
                                            <p:txEl>
                                              <p:pRg st="10" end="10"/>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19">
                                            <p:txEl>
                                              <p:pRg st="10" end="10"/>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9">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7" presetClass="entr" presetSubtype="0" fill="hold" nodeType="clickEffect">
                                  <p:stCondLst>
                                    <p:cond delay="0"/>
                                  </p:stCondLst>
                                  <p:childTnLst>
                                    <p:set>
                                      <p:cBhvr>
                                        <p:cTn id="104" dur="1" fill="hold">
                                          <p:stCondLst>
                                            <p:cond delay="0"/>
                                          </p:stCondLst>
                                        </p:cTn>
                                        <p:tgtEl>
                                          <p:spTgt spid="76801"/>
                                        </p:tgtEl>
                                        <p:attrNameLst>
                                          <p:attrName>style.visibility</p:attrName>
                                        </p:attrNameLst>
                                      </p:cBhvr>
                                      <p:to>
                                        <p:strVal val="visible"/>
                                      </p:to>
                                    </p:set>
                                    <p:animEffect transition="in" filter="fade">
                                      <p:cBhvr>
                                        <p:cTn id="105" dur="1000"/>
                                        <p:tgtEl>
                                          <p:spTgt spid="76801"/>
                                        </p:tgtEl>
                                      </p:cBhvr>
                                    </p:animEffect>
                                    <p:anim calcmode="lin" valueType="num">
                                      <p:cBhvr>
                                        <p:cTn id="106" dur="1000" fill="hold"/>
                                        <p:tgtEl>
                                          <p:spTgt spid="76801"/>
                                        </p:tgtEl>
                                        <p:attrNameLst>
                                          <p:attrName>ppt_x</p:attrName>
                                        </p:attrNameLst>
                                      </p:cBhvr>
                                      <p:tavLst>
                                        <p:tav tm="0">
                                          <p:val>
                                            <p:strVal val="#ppt_x"/>
                                          </p:val>
                                        </p:tav>
                                        <p:tav tm="100000">
                                          <p:val>
                                            <p:strVal val="#ppt_x"/>
                                          </p:val>
                                        </p:tav>
                                      </p:tavLst>
                                    </p:anim>
                                    <p:anim calcmode="lin" valueType="num">
                                      <p:cBhvr>
                                        <p:cTn id="107" dur="900" decel="100000" fill="hold"/>
                                        <p:tgtEl>
                                          <p:spTgt spid="76801"/>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7680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3">
            <a:extLst>
              <a:ext uri="{FF2B5EF4-FFF2-40B4-BE49-F238E27FC236}">
                <a16:creationId xmlns:a16="http://schemas.microsoft.com/office/drawing/2014/main" id="{304ACDAF-349B-B343-AA3E-8E8F8BBD8D8B}"/>
              </a:ext>
            </a:extLst>
          </p:cNvPr>
          <p:cNvSpPr>
            <a:spLocks noGrp="1"/>
          </p:cNvSpPr>
          <p:nvPr>
            <p:ph idx="1"/>
          </p:nvPr>
        </p:nvSpPr>
        <p:spPr>
          <a:xfrm>
            <a:off x="51326" y="1608862"/>
            <a:ext cx="7923631" cy="5141323"/>
          </a:xfrm>
        </p:spPr>
        <p:txBody>
          <a:bodyPr>
            <a:normAutofit/>
          </a:bodyPr>
          <a:lstStyle/>
          <a:p>
            <a:pPr marL="0" indent="0">
              <a:buNone/>
            </a:pPr>
            <a:r>
              <a:rPr lang="en-US" altLang="en-US" sz="2000" b="1" dirty="0">
                <a:solidFill>
                  <a:srgbClr val="595959"/>
                </a:solidFill>
                <a:ea typeface="ＭＳ Ｐゴシック" panose="020B0600070205080204" pitchFamily="34" charset="-128"/>
              </a:rPr>
              <a:t>Objective</a:t>
            </a:r>
            <a:r>
              <a:rPr lang="en-US" altLang="en-US" sz="2000" dirty="0">
                <a:solidFill>
                  <a:srgbClr val="595959"/>
                </a:solidFill>
                <a:ea typeface="ＭＳ Ｐゴシック" panose="020B0600070205080204" pitchFamily="34" charset="-128"/>
              </a:rPr>
              <a:t>: </a:t>
            </a:r>
            <a:r>
              <a:rPr lang="en-US" altLang="en-US" sz="1900" dirty="0">
                <a:solidFill>
                  <a:srgbClr val="595959"/>
                </a:solidFill>
                <a:ea typeface="ＭＳ Ｐゴシック" panose="020B0600070205080204" pitchFamily="34" charset="-128"/>
              </a:rPr>
              <a:t>Evaluate actual food choices of interdependent versus independent consumers when presented with either a self or social framed healthy eating appeal.</a:t>
            </a:r>
          </a:p>
          <a:p>
            <a:pPr eaLnBrk="1" hangingPunct="1"/>
            <a:r>
              <a:rPr lang="en-US" altLang="en-US" sz="2000" b="1" i="1" dirty="0">
                <a:solidFill>
                  <a:srgbClr val="595959"/>
                </a:solidFill>
                <a:ea typeface="ＭＳ Ｐゴシック" panose="020B0600070205080204" pitchFamily="34" charset="-128"/>
              </a:rPr>
              <a:t>Participants</a:t>
            </a:r>
            <a:r>
              <a:rPr lang="en-US" altLang="en-US" sz="1800" dirty="0">
                <a:solidFill>
                  <a:srgbClr val="595959"/>
                </a:solidFill>
                <a:ea typeface="ＭＳ Ｐゴシック" panose="020B0600070205080204" pitchFamily="34" charset="-128"/>
              </a:rPr>
              <a:t>: </a:t>
            </a:r>
            <a:r>
              <a:rPr lang="en-US" altLang="en-US" sz="18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115 undergraduate students (</a:t>
            </a:r>
            <a:r>
              <a:rPr lang="en-US" altLang="en-US" sz="1800" dirty="0">
                <a:solidFill>
                  <a:srgbClr val="595959"/>
                </a:solidFill>
                <a:latin typeface="Calibri" panose="020F0502020204030204" pitchFamily="34" charset="0"/>
                <a:ea typeface="ＭＳ Ｐゴシック" panose="020B0600070205080204" pitchFamily="34" charset="-128"/>
                <a:cs typeface="Calibri" panose="020F0502020204030204" pitchFamily="34" charset="0"/>
              </a:rPr>
              <a:t>61% </a:t>
            </a:r>
            <a:r>
              <a:rPr lang="en-US" altLang="en-US" sz="18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Female, </a:t>
            </a:r>
            <a:r>
              <a:rPr lang="mr-IN" altLang="en-US" sz="1800" dirty="0">
                <a:solidFill>
                  <a:srgbClr val="404040"/>
                </a:solidFill>
                <a:latin typeface="Calibri" panose="020F0502020204030204" pitchFamily="34" charset="0"/>
                <a:ea typeface="ＭＳ Ｐゴシック" panose="020B0600070205080204" pitchFamily="34" charset="-128"/>
              </a:rPr>
              <a:t>M</a:t>
            </a:r>
            <a:r>
              <a:rPr lang="en-US" altLang="en-US" sz="1800" baseline="-25000" dirty="0">
                <a:solidFill>
                  <a:srgbClr val="404040"/>
                </a:solidFill>
                <a:latin typeface="Calibri" panose="020F0502020204030204" pitchFamily="34" charset="0"/>
                <a:ea typeface="ＭＳ Ｐゴシック" panose="020B0600070205080204" pitchFamily="34" charset="-128"/>
              </a:rPr>
              <a:t>a</a:t>
            </a:r>
            <a:r>
              <a:rPr lang="mr-IN" altLang="en-US" sz="1800" baseline="-25000" dirty="0" err="1">
                <a:solidFill>
                  <a:srgbClr val="404040"/>
                </a:solidFill>
                <a:latin typeface="Calibri" panose="020F0502020204030204" pitchFamily="34" charset="0"/>
                <a:ea typeface="ＭＳ Ｐゴシック" panose="020B0600070205080204" pitchFamily="34" charset="-128"/>
              </a:rPr>
              <a:t>ge</a:t>
            </a:r>
            <a:r>
              <a:rPr lang="en-US" altLang="en-US" sz="1800" baseline="-25000" dirty="0">
                <a:solidFill>
                  <a:srgbClr val="404040"/>
                </a:solidFill>
                <a:latin typeface="Calibri" panose="020F0502020204030204" pitchFamily="34" charset="0"/>
                <a:ea typeface="ＭＳ Ｐゴシック" panose="020B0600070205080204" pitchFamily="34" charset="-128"/>
              </a:rPr>
              <a:t> </a:t>
            </a:r>
            <a:r>
              <a:rPr lang="mr-IN" altLang="en-US" sz="1800" dirty="0">
                <a:solidFill>
                  <a:srgbClr val="404040"/>
                </a:solidFill>
                <a:latin typeface="Calibri" panose="020F0502020204030204" pitchFamily="34" charset="0"/>
                <a:ea typeface="ＭＳ Ｐゴシック" panose="020B0600070205080204" pitchFamily="34" charset="-128"/>
              </a:rPr>
              <a:t>= </a:t>
            </a:r>
            <a:r>
              <a:rPr lang="en-US" altLang="en-US" sz="180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rPr>
              <a:t>23)</a:t>
            </a:r>
            <a:endParaRPr lang="en-US" altLang="en-US" sz="1800" dirty="0">
              <a:solidFill>
                <a:srgbClr val="404040"/>
              </a:solidFill>
              <a:latin typeface="Gill Sans" panose="020B0502020104020203" pitchFamily="34" charset="-79"/>
              <a:ea typeface="ＭＳ Ｐゴシック" panose="020B0600070205080204" pitchFamily="34" charset="-128"/>
            </a:endParaRPr>
          </a:p>
          <a:p>
            <a:pPr eaLnBrk="1" hangingPunct="1"/>
            <a:r>
              <a:rPr lang="en-US" altLang="en-US" sz="2000" b="1" i="1" dirty="0">
                <a:solidFill>
                  <a:srgbClr val="595959"/>
                </a:solidFill>
                <a:ea typeface="ＭＳ Ｐゴシック" panose="020B0600070205080204" pitchFamily="34" charset="-128"/>
              </a:rPr>
              <a:t>Design</a:t>
            </a:r>
            <a:r>
              <a:rPr lang="en-US" altLang="en-US" sz="2000" dirty="0">
                <a:solidFill>
                  <a:srgbClr val="595959"/>
                </a:solidFill>
                <a:ea typeface="ＭＳ Ｐゴシック" panose="020B0600070205080204" pitchFamily="34" charset="-128"/>
              </a:rPr>
              <a:t>: </a:t>
            </a:r>
            <a:r>
              <a:rPr lang="en-US" altLang="en-US" sz="1800" dirty="0">
                <a:solidFill>
                  <a:srgbClr val="595959"/>
                </a:solidFill>
                <a:ea typeface="ＭＳ Ｐゴシック" panose="020B0600070205080204" pitchFamily="34" charset="-128"/>
              </a:rPr>
              <a:t>2 (self-construal: interdependent / independent) x 2 (message framing: self-framed, social-framed) between subjects design </a:t>
            </a:r>
          </a:p>
          <a:p>
            <a:pPr eaLnBrk="1" hangingPunct="1"/>
            <a:r>
              <a:rPr lang="en-US" altLang="en-US" sz="2000" b="1" i="1" dirty="0">
                <a:solidFill>
                  <a:srgbClr val="595959"/>
                </a:solidFill>
                <a:ea typeface="ＭＳ Ｐゴシック" panose="020B0600070205080204" pitchFamily="34" charset="-128"/>
              </a:rPr>
              <a:t>Snack Choice</a:t>
            </a:r>
            <a:r>
              <a:rPr lang="en-US" altLang="en-US" sz="2000" dirty="0">
                <a:solidFill>
                  <a:srgbClr val="595959"/>
                </a:solidFill>
                <a:ea typeface="ＭＳ Ｐゴシック" panose="020B0600070205080204" pitchFamily="34" charset="-128"/>
              </a:rPr>
              <a:t>:</a:t>
            </a:r>
          </a:p>
          <a:p>
            <a:pPr lvl="2"/>
            <a:r>
              <a:rPr lang="en-US" altLang="en-US" sz="1800" dirty="0">
                <a:solidFill>
                  <a:srgbClr val="595959"/>
                </a:solidFill>
                <a:ea typeface="ＭＳ Ｐゴシック" panose="020B0600070205080204" pitchFamily="34" charset="-128"/>
              </a:rPr>
              <a:t>Snack choice (0 = healthy and 1 = unhealthy)</a:t>
            </a:r>
          </a:p>
          <a:p>
            <a:pPr lvl="2"/>
            <a:r>
              <a:rPr lang="en-US" altLang="en-US" sz="1800" dirty="0">
                <a:solidFill>
                  <a:srgbClr val="595959"/>
                </a:solidFill>
                <a:ea typeface="ＭＳ Ｐゴシック" panose="020B0600070205080204" pitchFamily="34" charset="-128"/>
              </a:rPr>
              <a:t>Main effect of self-construal (β = .967, t(114) = 2.79, p &lt; .095), MS</a:t>
            </a:r>
          </a:p>
          <a:p>
            <a:pPr lvl="2"/>
            <a:r>
              <a:rPr lang="en-US" altLang="en-US" sz="1800" dirty="0">
                <a:solidFill>
                  <a:srgbClr val="595959"/>
                </a:solidFill>
                <a:ea typeface="ＭＳ Ｐゴシック" panose="020B0600070205080204" pitchFamily="34" charset="-128"/>
              </a:rPr>
              <a:t>Main effect of message framing (β = .091, t(114) = .024, p = .876), NS</a:t>
            </a:r>
          </a:p>
          <a:p>
            <a:pPr lvl="2"/>
            <a:r>
              <a:rPr lang="en-US" altLang="en-US" sz="1800" dirty="0">
                <a:solidFill>
                  <a:srgbClr val="595959"/>
                </a:solidFill>
                <a:ea typeface="ＭＳ Ｐゴシック" panose="020B0600070205080204" pitchFamily="34" charset="-128"/>
              </a:rPr>
              <a:t>Interaction term (β = -1.423, t(114) = 2.93, p &lt; .087), MS</a:t>
            </a:r>
          </a:p>
          <a:p>
            <a:pPr lvl="2"/>
            <a:r>
              <a:rPr lang="en-US" altLang="en-US" sz="1800" dirty="0">
                <a:solidFill>
                  <a:srgbClr val="595959"/>
                </a:solidFill>
                <a:ea typeface="ＭＳ Ｐゴシック" panose="020B0600070205080204" pitchFamily="34" charset="-128"/>
              </a:rPr>
              <a:t>Spotlight analysis </a:t>
            </a:r>
            <a:r>
              <a:rPr lang="en-US" altLang="en-US" sz="1700" i="1" dirty="0">
                <a:solidFill>
                  <a:srgbClr val="595959"/>
                </a:solidFill>
                <a:ea typeface="ＭＳ Ｐゴシック" panose="020B0600070205080204" pitchFamily="34" charset="-128"/>
              </a:rPr>
              <a:t>(PROCESS Model 1, Hayes 2018) </a:t>
            </a:r>
          </a:p>
          <a:p>
            <a:pPr lvl="3"/>
            <a:r>
              <a:rPr lang="en-US" altLang="en-US" sz="1700" dirty="0">
                <a:solidFill>
                  <a:srgbClr val="595959"/>
                </a:solidFill>
                <a:ea typeface="ＭＳ Ｐゴシック" panose="020B0600070205080204" pitchFamily="34" charset="-128"/>
              </a:rPr>
              <a:t>Interdependent condition: (self = 33%, social = 65%),</a:t>
            </a:r>
          </a:p>
          <a:p>
            <a:pPr marL="1371600" lvl="3" indent="0">
              <a:buNone/>
            </a:pPr>
            <a:r>
              <a:rPr lang="en-US" altLang="en-US" sz="1700" dirty="0">
                <a:solidFill>
                  <a:srgbClr val="595959"/>
                </a:solidFill>
                <a:ea typeface="ＭＳ Ｐゴシック" panose="020B0600070205080204" pitchFamily="34" charset="-128"/>
              </a:rPr>
              <a:t>      Z = -2.25, CI: -2.49, -.17, p = .02</a:t>
            </a:r>
          </a:p>
          <a:p>
            <a:pPr lvl="3"/>
            <a:r>
              <a:rPr lang="en-US" altLang="en-US" sz="1700" dirty="0">
                <a:solidFill>
                  <a:srgbClr val="595959"/>
                </a:solidFill>
                <a:ea typeface="ＭＳ Ｐゴシック" panose="020B0600070205080204" pitchFamily="34" charset="-128"/>
              </a:rPr>
              <a:t>Independent condition: (self = 44%, social = 42%), </a:t>
            </a:r>
          </a:p>
          <a:p>
            <a:pPr marL="1371600" lvl="3" indent="0">
              <a:buNone/>
            </a:pPr>
            <a:r>
              <a:rPr lang="en-US" altLang="en-US" sz="1700" dirty="0">
                <a:solidFill>
                  <a:srgbClr val="595959"/>
                </a:solidFill>
                <a:ea typeface="ＭＳ Ｐゴシック" panose="020B0600070205080204" pitchFamily="34" charset="-128"/>
              </a:rPr>
              <a:t>      Z = .16, CI: -1.05, 1.23, p = .88</a:t>
            </a:r>
            <a:endParaRPr lang="en-US" altLang="en-US" sz="1700" i="1" dirty="0">
              <a:solidFill>
                <a:srgbClr val="595959"/>
              </a:solidFill>
              <a:ea typeface="ＭＳ Ｐゴシック" panose="020B0600070205080204" pitchFamily="34" charset="-128"/>
            </a:endParaRPr>
          </a:p>
        </p:txBody>
      </p:sp>
      <p:cxnSp>
        <p:nvCxnSpPr>
          <p:cNvPr id="14" name="Straight Connector 13">
            <a:extLst>
              <a:ext uri="{FF2B5EF4-FFF2-40B4-BE49-F238E27FC236}">
                <a16:creationId xmlns:a16="http://schemas.microsoft.com/office/drawing/2014/main" id="{81081F49-378B-054B-A966-E6215DC791FF}"/>
              </a:ext>
            </a:extLst>
          </p:cNvPr>
          <p:cNvCxnSpPr/>
          <p:nvPr/>
        </p:nvCxnSpPr>
        <p:spPr>
          <a:xfrm>
            <a:off x="0" y="1458913"/>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71683" name="Group 25">
            <a:extLst>
              <a:ext uri="{FF2B5EF4-FFF2-40B4-BE49-F238E27FC236}">
                <a16:creationId xmlns:a16="http://schemas.microsoft.com/office/drawing/2014/main" id="{48F768D4-00D3-4146-A395-589A42229BD1}"/>
              </a:ext>
            </a:extLst>
          </p:cNvPr>
          <p:cNvGrpSpPr>
            <a:grpSpLocks/>
          </p:cNvGrpSpPr>
          <p:nvPr/>
        </p:nvGrpSpPr>
        <p:grpSpPr bwMode="auto">
          <a:xfrm>
            <a:off x="180975" y="1260475"/>
            <a:ext cx="1155700" cy="107950"/>
            <a:chOff x="7536566" y="6291405"/>
            <a:chExt cx="1154910" cy="144000"/>
          </a:xfrm>
        </p:grpSpPr>
        <p:sp>
          <p:nvSpPr>
            <p:cNvPr id="27" name="Oval 26">
              <a:extLst>
                <a:ext uri="{FF2B5EF4-FFF2-40B4-BE49-F238E27FC236}">
                  <a16:creationId xmlns:a16="http://schemas.microsoft.com/office/drawing/2014/main" id="{E3D1A690-6833-CD4A-8779-A017EA05204D}"/>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8" name="Oval 27">
              <a:extLst>
                <a:ext uri="{FF2B5EF4-FFF2-40B4-BE49-F238E27FC236}">
                  <a16:creationId xmlns:a16="http://schemas.microsoft.com/office/drawing/2014/main" id="{52CA1D0B-AEE3-3149-A1BC-E677F7F4FD97}"/>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9" name="Oval 28">
              <a:extLst>
                <a:ext uri="{FF2B5EF4-FFF2-40B4-BE49-F238E27FC236}">
                  <a16:creationId xmlns:a16="http://schemas.microsoft.com/office/drawing/2014/main" id="{C5BCD2D7-D5E8-2E44-B6BE-9D8C4EFACE96}"/>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0" name="Oval 29">
              <a:extLst>
                <a:ext uri="{FF2B5EF4-FFF2-40B4-BE49-F238E27FC236}">
                  <a16:creationId xmlns:a16="http://schemas.microsoft.com/office/drawing/2014/main" id="{26F97D95-435A-EA45-B4D6-1D9AE894863B}"/>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1" name="Oval 30">
              <a:extLst>
                <a:ext uri="{FF2B5EF4-FFF2-40B4-BE49-F238E27FC236}">
                  <a16:creationId xmlns:a16="http://schemas.microsoft.com/office/drawing/2014/main" id="{A9BAFA04-4FAE-7B4F-86D9-2582E35407B4}"/>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2" name="Oval 31">
              <a:extLst>
                <a:ext uri="{FF2B5EF4-FFF2-40B4-BE49-F238E27FC236}">
                  <a16:creationId xmlns:a16="http://schemas.microsoft.com/office/drawing/2014/main" id="{4E10341B-ECB9-0947-962E-99125123B5B7}"/>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3" name="Oval 32">
              <a:extLst>
                <a:ext uri="{FF2B5EF4-FFF2-40B4-BE49-F238E27FC236}">
                  <a16:creationId xmlns:a16="http://schemas.microsoft.com/office/drawing/2014/main" id="{E87309CD-85B0-E84D-AC41-44CD9E1D5A41}"/>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7" name="Content Placeholder 7">
            <a:extLst>
              <a:ext uri="{FF2B5EF4-FFF2-40B4-BE49-F238E27FC236}">
                <a16:creationId xmlns:a16="http://schemas.microsoft.com/office/drawing/2014/main" id="{E8B3A4B9-EB35-304D-B02A-1EA6D6F40464}"/>
              </a:ext>
            </a:extLst>
          </p:cNvPr>
          <p:cNvSpPr txBox="1">
            <a:spLocks/>
          </p:cNvSpPr>
          <p:nvPr/>
        </p:nvSpPr>
        <p:spPr>
          <a:xfrm>
            <a:off x="3408363" y="628650"/>
            <a:ext cx="8664575" cy="680314"/>
          </a:xfrm>
          <a:prstGeom prst="rect">
            <a:avLst/>
          </a:prstGeom>
        </p:spPr>
        <p:txBody>
          <a:bodyPr lIns="68580" tIns="34290" rIns="68580" bIns="34290">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r" defTabSz="914400" eaLnBrk="1" hangingPunct="1">
              <a:lnSpc>
                <a:spcPct val="150000"/>
              </a:lnSpc>
              <a:spcBef>
                <a:spcPct val="20000"/>
              </a:spcBef>
              <a:buFont typeface="Arial" panose="020B0604020202020204" pitchFamily="34" charset="0"/>
              <a:buNone/>
            </a:pPr>
            <a:r>
              <a:rPr lang="en-US" altLang="en-US" sz="3000" dirty="0">
                <a:solidFill>
                  <a:srgbClr val="948A54"/>
                </a:solidFill>
              </a:rPr>
              <a:t>Actual Eating Choices </a:t>
            </a:r>
          </a:p>
        </p:txBody>
      </p:sp>
      <p:sp>
        <p:nvSpPr>
          <p:cNvPr id="18" name="Rectangle 17">
            <a:extLst>
              <a:ext uri="{FF2B5EF4-FFF2-40B4-BE49-F238E27FC236}">
                <a16:creationId xmlns:a16="http://schemas.microsoft.com/office/drawing/2014/main" id="{BB0D4618-77DC-4640-B01B-99000B056856}"/>
              </a:ext>
            </a:extLst>
          </p:cNvPr>
          <p:cNvSpPr/>
          <p:nvPr/>
        </p:nvSpPr>
        <p:spPr>
          <a:xfrm>
            <a:off x="8294688" y="136525"/>
            <a:ext cx="3789362"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Study </a:t>
            </a:r>
            <a:r>
              <a:rPr lang="en-US" sz="4400" dirty="0">
                <a:solidFill>
                  <a:schemeClr val="tx1">
                    <a:lumMod val="50000"/>
                    <a:lumOff val="50000"/>
                  </a:schemeClr>
                </a:solidFill>
              </a:rPr>
              <a:t>3</a:t>
            </a:r>
            <a:endParaRPr lang="en-US" sz="4400" dirty="0">
              <a:solidFill>
                <a:schemeClr val="tx1">
                  <a:lumMod val="50000"/>
                  <a:lumOff val="50000"/>
                </a:schemeClr>
              </a:solidFill>
              <a:latin typeface="+mn-lt"/>
              <a:ea typeface="+mn-ea"/>
            </a:endParaRPr>
          </a:p>
        </p:txBody>
      </p:sp>
      <p:pic>
        <p:nvPicPr>
          <p:cNvPr id="3" name="Picture 2">
            <a:extLst>
              <a:ext uri="{FF2B5EF4-FFF2-40B4-BE49-F238E27FC236}">
                <a16:creationId xmlns:a16="http://schemas.microsoft.com/office/drawing/2014/main" id="{88ECA38D-B358-8C47-B2F2-841E96A23028}"/>
              </a:ext>
            </a:extLst>
          </p:cNvPr>
          <p:cNvPicPr>
            <a:picLocks noChangeAspect="1"/>
          </p:cNvPicPr>
          <p:nvPr/>
        </p:nvPicPr>
        <p:blipFill>
          <a:blip r:embed="rId3"/>
          <a:stretch>
            <a:fillRect/>
          </a:stretch>
        </p:blipFill>
        <p:spPr>
          <a:xfrm>
            <a:off x="10071107" y="3694839"/>
            <a:ext cx="1904509" cy="2754126"/>
          </a:xfrm>
          <a:prstGeom prst="rect">
            <a:avLst/>
          </a:prstGeom>
        </p:spPr>
      </p:pic>
      <p:pic>
        <p:nvPicPr>
          <p:cNvPr id="6" name="Picture 5">
            <a:extLst>
              <a:ext uri="{FF2B5EF4-FFF2-40B4-BE49-F238E27FC236}">
                <a16:creationId xmlns:a16="http://schemas.microsoft.com/office/drawing/2014/main" id="{E949D072-274E-F74B-B245-512EA2922B1B}"/>
              </a:ext>
            </a:extLst>
          </p:cNvPr>
          <p:cNvPicPr>
            <a:picLocks noChangeAspect="1"/>
          </p:cNvPicPr>
          <p:nvPr/>
        </p:nvPicPr>
        <p:blipFill>
          <a:blip r:embed="rId4"/>
          <a:stretch>
            <a:fillRect/>
          </a:stretch>
        </p:blipFill>
        <p:spPr>
          <a:xfrm>
            <a:off x="8131230" y="1864266"/>
            <a:ext cx="1904509" cy="2754126"/>
          </a:xfrm>
          <a:prstGeom prst="rect">
            <a:avLst/>
          </a:prstGeom>
        </p:spPr>
      </p:pic>
      <p:sp>
        <p:nvSpPr>
          <p:cNvPr id="21" name="TextBox 20">
            <a:extLst>
              <a:ext uri="{FF2B5EF4-FFF2-40B4-BE49-F238E27FC236}">
                <a16:creationId xmlns:a16="http://schemas.microsoft.com/office/drawing/2014/main" id="{689CFED8-BFE0-1143-844D-9BB3046602A9}"/>
              </a:ext>
            </a:extLst>
          </p:cNvPr>
          <p:cNvSpPr txBox="1">
            <a:spLocks noChangeArrowheads="1"/>
          </p:cNvSpPr>
          <p:nvPr/>
        </p:nvSpPr>
        <p:spPr bwMode="auto">
          <a:xfrm>
            <a:off x="8100822" y="4586912"/>
            <a:ext cx="1965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ctr" eaLnBrk="1" hangingPunct="1"/>
            <a:r>
              <a:rPr lang="en-US" altLang="en-US" sz="1600" i="1" dirty="0"/>
              <a:t>Healthy Snack Choice</a:t>
            </a:r>
            <a:endParaRPr lang="en-US" altLang="en-US" sz="1600" dirty="0"/>
          </a:p>
        </p:txBody>
      </p:sp>
      <p:sp>
        <p:nvSpPr>
          <p:cNvPr id="23" name="TextBox 22">
            <a:extLst>
              <a:ext uri="{FF2B5EF4-FFF2-40B4-BE49-F238E27FC236}">
                <a16:creationId xmlns:a16="http://schemas.microsoft.com/office/drawing/2014/main" id="{695DC67B-612D-EB4D-AF4C-3F204B943F12}"/>
              </a:ext>
            </a:extLst>
          </p:cNvPr>
          <p:cNvSpPr txBox="1">
            <a:spLocks noChangeArrowheads="1"/>
          </p:cNvSpPr>
          <p:nvPr/>
        </p:nvSpPr>
        <p:spPr bwMode="auto">
          <a:xfrm>
            <a:off x="9962911" y="6411637"/>
            <a:ext cx="2120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ctr" eaLnBrk="1" hangingPunct="1"/>
            <a:r>
              <a:rPr lang="en-US" altLang="en-US" sz="1600" i="1" dirty="0"/>
              <a:t>Unhealthy Snack Choice</a:t>
            </a:r>
            <a:endParaRPr lang="en-US" altLang="en-US" sz="1600" dirty="0"/>
          </a:p>
        </p:txBody>
      </p:sp>
    </p:spTree>
    <p:extLst>
      <p:ext uri="{BB962C8B-B14F-4D97-AF65-F5344CB8AC3E}">
        <p14:creationId xmlns:p14="http://schemas.microsoft.com/office/powerpoint/2010/main" val="22993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1681">
                                            <p:txEl>
                                              <p:pRg st="0" end="0"/>
                                            </p:txEl>
                                          </p:spTgt>
                                        </p:tgtEl>
                                        <p:attrNameLst>
                                          <p:attrName>style.visibility</p:attrName>
                                        </p:attrNameLst>
                                      </p:cBhvr>
                                      <p:to>
                                        <p:strVal val="visible"/>
                                      </p:to>
                                    </p:set>
                                    <p:animEffect transition="in" filter="fade">
                                      <p:cBhvr>
                                        <p:cTn id="7" dur="1000"/>
                                        <p:tgtEl>
                                          <p:spTgt spid="71681">
                                            <p:txEl>
                                              <p:pRg st="0" end="0"/>
                                            </p:txEl>
                                          </p:spTgt>
                                        </p:tgtEl>
                                      </p:cBhvr>
                                    </p:animEffect>
                                    <p:anim calcmode="lin" valueType="num">
                                      <p:cBhvr>
                                        <p:cTn id="8" dur="1000" fill="hold"/>
                                        <p:tgtEl>
                                          <p:spTgt spid="7168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68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68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681">
                                            <p:txEl>
                                              <p:pRg st="1" end="1"/>
                                            </p:txEl>
                                          </p:spTgt>
                                        </p:tgtEl>
                                        <p:attrNameLst>
                                          <p:attrName>style.visibility</p:attrName>
                                        </p:attrNameLst>
                                      </p:cBhvr>
                                      <p:to>
                                        <p:strVal val="visible"/>
                                      </p:to>
                                    </p:set>
                                    <p:animEffect transition="in" filter="fade">
                                      <p:cBhvr>
                                        <p:cTn id="15" dur="1000"/>
                                        <p:tgtEl>
                                          <p:spTgt spid="71681">
                                            <p:txEl>
                                              <p:pRg st="1" end="1"/>
                                            </p:txEl>
                                          </p:spTgt>
                                        </p:tgtEl>
                                      </p:cBhvr>
                                    </p:animEffect>
                                    <p:anim calcmode="lin" valueType="num">
                                      <p:cBhvr>
                                        <p:cTn id="16" dur="1000" fill="hold"/>
                                        <p:tgtEl>
                                          <p:spTgt spid="7168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168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681">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71681">
                                            <p:txEl>
                                              <p:pRg st="2" end="2"/>
                                            </p:txEl>
                                          </p:spTgt>
                                        </p:tgtEl>
                                        <p:attrNameLst>
                                          <p:attrName>style.visibility</p:attrName>
                                        </p:attrNameLst>
                                      </p:cBhvr>
                                      <p:to>
                                        <p:strVal val="visible"/>
                                      </p:to>
                                    </p:set>
                                    <p:animEffect transition="in" filter="fade">
                                      <p:cBhvr>
                                        <p:cTn id="22" dur="1000"/>
                                        <p:tgtEl>
                                          <p:spTgt spid="71681">
                                            <p:txEl>
                                              <p:pRg st="2" end="2"/>
                                            </p:txEl>
                                          </p:spTgt>
                                        </p:tgtEl>
                                      </p:cBhvr>
                                    </p:animEffect>
                                    <p:anim calcmode="lin" valueType="num">
                                      <p:cBhvr>
                                        <p:cTn id="23" dur="1000" fill="hold"/>
                                        <p:tgtEl>
                                          <p:spTgt spid="71681">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71681">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1681">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71681">
                                            <p:txEl>
                                              <p:pRg st="3" end="3"/>
                                            </p:txEl>
                                          </p:spTgt>
                                        </p:tgtEl>
                                        <p:attrNameLst>
                                          <p:attrName>style.visibility</p:attrName>
                                        </p:attrNameLst>
                                      </p:cBhvr>
                                      <p:to>
                                        <p:strVal val="visible"/>
                                      </p:to>
                                    </p:set>
                                    <p:animEffect transition="in" filter="fade">
                                      <p:cBhvr>
                                        <p:cTn id="29" dur="1000"/>
                                        <p:tgtEl>
                                          <p:spTgt spid="71681">
                                            <p:txEl>
                                              <p:pRg st="3" end="3"/>
                                            </p:txEl>
                                          </p:spTgt>
                                        </p:tgtEl>
                                      </p:cBhvr>
                                    </p:animEffect>
                                    <p:anim calcmode="lin" valueType="num">
                                      <p:cBhvr>
                                        <p:cTn id="30" dur="1000" fill="hold"/>
                                        <p:tgtEl>
                                          <p:spTgt spid="71681">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7168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1681">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900" decel="100000" fill="hold"/>
                                        <p:tgtEl>
                                          <p:spTgt spid="2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900" decel="100000" fill="hold"/>
                                        <p:tgtEl>
                                          <p:spTgt spid="2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71681">
                                            <p:txEl>
                                              <p:charRg st="372" end="417"/>
                                            </p:txEl>
                                          </p:spTgt>
                                        </p:tgtEl>
                                        <p:attrNameLst>
                                          <p:attrName>style.visibility</p:attrName>
                                        </p:attrNameLst>
                                      </p:cBhvr>
                                      <p:to>
                                        <p:strVal val="visible"/>
                                      </p:to>
                                    </p:set>
                                    <p:animEffect transition="in" filter="fade">
                                      <p:cBhvr>
                                        <p:cTn id="49" dur="1000"/>
                                        <p:tgtEl>
                                          <p:spTgt spid="71681">
                                            <p:txEl>
                                              <p:charRg st="372" end="417"/>
                                            </p:txEl>
                                          </p:spTgt>
                                        </p:tgtEl>
                                      </p:cBhvr>
                                    </p:animEffect>
                                    <p:anim calcmode="lin" valueType="num">
                                      <p:cBhvr>
                                        <p:cTn id="50" dur="1000" fill="hold"/>
                                        <p:tgtEl>
                                          <p:spTgt spid="71681">
                                            <p:txEl>
                                              <p:charRg st="372" end="41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1681">
                                            <p:txEl>
                                              <p:charRg st="372" end="41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1681">
                                            <p:txEl>
                                              <p:charRg st="372" end="41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71681">
                                            <p:txEl>
                                              <p:charRg st="417" end="487"/>
                                            </p:txEl>
                                          </p:spTgt>
                                        </p:tgtEl>
                                        <p:attrNameLst>
                                          <p:attrName>style.visibility</p:attrName>
                                        </p:attrNameLst>
                                      </p:cBhvr>
                                      <p:to>
                                        <p:strVal val="visible"/>
                                      </p:to>
                                    </p:set>
                                    <p:animEffect transition="in" filter="fade">
                                      <p:cBhvr>
                                        <p:cTn id="55" dur="1000"/>
                                        <p:tgtEl>
                                          <p:spTgt spid="71681">
                                            <p:txEl>
                                              <p:charRg st="417" end="487"/>
                                            </p:txEl>
                                          </p:spTgt>
                                        </p:tgtEl>
                                      </p:cBhvr>
                                    </p:animEffect>
                                    <p:anim calcmode="lin" valueType="num">
                                      <p:cBhvr>
                                        <p:cTn id="56" dur="1000" fill="hold"/>
                                        <p:tgtEl>
                                          <p:spTgt spid="71681">
                                            <p:txEl>
                                              <p:charRg st="417" end="48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1681">
                                            <p:txEl>
                                              <p:charRg st="417" end="48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1681">
                                            <p:txEl>
                                              <p:charRg st="417" end="487"/>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71681">
                                            <p:txEl>
                                              <p:charRg st="487" end="558"/>
                                            </p:txEl>
                                          </p:spTgt>
                                        </p:tgtEl>
                                        <p:attrNameLst>
                                          <p:attrName>style.visibility</p:attrName>
                                        </p:attrNameLst>
                                      </p:cBhvr>
                                      <p:to>
                                        <p:strVal val="visible"/>
                                      </p:to>
                                    </p:set>
                                    <p:animEffect transition="in" filter="fade">
                                      <p:cBhvr>
                                        <p:cTn id="61" dur="1000"/>
                                        <p:tgtEl>
                                          <p:spTgt spid="71681">
                                            <p:txEl>
                                              <p:charRg st="487" end="558"/>
                                            </p:txEl>
                                          </p:spTgt>
                                        </p:tgtEl>
                                      </p:cBhvr>
                                    </p:animEffect>
                                    <p:anim calcmode="lin" valueType="num">
                                      <p:cBhvr>
                                        <p:cTn id="62" dur="1000" fill="hold"/>
                                        <p:tgtEl>
                                          <p:spTgt spid="71681">
                                            <p:txEl>
                                              <p:charRg st="487" end="558"/>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71681">
                                            <p:txEl>
                                              <p:charRg st="487" end="558"/>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1681">
                                            <p:txEl>
                                              <p:charRg st="487" end="558"/>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71681">
                                            <p:txEl>
                                              <p:charRg st="558" end="617"/>
                                            </p:txEl>
                                          </p:spTgt>
                                        </p:tgtEl>
                                        <p:attrNameLst>
                                          <p:attrName>style.visibility</p:attrName>
                                        </p:attrNameLst>
                                      </p:cBhvr>
                                      <p:to>
                                        <p:strVal val="visible"/>
                                      </p:to>
                                    </p:set>
                                    <p:animEffect transition="in" filter="fade">
                                      <p:cBhvr>
                                        <p:cTn id="67" dur="1000"/>
                                        <p:tgtEl>
                                          <p:spTgt spid="71681">
                                            <p:txEl>
                                              <p:charRg st="558" end="617"/>
                                            </p:txEl>
                                          </p:spTgt>
                                        </p:tgtEl>
                                      </p:cBhvr>
                                    </p:animEffect>
                                    <p:anim calcmode="lin" valueType="num">
                                      <p:cBhvr>
                                        <p:cTn id="68" dur="1000" fill="hold"/>
                                        <p:tgtEl>
                                          <p:spTgt spid="71681">
                                            <p:txEl>
                                              <p:charRg st="558" end="617"/>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71681">
                                            <p:txEl>
                                              <p:charRg st="558" end="61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71681">
                                            <p:txEl>
                                              <p:charRg st="558" end="617"/>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71681">
                                            <p:txEl>
                                              <p:charRg st="617" end="667"/>
                                            </p:txEl>
                                          </p:spTgt>
                                        </p:tgtEl>
                                        <p:attrNameLst>
                                          <p:attrName>style.visibility</p:attrName>
                                        </p:attrNameLst>
                                      </p:cBhvr>
                                      <p:to>
                                        <p:strVal val="visible"/>
                                      </p:to>
                                    </p:set>
                                    <p:animEffect transition="in" filter="fade">
                                      <p:cBhvr>
                                        <p:cTn id="73" dur="1000"/>
                                        <p:tgtEl>
                                          <p:spTgt spid="71681">
                                            <p:txEl>
                                              <p:charRg st="617" end="667"/>
                                            </p:txEl>
                                          </p:spTgt>
                                        </p:tgtEl>
                                      </p:cBhvr>
                                    </p:animEffect>
                                    <p:anim calcmode="lin" valueType="num">
                                      <p:cBhvr>
                                        <p:cTn id="74" dur="1000" fill="hold"/>
                                        <p:tgtEl>
                                          <p:spTgt spid="71681">
                                            <p:txEl>
                                              <p:charRg st="617" end="667"/>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71681">
                                            <p:txEl>
                                              <p:charRg st="617" end="667"/>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1681">
                                            <p:txEl>
                                              <p:charRg st="617" end="667"/>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71681">
                                            <p:txEl>
                                              <p:charRg st="667" end="721"/>
                                            </p:txEl>
                                          </p:spTgt>
                                        </p:tgtEl>
                                        <p:attrNameLst>
                                          <p:attrName>style.visibility</p:attrName>
                                        </p:attrNameLst>
                                      </p:cBhvr>
                                      <p:to>
                                        <p:strVal val="visible"/>
                                      </p:to>
                                    </p:set>
                                    <p:animEffect transition="in" filter="fade">
                                      <p:cBhvr>
                                        <p:cTn id="79" dur="1000"/>
                                        <p:tgtEl>
                                          <p:spTgt spid="71681">
                                            <p:txEl>
                                              <p:charRg st="667" end="721"/>
                                            </p:txEl>
                                          </p:spTgt>
                                        </p:tgtEl>
                                      </p:cBhvr>
                                    </p:animEffect>
                                    <p:anim calcmode="lin" valueType="num">
                                      <p:cBhvr>
                                        <p:cTn id="80" dur="1000" fill="hold"/>
                                        <p:tgtEl>
                                          <p:spTgt spid="71681">
                                            <p:txEl>
                                              <p:charRg st="667" end="72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71681">
                                            <p:txEl>
                                              <p:charRg st="667" end="72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1681">
                                            <p:txEl>
                                              <p:charRg st="667" end="721"/>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71681">
                                            <p:txEl>
                                              <p:charRg st="721" end="763"/>
                                            </p:txEl>
                                          </p:spTgt>
                                        </p:tgtEl>
                                        <p:attrNameLst>
                                          <p:attrName>style.visibility</p:attrName>
                                        </p:attrNameLst>
                                      </p:cBhvr>
                                      <p:to>
                                        <p:strVal val="visible"/>
                                      </p:to>
                                    </p:set>
                                    <p:animEffect transition="in" filter="fade">
                                      <p:cBhvr>
                                        <p:cTn id="85" dur="1000"/>
                                        <p:tgtEl>
                                          <p:spTgt spid="71681">
                                            <p:txEl>
                                              <p:charRg st="721" end="763"/>
                                            </p:txEl>
                                          </p:spTgt>
                                        </p:tgtEl>
                                      </p:cBhvr>
                                    </p:animEffect>
                                    <p:anim calcmode="lin" valueType="num">
                                      <p:cBhvr>
                                        <p:cTn id="86" dur="1000" fill="hold"/>
                                        <p:tgtEl>
                                          <p:spTgt spid="71681">
                                            <p:txEl>
                                              <p:charRg st="721" end="76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71681">
                                            <p:txEl>
                                              <p:charRg st="721" end="76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71681">
                                            <p:txEl>
                                              <p:charRg st="721" end="763"/>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71681">
                                            <p:txEl>
                                              <p:charRg st="763" end="815"/>
                                            </p:txEl>
                                          </p:spTgt>
                                        </p:tgtEl>
                                        <p:attrNameLst>
                                          <p:attrName>style.visibility</p:attrName>
                                        </p:attrNameLst>
                                      </p:cBhvr>
                                      <p:to>
                                        <p:strVal val="visible"/>
                                      </p:to>
                                    </p:set>
                                    <p:animEffect transition="in" filter="fade">
                                      <p:cBhvr>
                                        <p:cTn id="91" dur="1000"/>
                                        <p:tgtEl>
                                          <p:spTgt spid="71681">
                                            <p:txEl>
                                              <p:charRg st="763" end="815"/>
                                            </p:txEl>
                                          </p:spTgt>
                                        </p:tgtEl>
                                      </p:cBhvr>
                                    </p:animEffect>
                                    <p:anim calcmode="lin" valueType="num">
                                      <p:cBhvr>
                                        <p:cTn id="92" dur="1000" fill="hold"/>
                                        <p:tgtEl>
                                          <p:spTgt spid="71681">
                                            <p:txEl>
                                              <p:charRg st="763" end="815"/>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71681">
                                            <p:txEl>
                                              <p:charRg st="763" end="815"/>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71681">
                                            <p:txEl>
                                              <p:charRg st="763" end="815"/>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71681">
                                            <p:txEl>
                                              <p:charRg st="815" end="855"/>
                                            </p:txEl>
                                          </p:spTgt>
                                        </p:tgtEl>
                                        <p:attrNameLst>
                                          <p:attrName>style.visibility</p:attrName>
                                        </p:attrNameLst>
                                      </p:cBhvr>
                                      <p:to>
                                        <p:strVal val="visible"/>
                                      </p:to>
                                    </p:set>
                                    <p:animEffect transition="in" filter="fade">
                                      <p:cBhvr>
                                        <p:cTn id="97" dur="1000"/>
                                        <p:tgtEl>
                                          <p:spTgt spid="71681">
                                            <p:txEl>
                                              <p:charRg st="815" end="855"/>
                                            </p:txEl>
                                          </p:spTgt>
                                        </p:tgtEl>
                                      </p:cBhvr>
                                    </p:animEffect>
                                    <p:anim calcmode="lin" valueType="num">
                                      <p:cBhvr>
                                        <p:cTn id="98" dur="1000" fill="hold"/>
                                        <p:tgtEl>
                                          <p:spTgt spid="71681">
                                            <p:txEl>
                                              <p:charRg st="815" end="855"/>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71681">
                                            <p:txEl>
                                              <p:charRg st="815" end="85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71681">
                                            <p:txEl>
                                              <p:charRg st="815" end="85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uiExpand="1" build="p"/>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8DCC-EA2E-6A42-9A02-E1E62239FB1B}"/>
              </a:ext>
            </a:extLst>
          </p:cNvPr>
          <p:cNvSpPr>
            <a:spLocks noGrp="1"/>
          </p:cNvSpPr>
          <p:nvPr>
            <p:ph type="title"/>
          </p:nvPr>
        </p:nvSpPr>
        <p:spPr>
          <a:xfrm>
            <a:off x="88900" y="365125"/>
            <a:ext cx="5686534" cy="1692794"/>
          </a:xfrm>
        </p:spPr>
        <p:txBody>
          <a:bodyPr>
            <a:noAutofit/>
          </a:bodyPr>
          <a:lstStyle/>
          <a:p>
            <a:r>
              <a:rPr lang="en-US" sz="3600" dirty="0"/>
              <a:t>CONCLUSIONS &amp; MANAGERIAL IMPLICATIONS</a:t>
            </a:r>
          </a:p>
        </p:txBody>
      </p:sp>
      <p:sp>
        <p:nvSpPr>
          <p:cNvPr id="9" name="Content Placeholder 8">
            <a:extLst>
              <a:ext uri="{FF2B5EF4-FFF2-40B4-BE49-F238E27FC236}">
                <a16:creationId xmlns:a16="http://schemas.microsoft.com/office/drawing/2014/main" id="{D4321A2A-0746-49AD-8473-E044DCC0D7AF}"/>
              </a:ext>
            </a:extLst>
          </p:cNvPr>
          <p:cNvSpPr>
            <a:spLocks noGrp="1"/>
          </p:cNvSpPr>
          <p:nvPr>
            <p:ph idx="1"/>
          </p:nvPr>
        </p:nvSpPr>
        <p:spPr>
          <a:xfrm>
            <a:off x="88900" y="2492720"/>
            <a:ext cx="6313150" cy="4097599"/>
          </a:xfrm>
        </p:spPr>
        <p:txBody>
          <a:bodyPr>
            <a:normAutofit fontScale="92500"/>
          </a:bodyPr>
          <a:lstStyle/>
          <a:p>
            <a:r>
              <a:rPr lang="en-US" sz="2400" dirty="0"/>
              <a:t>Identity incongruent effect: </a:t>
            </a:r>
            <a:r>
              <a:rPr lang="en-US" sz="2400" dirty="0" err="1"/>
              <a:t>Interdependents</a:t>
            </a:r>
            <a:r>
              <a:rPr lang="en-US" sz="2400" dirty="0"/>
              <a:t> (Hispanics) respond more positively to self-framed (versus social-framed) healthy eating appeals</a:t>
            </a:r>
          </a:p>
          <a:p>
            <a:pPr marL="0" indent="0">
              <a:buNone/>
            </a:pPr>
            <a:endParaRPr lang="en-US" sz="2400" dirty="0"/>
          </a:p>
          <a:p>
            <a:r>
              <a:rPr lang="en-US" sz="2400" dirty="0"/>
              <a:t>Findings ascertain the strong influence of culture in the marketing / consumer behavior domain</a:t>
            </a:r>
          </a:p>
          <a:p>
            <a:endParaRPr lang="en-US" sz="2400" dirty="0"/>
          </a:p>
          <a:p>
            <a:r>
              <a:rPr lang="en-US" sz="2400" dirty="0"/>
              <a:t>Health marketers can use this information to design marketing strategies that although do not match Hispanics self-construal, better align with their culture</a:t>
            </a:r>
          </a:p>
        </p:txBody>
      </p:sp>
      <p:pic>
        <p:nvPicPr>
          <p:cNvPr id="7" name="Content Placeholder 3">
            <a:extLst>
              <a:ext uri="{FF2B5EF4-FFF2-40B4-BE49-F238E27FC236}">
                <a16:creationId xmlns:a16="http://schemas.microsoft.com/office/drawing/2014/main" id="{337E76ED-D4ED-1E42-BE31-DB891572D140}"/>
              </a:ext>
            </a:extLst>
          </p:cNvPr>
          <p:cNvPicPr>
            <a:picLocks noChangeAspect="1"/>
          </p:cNvPicPr>
          <p:nvPr/>
        </p:nvPicPr>
        <p:blipFill rotWithShape="1">
          <a:blip r:embed="rId2"/>
          <a:srcRect l="18865" r="19687"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4" name="Straight Connector 3">
            <a:extLst>
              <a:ext uri="{FF2B5EF4-FFF2-40B4-BE49-F238E27FC236}">
                <a16:creationId xmlns:a16="http://schemas.microsoft.com/office/drawing/2014/main" id="{FF02E80A-90B4-2044-9911-78468188723A}"/>
              </a:ext>
            </a:extLst>
          </p:cNvPr>
          <p:cNvCxnSpPr/>
          <p:nvPr/>
        </p:nvCxnSpPr>
        <p:spPr>
          <a:xfrm>
            <a:off x="452195" y="2096240"/>
            <a:ext cx="47224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08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29C224-9D78-5346-BEB0-CE3932D1A002}"/>
              </a:ext>
            </a:extLst>
          </p:cNvPr>
          <p:cNvPicPr>
            <a:picLocks noChangeAspect="1"/>
          </p:cNvPicPr>
          <p:nvPr/>
        </p:nvPicPr>
        <p:blipFill>
          <a:blip r:embed="rId2"/>
          <a:stretch>
            <a:fillRect/>
          </a:stretch>
        </p:blipFill>
        <p:spPr>
          <a:xfrm>
            <a:off x="9007962" y="4656137"/>
            <a:ext cx="1285874" cy="1285874"/>
          </a:xfrm>
          <a:prstGeom prst="rect">
            <a:avLst/>
          </a:prstGeom>
        </p:spPr>
      </p:pic>
      <p:sp>
        <p:nvSpPr>
          <p:cNvPr id="3" name="Content Placeholder 2">
            <a:extLst>
              <a:ext uri="{FF2B5EF4-FFF2-40B4-BE49-F238E27FC236}">
                <a16:creationId xmlns:a16="http://schemas.microsoft.com/office/drawing/2014/main" id="{5E309FD2-F416-C542-B9CF-991024D42CB9}"/>
              </a:ext>
            </a:extLst>
          </p:cNvPr>
          <p:cNvSpPr>
            <a:spLocks noGrp="1"/>
          </p:cNvSpPr>
          <p:nvPr>
            <p:ph idx="1"/>
          </p:nvPr>
        </p:nvSpPr>
        <p:spPr>
          <a:xfrm>
            <a:off x="8867774" y="5820033"/>
            <a:ext cx="3163331" cy="952584"/>
          </a:xfrm>
        </p:spPr>
        <p:txBody>
          <a:bodyPr>
            <a:normAutofit/>
          </a:bodyPr>
          <a:lstStyle/>
          <a:p>
            <a:pPr marL="0" indent="0" algn="r">
              <a:buNone/>
            </a:pPr>
            <a:r>
              <a:rPr lang="en-US" sz="2400" dirty="0"/>
              <a:t>  </a:t>
            </a:r>
            <a:r>
              <a:rPr lang="en-US" dirty="0"/>
              <a:t>Tessa</a:t>
            </a:r>
            <a:r>
              <a:rPr lang="en-US" sz="2400" dirty="0"/>
              <a:t> Garcia-Collart</a:t>
            </a:r>
          </a:p>
          <a:p>
            <a:pPr marL="0" indent="0" algn="r">
              <a:buNone/>
            </a:pPr>
            <a:r>
              <a:rPr lang="en-US" sz="2400" dirty="0"/>
              <a:t> </a:t>
            </a:r>
            <a:r>
              <a:rPr lang="en-US" sz="2400" u="sng" dirty="0">
                <a:hlinkClick r:id="rId3"/>
              </a:rPr>
              <a:t>tgarciac@fiu.edu</a:t>
            </a:r>
            <a:r>
              <a:rPr lang="en-US" sz="2400" dirty="0">
                <a:effectLst/>
              </a:rPr>
              <a:t> </a:t>
            </a:r>
            <a:endParaRPr lang="en-US" sz="2400" dirty="0"/>
          </a:p>
        </p:txBody>
      </p:sp>
      <p:pic>
        <p:nvPicPr>
          <p:cNvPr id="10" name="Picture 9">
            <a:extLst>
              <a:ext uri="{FF2B5EF4-FFF2-40B4-BE49-F238E27FC236}">
                <a16:creationId xmlns:a16="http://schemas.microsoft.com/office/drawing/2014/main" id="{9F17EBA5-F24B-A544-B3FF-2D88AABDFA08}"/>
              </a:ext>
            </a:extLst>
          </p:cNvPr>
          <p:cNvPicPr>
            <a:picLocks noChangeAspect="1"/>
          </p:cNvPicPr>
          <p:nvPr/>
        </p:nvPicPr>
        <p:blipFill>
          <a:blip r:embed="rId4"/>
          <a:stretch>
            <a:fillRect/>
          </a:stretch>
        </p:blipFill>
        <p:spPr>
          <a:xfrm>
            <a:off x="609010" y="1039058"/>
            <a:ext cx="6445161" cy="3902779"/>
          </a:xfrm>
          <a:prstGeom prst="rect">
            <a:avLst/>
          </a:prstGeom>
        </p:spPr>
      </p:pic>
      <p:pic>
        <p:nvPicPr>
          <p:cNvPr id="11" name="Picture 10">
            <a:extLst>
              <a:ext uri="{FF2B5EF4-FFF2-40B4-BE49-F238E27FC236}">
                <a16:creationId xmlns:a16="http://schemas.microsoft.com/office/drawing/2014/main" id="{3C35ED08-7629-B141-8763-E77853AFF1ED}"/>
              </a:ext>
            </a:extLst>
          </p:cNvPr>
          <p:cNvPicPr>
            <a:picLocks noChangeAspect="1"/>
          </p:cNvPicPr>
          <p:nvPr/>
        </p:nvPicPr>
        <p:blipFill>
          <a:blip r:embed="rId5"/>
          <a:stretch>
            <a:fillRect/>
          </a:stretch>
        </p:blipFill>
        <p:spPr>
          <a:xfrm>
            <a:off x="7624119" y="4829203"/>
            <a:ext cx="1706069" cy="2030363"/>
          </a:xfrm>
          <a:prstGeom prst="rect">
            <a:avLst/>
          </a:prstGeom>
        </p:spPr>
      </p:pic>
    </p:spTree>
    <p:extLst>
      <p:ext uri="{BB962C8B-B14F-4D97-AF65-F5344CB8AC3E}">
        <p14:creationId xmlns:p14="http://schemas.microsoft.com/office/powerpoint/2010/main" val="243481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0815F-6814-4A40-B752-9E498BD8D9C4}"/>
              </a:ext>
            </a:extLst>
          </p:cNvPr>
          <p:cNvSpPr txBox="1">
            <a:spLocks/>
          </p:cNvSpPr>
          <p:nvPr/>
        </p:nvSpPr>
        <p:spPr>
          <a:xfrm>
            <a:off x="106749" y="143794"/>
            <a:ext cx="7270235" cy="4306527"/>
          </a:xfrm>
          <a:prstGeom prst="rect">
            <a:avLst/>
          </a:prstGeom>
          <a:solidFill>
            <a:srgbClr val="92D050">
              <a:alpha val="59000"/>
            </a:srgbClr>
          </a:solidFill>
          <a:ln>
            <a:noFill/>
            <a:headEnd/>
            <a:tailEnd/>
          </a:ln>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Times" pitchFamily="2" charset="0"/>
                <a:ea typeface="ＭＳ Ｐゴシック" panose="020B0600070205080204" pitchFamily="34" charset="-128"/>
              </a:rPr>
              <a:t>“</a:t>
            </a:r>
            <a:r>
              <a:rPr lang="en-US" altLang="ja-JP" sz="3600" dirty="0">
                <a:latin typeface="Times" pitchFamily="2" charset="0"/>
                <a:ea typeface="ＭＳ Ｐゴシック" panose="020B0600070205080204" pitchFamily="34" charset="-128"/>
              </a:rPr>
              <a:t>The fight against the obesity epidemic must have a culturally relevant approach.</a:t>
            </a:r>
            <a:r>
              <a:rPr lang="en-US" altLang="en-US" sz="3600" dirty="0">
                <a:latin typeface="Times" pitchFamily="2" charset="0"/>
                <a:ea typeface="ＭＳ Ｐゴシック" panose="020B0600070205080204" pitchFamily="34" charset="-128"/>
              </a:rPr>
              <a:t>”</a:t>
            </a:r>
            <a:br>
              <a:rPr lang="en-US" altLang="ja-JP" sz="3600" dirty="0">
                <a:latin typeface="Times" pitchFamily="2" charset="0"/>
                <a:ea typeface="ＭＳ Ｐゴシック" panose="020B0600070205080204" pitchFamily="34" charset="-128"/>
              </a:rPr>
            </a:br>
            <a:br>
              <a:rPr lang="en-US" altLang="ja-JP" i="1" dirty="0">
                <a:latin typeface="Times" pitchFamily="2" charset="0"/>
                <a:ea typeface="ＭＳ Ｐゴシック" panose="020B0600070205080204" pitchFamily="34" charset="-128"/>
              </a:rPr>
            </a:br>
            <a:r>
              <a:rPr lang="en-US" altLang="ja-JP" sz="2000" i="1" dirty="0">
                <a:latin typeface="Times" pitchFamily="2" charset="0"/>
                <a:ea typeface="ＭＳ Ｐゴシック" panose="020B0600070205080204" pitchFamily="34" charset="-128"/>
              </a:rPr>
              <a:t>- World Health Organization (2014)</a:t>
            </a:r>
            <a:endParaRPr lang="en-US" altLang="en-US" sz="2000" i="1" dirty="0">
              <a:latin typeface="Times" pitchFamily="2" charset="0"/>
              <a:ea typeface="ＭＳ Ｐゴシック" panose="020B0600070205080204" pitchFamily="34" charset="-128"/>
            </a:endParaRPr>
          </a:p>
        </p:txBody>
      </p:sp>
      <p:sp>
        <p:nvSpPr>
          <p:cNvPr id="14337" name="Title 2">
            <a:extLst>
              <a:ext uri="{FF2B5EF4-FFF2-40B4-BE49-F238E27FC236}">
                <a16:creationId xmlns:a16="http://schemas.microsoft.com/office/drawing/2014/main" id="{3E6F9935-E5AC-214D-B5A4-498C3798CDD3}"/>
              </a:ext>
            </a:extLst>
          </p:cNvPr>
          <p:cNvSpPr>
            <a:spLocks noGrp="1"/>
          </p:cNvSpPr>
          <p:nvPr>
            <p:ph type="title"/>
          </p:nvPr>
        </p:nvSpPr>
        <p:spPr>
          <a:xfrm>
            <a:off x="4815016" y="2407679"/>
            <a:ext cx="7270235" cy="4306527"/>
          </a:xfrm>
          <a:solidFill>
            <a:srgbClr val="92D050">
              <a:alpha val="59000"/>
            </a:srgbClr>
          </a:solidFill>
          <a:ln>
            <a:noFill/>
            <a:headEnd/>
            <a:tailEnd/>
          </a:ln>
        </p:spPr>
        <p:txBody>
          <a:bodyPr wrap="square" numCol="1" anchorCtr="0" compatLnSpc="1">
            <a:prstTxWarp prst="textNoShape">
              <a:avLst/>
            </a:prstTxWarp>
          </a:bodyPr>
          <a:lstStyle/>
          <a:p>
            <a:pPr eaLnBrk="1" hangingPunct="1"/>
            <a:r>
              <a:rPr lang="en-US" altLang="en-US" sz="3600" cap="none" dirty="0">
                <a:latin typeface="Times" pitchFamily="2" charset="0"/>
                <a:ea typeface="ＭＳ Ｐゴシック" panose="020B0600070205080204" pitchFamily="34" charset="-128"/>
              </a:rPr>
              <a:t>“</a:t>
            </a:r>
            <a:r>
              <a:rPr lang="en-US" altLang="ja-JP" sz="3600" cap="none" dirty="0">
                <a:latin typeface="Times" pitchFamily="2" charset="0"/>
                <a:ea typeface="ＭＳ Ｐゴシック" panose="020B0600070205080204" pitchFamily="34" charset="-128"/>
              </a:rPr>
              <a:t>Matching the cultural characteristics of minority populations with public health interventions may enhance receptivity to, acceptance of, and salience of health information and programs.</a:t>
            </a:r>
            <a:r>
              <a:rPr lang="en-US" altLang="en-US" sz="3600" cap="none" dirty="0">
                <a:latin typeface="Times" pitchFamily="2" charset="0"/>
                <a:ea typeface="ＭＳ Ｐゴシック" panose="020B0600070205080204" pitchFamily="34" charset="-128"/>
              </a:rPr>
              <a:t>”</a:t>
            </a:r>
            <a:br>
              <a:rPr lang="en-US" altLang="ja-JP" sz="3600" cap="none" dirty="0">
                <a:latin typeface="Times" pitchFamily="2" charset="0"/>
                <a:ea typeface="ＭＳ Ｐゴシック" panose="020B0600070205080204" pitchFamily="34" charset="-128"/>
              </a:rPr>
            </a:br>
            <a:br>
              <a:rPr lang="en-US" altLang="ja-JP" i="1" cap="none" dirty="0">
                <a:latin typeface="Times" pitchFamily="2" charset="0"/>
                <a:ea typeface="ＭＳ Ｐゴシック" panose="020B0600070205080204" pitchFamily="34" charset="-128"/>
              </a:rPr>
            </a:br>
            <a:r>
              <a:rPr lang="en-US" altLang="ja-JP" sz="2000" i="1" cap="none" dirty="0">
                <a:latin typeface="Times" pitchFamily="2" charset="0"/>
                <a:ea typeface="ＭＳ Ｐゴシック" panose="020B0600070205080204" pitchFamily="34" charset="-128"/>
              </a:rPr>
              <a:t>- Thomas, Fine &amp; Ibrahim (2004)</a:t>
            </a:r>
            <a:endParaRPr lang="en-US" altLang="en-US" sz="2000" i="1" cap="none"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1897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strips(downLeft)">
                                      <p:cBhvr>
                                        <p:cTn id="7" dur="500"/>
                                        <p:tgtEl>
                                          <p:spTgt spid="1433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5">
            <a:extLst>
              <a:ext uri="{FF2B5EF4-FFF2-40B4-BE49-F238E27FC236}">
                <a16:creationId xmlns:a16="http://schemas.microsoft.com/office/drawing/2014/main" id="{68157E5B-E9B6-0C41-8C1E-471FCD0902C8}"/>
              </a:ext>
            </a:extLst>
          </p:cNvPr>
          <p:cNvGrpSpPr>
            <a:grpSpLocks/>
          </p:cNvGrpSpPr>
          <p:nvPr/>
        </p:nvGrpSpPr>
        <p:grpSpPr bwMode="auto">
          <a:xfrm>
            <a:off x="6884988" y="1790700"/>
            <a:ext cx="5126037" cy="2714625"/>
            <a:chOff x="5707078" y="1750320"/>
            <a:chExt cx="6477000" cy="3426950"/>
          </a:xfrm>
        </p:grpSpPr>
        <p:pic>
          <p:nvPicPr>
            <p:cNvPr id="21518" name="Picture 3" descr="hispanic_marketing.jpg">
              <a:extLst>
                <a:ext uri="{FF2B5EF4-FFF2-40B4-BE49-F238E27FC236}">
                  <a16:creationId xmlns:a16="http://schemas.microsoft.com/office/drawing/2014/main" id="{91A42F16-67D4-724B-B4C9-128A66BBE3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78" y="1760970"/>
              <a:ext cx="6477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05CB0C71-8436-4F46-907E-1C98A9F8E724}"/>
                </a:ext>
              </a:extLst>
            </p:cNvPr>
            <p:cNvSpPr/>
            <p:nvPr/>
          </p:nvSpPr>
          <p:spPr>
            <a:xfrm>
              <a:off x="8114139" y="1750320"/>
              <a:ext cx="3083044" cy="32465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a:extLst>
              <a:ext uri="{FF2B5EF4-FFF2-40B4-BE49-F238E27FC236}">
                <a16:creationId xmlns:a16="http://schemas.microsoft.com/office/drawing/2014/main" id="{79D6DCF8-F2C3-374F-85BC-50A3300B8E74}"/>
              </a:ext>
            </a:extLst>
          </p:cNvPr>
          <p:cNvSpPr>
            <a:spLocks noGrp="1"/>
          </p:cNvSpPr>
          <p:nvPr>
            <p:ph idx="1"/>
          </p:nvPr>
        </p:nvSpPr>
        <p:spPr>
          <a:xfrm>
            <a:off x="180975" y="1757363"/>
            <a:ext cx="9391650" cy="4581525"/>
          </a:xfrm>
        </p:spPr>
        <p:txBody>
          <a:bodyPr rtlCol="0">
            <a:noAutofit/>
          </a:bodyPr>
          <a:lstStyle/>
          <a:p>
            <a:pPr eaLnBrk="1" fontAlgn="auto" hangingPunct="1">
              <a:spcAft>
                <a:spcPts val="0"/>
              </a:spcAft>
              <a:defRPr/>
            </a:pPr>
            <a:r>
              <a:rPr lang="en-US" sz="2800" dirty="0">
                <a:solidFill>
                  <a:schemeClr val="tx1">
                    <a:lumMod val="85000"/>
                    <a:lumOff val="15000"/>
                  </a:schemeClr>
                </a:solidFill>
                <a:ea typeface="+mn-ea"/>
                <a:cs typeface="+mn-cs"/>
              </a:rPr>
              <a:t>In 2018, Hispanics in the US:</a:t>
            </a:r>
          </a:p>
          <a:p>
            <a:pPr lvl="2" eaLnBrk="1" fontAlgn="auto" hangingPunct="1">
              <a:spcAft>
                <a:spcPts val="0"/>
              </a:spcAft>
              <a:defRPr/>
            </a:pPr>
            <a:r>
              <a:rPr lang="en-US" sz="2400" dirty="0">
                <a:solidFill>
                  <a:schemeClr val="tx1">
                    <a:lumMod val="85000"/>
                    <a:lumOff val="15000"/>
                  </a:schemeClr>
                </a:solidFill>
                <a:ea typeface="+mn-ea"/>
              </a:rPr>
              <a:t>18% of US population</a:t>
            </a:r>
          </a:p>
          <a:p>
            <a:pPr lvl="2" eaLnBrk="1" fontAlgn="auto" hangingPunct="1">
              <a:spcAft>
                <a:spcPts val="0"/>
              </a:spcAft>
              <a:defRPr/>
            </a:pPr>
            <a:r>
              <a:rPr lang="en-US" sz="2400" dirty="0">
                <a:solidFill>
                  <a:schemeClr val="tx1">
                    <a:lumMod val="85000"/>
                    <a:lumOff val="15000"/>
                  </a:schemeClr>
                </a:solidFill>
                <a:ea typeface="+mn-ea"/>
              </a:rPr>
              <a:t>Growth expectations by 2050 </a:t>
            </a:r>
          </a:p>
          <a:p>
            <a:pPr marL="228600" lvl="1" indent="0" eaLnBrk="1" fontAlgn="auto" hangingPunct="1">
              <a:spcAft>
                <a:spcPts val="0"/>
              </a:spcAft>
              <a:buFont typeface="Arial" panose="020B0604020202020204" pitchFamily="34" charset="0"/>
              <a:buNone/>
              <a:defRPr/>
            </a:pPr>
            <a:r>
              <a:rPr lang="en-US" sz="1800" i="1" dirty="0">
                <a:solidFill>
                  <a:schemeClr val="tx1">
                    <a:lumMod val="85000"/>
                    <a:lumOff val="15000"/>
                  </a:schemeClr>
                </a:solidFill>
                <a:ea typeface="+mn-ea"/>
              </a:rPr>
              <a:t>(US Census Bureau, 2018) </a:t>
            </a:r>
          </a:p>
          <a:p>
            <a:pPr marL="228600" lvl="1" indent="0" eaLnBrk="1" fontAlgn="auto" hangingPunct="1">
              <a:spcAft>
                <a:spcPts val="0"/>
              </a:spcAft>
              <a:buFont typeface="Arial" panose="020B0604020202020204" pitchFamily="34" charset="0"/>
              <a:buNone/>
              <a:defRPr/>
            </a:pPr>
            <a:endParaRPr lang="en-US" sz="1800" i="1" dirty="0">
              <a:solidFill>
                <a:schemeClr val="tx1">
                  <a:lumMod val="85000"/>
                  <a:lumOff val="15000"/>
                </a:schemeClr>
              </a:solidFill>
              <a:ea typeface="+mn-ea"/>
            </a:endParaRPr>
          </a:p>
          <a:p>
            <a:pPr eaLnBrk="1" fontAlgn="auto" hangingPunct="1">
              <a:spcAft>
                <a:spcPts val="0"/>
              </a:spcAft>
              <a:defRPr/>
            </a:pPr>
            <a:r>
              <a:rPr lang="en-US" sz="2800" dirty="0">
                <a:solidFill>
                  <a:schemeClr val="tx1">
                    <a:lumMod val="85000"/>
                    <a:lumOff val="15000"/>
                  </a:schemeClr>
                </a:solidFill>
                <a:ea typeface="+mn-ea"/>
                <a:cs typeface="+mn-cs"/>
              </a:rPr>
              <a:t>Overweight &amp; Obesity</a:t>
            </a:r>
          </a:p>
          <a:p>
            <a:pPr lvl="2" eaLnBrk="1" fontAlgn="auto" hangingPunct="1">
              <a:spcAft>
                <a:spcPts val="0"/>
              </a:spcAft>
              <a:defRPr/>
            </a:pPr>
            <a:r>
              <a:rPr lang="en-US" sz="2400" dirty="0">
                <a:solidFill>
                  <a:schemeClr val="tx1">
                    <a:lumMod val="85000"/>
                    <a:lumOff val="15000"/>
                  </a:schemeClr>
                </a:solidFill>
                <a:ea typeface="+mn-ea"/>
              </a:rPr>
              <a:t>80% Hispanic versus 68,5% of non-Hispanic White</a:t>
            </a:r>
          </a:p>
          <a:p>
            <a:pPr marL="228600" lvl="1" indent="0" eaLnBrk="1" fontAlgn="auto" hangingPunct="1">
              <a:spcAft>
                <a:spcPts val="0"/>
              </a:spcAft>
              <a:buFont typeface="Arial" panose="020B0604020202020204" pitchFamily="34" charset="0"/>
              <a:buNone/>
              <a:defRPr/>
            </a:pPr>
            <a:r>
              <a:rPr lang="en-US" sz="1800" i="1" dirty="0">
                <a:solidFill>
                  <a:schemeClr val="tx1">
                    <a:lumMod val="85000"/>
                    <a:lumOff val="15000"/>
                  </a:schemeClr>
                </a:solidFill>
                <a:ea typeface="+mn-ea"/>
              </a:rPr>
              <a:t>(CDC, 2017)</a:t>
            </a:r>
          </a:p>
          <a:p>
            <a:pPr marL="228600" lvl="1" indent="0" eaLnBrk="1" fontAlgn="auto" hangingPunct="1">
              <a:spcAft>
                <a:spcPts val="0"/>
              </a:spcAft>
              <a:buFont typeface="Arial" panose="020B0604020202020204" pitchFamily="34" charset="0"/>
              <a:buNone/>
              <a:defRPr/>
            </a:pPr>
            <a:endParaRPr lang="en-US" sz="1800" i="1" dirty="0">
              <a:solidFill>
                <a:schemeClr val="tx1">
                  <a:lumMod val="85000"/>
                  <a:lumOff val="15000"/>
                </a:schemeClr>
              </a:solidFill>
              <a:ea typeface="+mn-ea"/>
            </a:endParaRPr>
          </a:p>
          <a:p>
            <a:pPr eaLnBrk="1" fontAlgn="auto" hangingPunct="1">
              <a:spcAft>
                <a:spcPts val="0"/>
              </a:spcAft>
              <a:defRPr/>
            </a:pPr>
            <a:r>
              <a:rPr lang="en-US" sz="2800" dirty="0">
                <a:solidFill>
                  <a:schemeClr val="tx1">
                    <a:lumMod val="85000"/>
                    <a:lumOff val="15000"/>
                  </a:schemeClr>
                </a:solidFill>
                <a:ea typeface="+mn-ea"/>
                <a:cs typeface="+mn-cs"/>
              </a:rPr>
              <a:t>Increased propensity for obesity rates within this community</a:t>
            </a:r>
            <a:r>
              <a:rPr lang="en-US" sz="2400" dirty="0">
                <a:solidFill>
                  <a:schemeClr val="tx1">
                    <a:lumMod val="85000"/>
                    <a:lumOff val="15000"/>
                  </a:schemeClr>
                </a:solidFill>
                <a:ea typeface="+mn-ea"/>
                <a:cs typeface="+mn-cs"/>
              </a:rPr>
              <a:t> </a:t>
            </a:r>
          </a:p>
          <a:p>
            <a:pPr marL="228600" lvl="1" indent="0" eaLnBrk="1" fontAlgn="auto" hangingPunct="1">
              <a:spcAft>
                <a:spcPts val="0"/>
              </a:spcAft>
              <a:buFont typeface="Arial" panose="020B0604020202020204" pitchFamily="34" charset="0"/>
              <a:buNone/>
              <a:defRPr/>
            </a:pPr>
            <a:r>
              <a:rPr lang="en-US" sz="1800" i="1" dirty="0">
                <a:solidFill>
                  <a:schemeClr val="tx1">
                    <a:lumMod val="85000"/>
                    <a:lumOff val="15000"/>
                  </a:schemeClr>
                </a:solidFill>
                <a:ea typeface="+mn-ea"/>
              </a:rPr>
              <a:t>(The State of Obesity, 2014)</a:t>
            </a:r>
          </a:p>
        </p:txBody>
      </p:sp>
      <p:sp>
        <p:nvSpPr>
          <p:cNvPr id="7" name="Rectangle 6">
            <a:extLst>
              <a:ext uri="{FF2B5EF4-FFF2-40B4-BE49-F238E27FC236}">
                <a16:creationId xmlns:a16="http://schemas.microsoft.com/office/drawing/2014/main" id="{73E58260-5488-9A44-A709-86B0DF120328}"/>
              </a:ext>
            </a:extLst>
          </p:cNvPr>
          <p:cNvSpPr/>
          <p:nvPr/>
        </p:nvSpPr>
        <p:spPr>
          <a:xfrm>
            <a:off x="7507288" y="169863"/>
            <a:ext cx="4645025" cy="706437"/>
          </a:xfrm>
          <a:prstGeom prst="rect">
            <a:avLst/>
          </a:prstGeom>
        </p:spPr>
        <p:txBody>
          <a:bodyPr>
            <a:spAutoFit/>
          </a:bodyPr>
          <a:lstStyle/>
          <a:p>
            <a:pPr algn="r" fontAlgn="auto">
              <a:spcBef>
                <a:spcPts val="0"/>
              </a:spcBef>
              <a:spcAft>
                <a:spcPts val="0"/>
              </a:spcAft>
              <a:defRPr/>
            </a:pPr>
            <a:r>
              <a:rPr lang="en-US" sz="4000" dirty="0">
                <a:solidFill>
                  <a:schemeClr val="tx1">
                    <a:lumMod val="50000"/>
                    <a:lumOff val="50000"/>
                  </a:schemeClr>
                </a:solidFill>
                <a:latin typeface="+mn-lt"/>
                <a:ea typeface="+mn-ea"/>
              </a:rPr>
              <a:t>Hispanics in the US:</a:t>
            </a:r>
          </a:p>
        </p:txBody>
      </p:sp>
      <p:cxnSp>
        <p:nvCxnSpPr>
          <p:cNvPr id="8" name="Straight Connector 7">
            <a:extLst>
              <a:ext uri="{FF2B5EF4-FFF2-40B4-BE49-F238E27FC236}">
                <a16:creationId xmlns:a16="http://schemas.microsoft.com/office/drawing/2014/main" id="{FE6CFE7C-B940-BA46-8A7A-6ED35679C343}"/>
              </a:ext>
            </a:extLst>
          </p:cNvPr>
          <p:cNvCxnSpPr/>
          <p:nvPr/>
        </p:nvCxnSpPr>
        <p:spPr>
          <a:xfrm>
            <a:off x="0" y="1362075"/>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1509" name="Group 8">
            <a:extLst>
              <a:ext uri="{FF2B5EF4-FFF2-40B4-BE49-F238E27FC236}">
                <a16:creationId xmlns:a16="http://schemas.microsoft.com/office/drawing/2014/main" id="{A1A45437-20BE-D042-B3DB-E334A0088E30}"/>
              </a:ext>
            </a:extLst>
          </p:cNvPr>
          <p:cNvGrpSpPr>
            <a:grpSpLocks/>
          </p:cNvGrpSpPr>
          <p:nvPr/>
        </p:nvGrpSpPr>
        <p:grpSpPr bwMode="auto">
          <a:xfrm>
            <a:off x="180975" y="1163638"/>
            <a:ext cx="1155700" cy="107950"/>
            <a:chOff x="7536566" y="6291405"/>
            <a:chExt cx="1154910" cy="144000"/>
          </a:xfrm>
        </p:grpSpPr>
        <p:sp>
          <p:nvSpPr>
            <p:cNvPr id="10" name="Oval 9">
              <a:extLst>
                <a:ext uri="{FF2B5EF4-FFF2-40B4-BE49-F238E27FC236}">
                  <a16:creationId xmlns:a16="http://schemas.microsoft.com/office/drawing/2014/main" id="{8CF07EBF-ED10-8F43-8B00-08FC768459AB}"/>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1" name="Oval 10">
              <a:extLst>
                <a:ext uri="{FF2B5EF4-FFF2-40B4-BE49-F238E27FC236}">
                  <a16:creationId xmlns:a16="http://schemas.microsoft.com/office/drawing/2014/main" id="{80B62460-5EF0-0D4C-9A01-62324127A1E9}"/>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2" name="Oval 11">
              <a:extLst>
                <a:ext uri="{FF2B5EF4-FFF2-40B4-BE49-F238E27FC236}">
                  <a16:creationId xmlns:a16="http://schemas.microsoft.com/office/drawing/2014/main" id="{5DF37628-408D-3C43-83B9-5AE749050632}"/>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3" name="Oval 12">
              <a:extLst>
                <a:ext uri="{FF2B5EF4-FFF2-40B4-BE49-F238E27FC236}">
                  <a16:creationId xmlns:a16="http://schemas.microsoft.com/office/drawing/2014/main" id="{9FF5BFFB-8254-B14B-BC7C-3CBFDA5EBC86}"/>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4" name="Oval 13">
              <a:extLst>
                <a:ext uri="{FF2B5EF4-FFF2-40B4-BE49-F238E27FC236}">
                  <a16:creationId xmlns:a16="http://schemas.microsoft.com/office/drawing/2014/main" id="{C6538D4B-22B2-BF47-8A24-816DEAF6590F}"/>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5" name="Oval 14">
              <a:extLst>
                <a:ext uri="{FF2B5EF4-FFF2-40B4-BE49-F238E27FC236}">
                  <a16:creationId xmlns:a16="http://schemas.microsoft.com/office/drawing/2014/main" id="{92020667-2B5C-834C-8DE5-E841C937E3D7}"/>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6" name="Oval 15">
              <a:extLst>
                <a:ext uri="{FF2B5EF4-FFF2-40B4-BE49-F238E27FC236}">
                  <a16:creationId xmlns:a16="http://schemas.microsoft.com/office/drawing/2014/main" id="{0AE96F63-DA37-EF4D-BB09-FFFF841F4544}"/>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8" name="Content Placeholder 7">
            <a:extLst>
              <a:ext uri="{FF2B5EF4-FFF2-40B4-BE49-F238E27FC236}">
                <a16:creationId xmlns:a16="http://schemas.microsoft.com/office/drawing/2014/main" id="{C154FD08-18BF-1D4C-AACD-D5530E8D6F91}"/>
              </a:ext>
            </a:extLst>
          </p:cNvPr>
          <p:cNvSpPr txBox="1">
            <a:spLocks/>
          </p:cNvSpPr>
          <p:nvPr/>
        </p:nvSpPr>
        <p:spPr>
          <a:xfrm>
            <a:off x="9967913" y="450850"/>
            <a:ext cx="2089150" cy="854075"/>
          </a:xfrm>
          <a:prstGeom prst="rect">
            <a:avLst/>
          </a:prstGeom>
        </p:spPr>
        <p:txBody>
          <a:bodyPr lIns="68580" tIns="34290" rIns="68580" bIns="3429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150000"/>
              </a:lnSpc>
              <a:spcAft>
                <a:spcPts val="0"/>
              </a:spcAft>
              <a:buFont typeface="Arial" pitchFamily="34" charset="0"/>
              <a:buNone/>
              <a:defRPr/>
            </a:pPr>
            <a:r>
              <a:rPr lang="en-US" sz="3600" i="1" dirty="0">
                <a:solidFill>
                  <a:schemeClr val="bg2">
                    <a:lumMod val="50000"/>
                  </a:schemeClr>
                </a:solidFill>
                <a:latin typeface="+mj-lt"/>
              </a:rPr>
              <a:t>Facts</a:t>
            </a:r>
          </a:p>
        </p:txBody>
      </p:sp>
    </p:spTree>
    <p:extLst>
      <p:ext uri="{BB962C8B-B14F-4D97-AF65-F5344CB8AC3E}">
        <p14:creationId xmlns:p14="http://schemas.microsoft.com/office/powerpoint/2010/main" val="216381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6CE803-1B9F-6143-93D6-501EF1D2B086}"/>
              </a:ext>
            </a:extLst>
          </p:cNvPr>
          <p:cNvSpPr/>
          <p:nvPr/>
        </p:nvSpPr>
        <p:spPr>
          <a:xfrm>
            <a:off x="4452938" y="361950"/>
            <a:ext cx="7748587" cy="708025"/>
          </a:xfrm>
          <a:prstGeom prst="rect">
            <a:avLst/>
          </a:prstGeom>
        </p:spPr>
        <p:txBody>
          <a:bodyPr>
            <a:spAutoFit/>
          </a:bodyPr>
          <a:lstStyle/>
          <a:p>
            <a:pPr algn="r" fontAlgn="auto">
              <a:spcBef>
                <a:spcPts val="0"/>
              </a:spcBef>
              <a:spcAft>
                <a:spcPts val="0"/>
              </a:spcAft>
              <a:defRPr/>
            </a:pPr>
            <a:r>
              <a:rPr lang="en-US" sz="4000" dirty="0">
                <a:solidFill>
                  <a:schemeClr val="tx1">
                    <a:lumMod val="50000"/>
                    <a:lumOff val="50000"/>
                  </a:schemeClr>
                </a:solidFill>
                <a:latin typeface="+mn-lt"/>
                <a:ea typeface="+mn-ea"/>
              </a:rPr>
              <a:t>Healthy Eating Appeals</a:t>
            </a:r>
          </a:p>
        </p:txBody>
      </p:sp>
      <p:cxnSp>
        <p:nvCxnSpPr>
          <p:cNvPr id="12" name="Straight Connector 11">
            <a:extLst>
              <a:ext uri="{FF2B5EF4-FFF2-40B4-BE49-F238E27FC236}">
                <a16:creationId xmlns:a16="http://schemas.microsoft.com/office/drawing/2014/main" id="{F1D49B87-1F2C-E54D-AFF0-8E15F9B250C0}"/>
              </a:ext>
            </a:extLst>
          </p:cNvPr>
          <p:cNvCxnSpPr/>
          <p:nvPr/>
        </p:nvCxnSpPr>
        <p:spPr>
          <a:xfrm>
            <a:off x="0" y="12017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3559" name="Group 12">
            <a:extLst>
              <a:ext uri="{FF2B5EF4-FFF2-40B4-BE49-F238E27FC236}">
                <a16:creationId xmlns:a16="http://schemas.microsoft.com/office/drawing/2014/main" id="{415AFA64-4EBF-E74E-8C58-824990755D9E}"/>
              </a:ext>
            </a:extLst>
          </p:cNvPr>
          <p:cNvGrpSpPr>
            <a:grpSpLocks/>
          </p:cNvGrpSpPr>
          <p:nvPr/>
        </p:nvGrpSpPr>
        <p:grpSpPr bwMode="auto">
          <a:xfrm>
            <a:off x="180975" y="1003300"/>
            <a:ext cx="1155700" cy="107950"/>
            <a:chOff x="7536566" y="6291405"/>
            <a:chExt cx="1154910" cy="144000"/>
          </a:xfrm>
        </p:grpSpPr>
        <p:sp>
          <p:nvSpPr>
            <p:cNvPr id="14" name="Oval 13">
              <a:extLst>
                <a:ext uri="{FF2B5EF4-FFF2-40B4-BE49-F238E27FC236}">
                  <a16:creationId xmlns:a16="http://schemas.microsoft.com/office/drawing/2014/main" id="{274F3F44-E367-784B-9C83-90E6E86F3318}"/>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5" name="Oval 14">
              <a:extLst>
                <a:ext uri="{FF2B5EF4-FFF2-40B4-BE49-F238E27FC236}">
                  <a16:creationId xmlns:a16="http://schemas.microsoft.com/office/drawing/2014/main" id="{FBF3A2DA-00F2-814D-AF5C-1B3FF4EE1235}"/>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6" name="Oval 15">
              <a:extLst>
                <a:ext uri="{FF2B5EF4-FFF2-40B4-BE49-F238E27FC236}">
                  <a16:creationId xmlns:a16="http://schemas.microsoft.com/office/drawing/2014/main" id="{71FBDA40-9730-0040-9709-6DD07562550F}"/>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7" name="Oval 16">
              <a:extLst>
                <a:ext uri="{FF2B5EF4-FFF2-40B4-BE49-F238E27FC236}">
                  <a16:creationId xmlns:a16="http://schemas.microsoft.com/office/drawing/2014/main" id="{8BA397F0-FD64-464C-B07E-DA7962226F26}"/>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8" name="Oval 17">
              <a:extLst>
                <a:ext uri="{FF2B5EF4-FFF2-40B4-BE49-F238E27FC236}">
                  <a16:creationId xmlns:a16="http://schemas.microsoft.com/office/drawing/2014/main" id="{FC8F129A-8ED8-114A-8D3D-259ECD56BFFC}"/>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9" name="Oval 18">
              <a:extLst>
                <a:ext uri="{FF2B5EF4-FFF2-40B4-BE49-F238E27FC236}">
                  <a16:creationId xmlns:a16="http://schemas.microsoft.com/office/drawing/2014/main" id="{2BF927C9-E7B5-FF42-95B2-4644C268E3A2}"/>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0" name="Oval 19">
              <a:extLst>
                <a:ext uri="{FF2B5EF4-FFF2-40B4-BE49-F238E27FC236}">
                  <a16:creationId xmlns:a16="http://schemas.microsoft.com/office/drawing/2014/main" id="{7D86304F-F71D-2042-85C6-6EE705238A0F}"/>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22" name="Subtitle 2">
            <a:extLst>
              <a:ext uri="{FF2B5EF4-FFF2-40B4-BE49-F238E27FC236}">
                <a16:creationId xmlns:a16="http://schemas.microsoft.com/office/drawing/2014/main" id="{79A50404-A170-6D49-BC23-B7CB62749B94}"/>
              </a:ext>
            </a:extLst>
          </p:cNvPr>
          <p:cNvSpPr txBox="1">
            <a:spLocks/>
          </p:cNvSpPr>
          <p:nvPr/>
        </p:nvSpPr>
        <p:spPr>
          <a:xfrm>
            <a:off x="6160938" y="6079482"/>
            <a:ext cx="4710112" cy="78581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lumMod val="75000"/>
                  </a:schemeClr>
                </a:solidFill>
              </a:rPr>
              <a:t>Let's Celebrate Together as a Family!</a:t>
            </a:r>
          </a:p>
          <a:p>
            <a:r>
              <a:rPr lang="en-US">
                <a:solidFill>
                  <a:schemeClr val="accent1">
                    <a:lumMod val="75000"/>
                  </a:schemeClr>
                </a:solidFill>
              </a:rPr>
              <a:t>Make sure to enjoy a healthy dinner on Monday September 25</a:t>
            </a:r>
            <a:r>
              <a:rPr lang="en-US" baseline="30000">
                <a:solidFill>
                  <a:schemeClr val="accent1">
                    <a:lumMod val="75000"/>
                  </a:schemeClr>
                </a:solidFill>
              </a:rPr>
              <a:t>th</a:t>
            </a:r>
            <a:r>
              <a:rPr lang="en-US">
                <a:solidFill>
                  <a:schemeClr val="accent1">
                    <a:lumMod val="75000"/>
                  </a:schemeClr>
                </a:solidFill>
              </a:rPr>
              <a:t>!</a:t>
            </a:r>
            <a:endParaRPr lang="en-US" dirty="0">
              <a:solidFill>
                <a:schemeClr val="accent1">
                  <a:lumMod val="75000"/>
                </a:schemeClr>
              </a:solidFill>
            </a:endParaRPr>
          </a:p>
        </p:txBody>
      </p:sp>
      <p:pic>
        <p:nvPicPr>
          <p:cNvPr id="23" name="Picture 22" descr="A group of people sitting at a table&#10;&#10;Description automatically generated">
            <a:extLst>
              <a:ext uri="{FF2B5EF4-FFF2-40B4-BE49-F238E27FC236}">
                <a16:creationId xmlns:a16="http://schemas.microsoft.com/office/drawing/2014/main" id="{A35F53BA-E7C7-F845-AF5E-53E71B7FD9DD}"/>
              </a:ext>
            </a:extLst>
          </p:cNvPr>
          <p:cNvPicPr>
            <a:picLocks noChangeAspect="1"/>
          </p:cNvPicPr>
          <p:nvPr/>
        </p:nvPicPr>
        <p:blipFill rotWithShape="1">
          <a:blip r:embed="rId3"/>
          <a:srcRect b="13641"/>
          <a:stretch/>
        </p:blipFill>
        <p:spPr>
          <a:xfrm>
            <a:off x="6382394" y="1308600"/>
            <a:ext cx="4267200" cy="4770882"/>
          </a:xfrm>
          <a:prstGeom prst="rect">
            <a:avLst/>
          </a:prstGeom>
        </p:spPr>
      </p:pic>
      <p:cxnSp>
        <p:nvCxnSpPr>
          <p:cNvPr id="24" name="Straight Connector 23">
            <a:extLst>
              <a:ext uri="{FF2B5EF4-FFF2-40B4-BE49-F238E27FC236}">
                <a16:creationId xmlns:a16="http://schemas.microsoft.com/office/drawing/2014/main" id="{8DFE73FC-C743-E248-B333-97404BE00F04}"/>
              </a:ext>
            </a:extLst>
          </p:cNvPr>
          <p:cNvCxnSpPr/>
          <p:nvPr/>
        </p:nvCxnSpPr>
        <p:spPr>
          <a:xfrm>
            <a:off x="5817753" y="2214618"/>
            <a:ext cx="0" cy="3645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0A93B5E-5525-F347-A88D-B03A2C59D50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00060" y="1798883"/>
            <a:ext cx="3499338" cy="4476877"/>
          </a:xfrm>
          <a:prstGeom prst="rect">
            <a:avLst/>
          </a:prstGeom>
        </p:spPr>
      </p:pic>
    </p:spTree>
    <p:extLst>
      <p:ext uri="{BB962C8B-B14F-4D97-AF65-F5344CB8AC3E}">
        <p14:creationId xmlns:p14="http://schemas.microsoft.com/office/powerpoint/2010/main" val="310979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B73D3-A6A3-DE45-B36F-BAE2E5C5446E}"/>
              </a:ext>
            </a:extLst>
          </p:cNvPr>
          <p:cNvSpPr>
            <a:spLocks noGrp="1"/>
          </p:cNvSpPr>
          <p:nvPr>
            <p:ph idx="1"/>
          </p:nvPr>
        </p:nvSpPr>
        <p:spPr>
          <a:xfrm>
            <a:off x="382588" y="1641475"/>
            <a:ext cx="7108825" cy="4643438"/>
          </a:xfrm>
        </p:spPr>
        <p:txBody>
          <a:bodyPr/>
          <a:lstStyle/>
          <a:p>
            <a:pPr eaLnBrk="1" hangingPunct="1"/>
            <a:r>
              <a:rPr lang="en-US" altLang="en-US" sz="2400">
                <a:ea typeface="ＭＳ Ｐゴシック" panose="020B0600070205080204" pitchFamily="34" charset="-128"/>
              </a:rPr>
              <a:t>Health communications significantly influence consumer’s attitudes, emotions and behaviors </a:t>
            </a:r>
          </a:p>
          <a:p>
            <a:pPr marL="228600" lvl="1" indent="0" eaLnBrk="1" hangingPunct="1">
              <a:buFont typeface="Arial" panose="020B0604020202020204" pitchFamily="34" charset="0"/>
              <a:buNone/>
            </a:pPr>
            <a:r>
              <a:rPr lang="en-US" altLang="en-US" sz="1800" i="1">
                <a:ea typeface="ＭＳ Ｐゴシック" panose="020B0600070205080204" pitchFamily="34" charset="-128"/>
              </a:rPr>
              <a:t>Andrews, Netemeyer, &amp; Burton, (1998); Goldberg et al., (2006); Naylor, Droms, &amp; Haws, (2009); Schneider et al., (2001)</a:t>
            </a:r>
          </a:p>
          <a:p>
            <a:pPr marL="228600" lvl="1" indent="0" eaLnBrk="1" hangingPunct="1">
              <a:buFont typeface="Arial" panose="020B0604020202020204" pitchFamily="34" charset="0"/>
              <a:buNone/>
            </a:pPr>
            <a:endParaRPr lang="en-US" altLang="en-US" sz="1800" i="1">
              <a:ea typeface="ＭＳ Ｐゴシック" panose="020B0600070205080204" pitchFamily="34" charset="-128"/>
            </a:endParaRPr>
          </a:p>
          <a:p>
            <a:pPr eaLnBrk="1" hangingPunct="1"/>
            <a:r>
              <a:rPr lang="en-US" altLang="en-US" sz="2400">
                <a:ea typeface="ＭＳ Ｐゴシック" panose="020B0600070205080204" pitchFamily="34" charset="-128"/>
              </a:rPr>
              <a:t>Effectiveness of health ads depends on message content and consumers’ characteristics </a:t>
            </a:r>
          </a:p>
          <a:p>
            <a:pPr marL="228600" lvl="1" indent="0" eaLnBrk="1" hangingPunct="1">
              <a:buFont typeface="Arial" panose="020B0604020202020204" pitchFamily="34" charset="0"/>
              <a:buNone/>
            </a:pPr>
            <a:r>
              <a:rPr lang="en-US" altLang="en-US" sz="1800" i="1">
                <a:ea typeface="ＭＳ Ｐゴシック" panose="020B0600070205080204" pitchFamily="34" charset="-128"/>
              </a:rPr>
              <a:t>Pechmann &amp; Catlin, (2016)</a:t>
            </a:r>
          </a:p>
          <a:p>
            <a:pPr marL="228600" lvl="1" indent="0" eaLnBrk="1" hangingPunct="1">
              <a:buFont typeface="Arial" panose="020B0604020202020204" pitchFamily="34" charset="0"/>
              <a:buNone/>
            </a:pPr>
            <a:endParaRPr lang="en-US" altLang="en-US" sz="1800" i="1">
              <a:ea typeface="ＭＳ Ｐゴシック" panose="020B0600070205080204" pitchFamily="34" charset="-128"/>
            </a:endParaRPr>
          </a:p>
          <a:p>
            <a:pPr eaLnBrk="1" hangingPunct="1"/>
            <a:r>
              <a:rPr lang="en-US" altLang="en-US" sz="2400">
                <a:ea typeface="ＭＳ Ｐゴシック" panose="020B0600070205080204" pitchFamily="34" charset="-128"/>
              </a:rPr>
              <a:t>Message framing (narrative) influences consumers’ perceptions of message persuasion</a:t>
            </a:r>
          </a:p>
          <a:p>
            <a:pPr marL="228600" lvl="1" indent="0" eaLnBrk="1" hangingPunct="1">
              <a:buFont typeface="Arial" panose="020B0604020202020204" pitchFamily="34" charset="0"/>
              <a:buNone/>
            </a:pPr>
            <a:r>
              <a:rPr lang="en-US" altLang="en-US" sz="1800" i="1">
                <a:ea typeface="ＭＳ Ｐゴシック" panose="020B0600070205080204" pitchFamily="34" charset="-128"/>
              </a:rPr>
              <a:t>Smith &amp; Petty, (1996); Aaker &amp; Lee, (2001); Chandran &amp; Menon, (2004) </a:t>
            </a:r>
          </a:p>
          <a:p>
            <a:pPr marL="228600" lvl="1" indent="0" eaLnBrk="1" hangingPunct="1">
              <a:buFont typeface="Arial" panose="020B0604020202020204" pitchFamily="34" charset="0"/>
              <a:buNone/>
            </a:pPr>
            <a:endParaRPr lang="en-US" altLang="en-US" sz="1800" i="1">
              <a:ea typeface="ＭＳ Ｐゴシック" panose="020B0600070205080204" pitchFamily="34" charset="-128"/>
            </a:endParaRPr>
          </a:p>
          <a:p>
            <a:pPr marL="228600" lvl="1" indent="0" eaLnBrk="1" hangingPunct="1">
              <a:buFont typeface="Arial" panose="020B0604020202020204" pitchFamily="34" charset="0"/>
              <a:buNone/>
            </a:pPr>
            <a:endParaRPr lang="en-US" altLang="en-US" sz="1800" i="1">
              <a:ea typeface="ＭＳ Ｐゴシック" panose="020B0600070205080204" pitchFamily="34" charset="-128"/>
            </a:endParaRPr>
          </a:p>
        </p:txBody>
      </p:sp>
      <p:pic>
        <p:nvPicPr>
          <p:cNvPr id="29698" name="Picture 3" descr="the-way-you-say-it-opt.jpg">
            <a:extLst>
              <a:ext uri="{FF2B5EF4-FFF2-40B4-BE49-F238E27FC236}">
                <a16:creationId xmlns:a16="http://schemas.microsoft.com/office/drawing/2014/main" id="{190742F1-5E49-8E4F-BA3C-BE0B4A97A3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1738" y="2643188"/>
            <a:ext cx="414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17FCE57-EC99-6B45-A732-7DCDE7DC1E91}"/>
              </a:ext>
            </a:extLst>
          </p:cNvPr>
          <p:cNvSpPr/>
          <p:nvPr/>
        </p:nvSpPr>
        <p:spPr>
          <a:xfrm>
            <a:off x="4452938" y="361950"/>
            <a:ext cx="7748587" cy="708025"/>
          </a:xfrm>
          <a:prstGeom prst="rect">
            <a:avLst/>
          </a:prstGeom>
        </p:spPr>
        <p:txBody>
          <a:bodyPr>
            <a:spAutoFit/>
          </a:bodyPr>
          <a:lstStyle/>
          <a:p>
            <a:pPr algn="r" fontAlgn="auto">
              <a:spcBef>
                <a:spcPts val="0"/>
              </a:spcBef>
              <a:spcAft>
                <a:spcPts val="0"/>
              </a:spcAft>
              <a:defRPr/>
            </a:pPr>
            <a:r>
              <a:rPr lang="en-US" sz="4000" dirty="0">
                <a:solidFill>
                  <a:schemeClr val="tx1">
                    <a:lumMod val="50000"/>
                    <a:lumOff val="50000"/>
                  </a:schemeClr>
                </a:solidFill>
                <a:latin typeface="+mn-lt"/>
                <a:ea typeface="+mn-ea"/>
              </a:rPr>
              <a:t>Message Framing &amp; Persuasion</a:t>
            </a:r>
          </a:p>
        </p:txBody>
      </p:sp>
      <p:cxnSp>
        <p:nvCxnSpPr>
          <p:cNvPr id="8" name="Straight Connector 7">
            <a:extLst>
              <a:ext uri="{FF2B5EF4-FFF2-40B4-BE49-F238E27FC236}">
                <a16:creationId xmlns:a16="http://schemas.microsoft.com/office/drawing/2014/main" id="{273DF4DA-0B14-2A4B-B8D5-AECDB68D298E}"/>
              </a:ext>
            </a:extLst>
          </p:cNvPr>
          <p:cNvCxnSpPr/>
          <p:nvPr/>
        </p:nvCxnSpPr>
        <p:spPr>
          <a:xfrm>
            <a:off x="0" y="12017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9701" name="Group 8">
            <a:extLst>
              <a:ext uri="{FF2B5EF4-FFF2-40B4-BE49-F238E27FC236}">
                <a16:creationId xmlns:a16="http://schemas.microsoft.com/office/drawing/2014/main" id="{7A1848D1-7EB6-A847-8793-FBE35A6309C3}"/>
              </a:ext>
            </a:extLst>
          </p:cNvPr>
          <p:cNvGrpSpPr>
            <a:grpSpLocks/>
          </p:cNvGrpSpPr>
          <p:nvPr/>
        </p:nvGrpSpPr>
        <p:grpSpPr bwMode="auto">
          <a:xfrm>
            <a:off x="180975" y="1003300"/>
            <a:ext cx="1155700" cy="107950"/>
            <a:chOff x="7536566" y="6291405"/>
            <a:chExt cx="1154910" cy="144000"/>
          </a:xfrm>
        </p:grpSpPr>
        <p:sp>
          <p:nvSpPr>
            <p:cNvPr id="10" name="Oval 9">
              <a:extLst>
                <a:ext uri="{FF2B5EF4-FFF2-40B4-BE49-F238E27FC236}">
                  <a16:creationId xmlns:a16="http://schemas.microsoft.com/office/drawing/2014/main" id="{2740D052-CEBC-E745-9BCE-53A9895A8E28}"/>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1" name="Oval 10">
              <a:extLst>
                <a:ext uri="{FF2B5EF4-FFF2-40B4-BE49-F238E27FC236}">
                  <a16:creationId xmlns:a16="http://schemas.microsoft.com/office/drawing/2014/main" id="{5AF7969D-47D3-D743-9780-05C28E2496A7}"/>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2" name="Oval 11">
              <a:extLst>
                <a:ext uri="{FF2B5EF4-FFF2-40B4-BE49-F238E27FC236}">
                  <a16:creationId xmlns:a16="http://schemas.microsoft.com/office/drawing/2014/main" id="{463B3928-4E6A-DE45-9399-E491075B783A}"/>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3" name="Oval 12">
              <a:extLst>
                <a:ext uri="{FF2B5EF4-FFF2-40B4-BE49-F238E27FC236}">
                  <a16:creationId xmlns:a16="http://schemas.microsoft.com/office/drawing/2014/main" id="{BAC3C1F6-64DE-C24A-B534-11059A52AC03}"/>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4" name="Oval 13">
              <a:extLst>
                <a:ext uri="{FF2B5EF4-FFF2-40B4-BE49-F238E27FC236}">
                  <a16:creationId xmlns:a16="http://schemas.microsoft.com/office/drawing/2014/main" id="{5B2E912F-C56F-B94D-9596-BE2E88439863}"/>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5" name="Oval 14">
              <a:extLst>
                <a:ext uri="{FF2B5EF4-FFF2-40B4-BE49-F238E27FC236}">
                  <a16:creationId xmlns:a16="http://schemas.microsoft.com/office/drawing/2014/main" id="{D51CE306-ADAF-E443-A5FD-60AB12054C3F}"/>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6" name="Oval 15">
              <a:extLst>
                <a:ext uri="{FF2B5EF4-FFF2-40B4-BE49-F238E27FC236}">
                  <a16:creationId xmlns:a16="http://schemas.microsoft.com/office/drawing/2014/main" id="{3250CA8D-403B-F74D-B957-927000EF165E}"/>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Tree>
    <p:extLst>
      <p:ext uri="{BB962C8B-B14F-4D97-AF65-F5344CB8AC3E}">
        <p14:creationId xmlns:p14="http://schemas.microsoft.com/office/powerpoint/2010/main" val="121662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A5FAE-09FF-4548-8351-9D58DD9688D5}"/>
              </a:ext>
            </a:extLst>
          </p:cNvPr>
          <p:cNvSpPr>
            <a:spLocks noGrp="1"/>
          </p:cNvSpPr>
          <p:nvPr>
            <p:ph idx="1"/>
          </p:nvPr>
        </p:nvSpPr>
        <p:spPr>
          <a:xfrm>
            <a:off x="992188" y="2005013"/>
            <a:ext cx="5497512" cy="4129087"/>
          </a:xfrm>
        </p:spPr>
        <p:txBody>
          <a:bodyPr/>
          <a:lstStyle/>
          <a:p>
            <a:pPr eaLnBrk="1" hangingPunct="1"/>
            <a:r>
              <a:rPr lang="en-US" altLang="en-US" sz="2800">
                <a:ea typeface="ＭＳ Ｐゴシック" panose="020B0600070205080204" pitchFamily="34" charset="-128"/>
              </a:rPr>
              <a:t>Interdependent self-view</a:t>
            </a:r>
          </a:p>
          <a:p>
            <a:pPr lvl="2" eaLnBrk="1" hangingPunct="1"/>
            <a:r>
              <a:rPr lang="en-US" altLang="en-US" sz="2200">
                <a:ea typeface="ＭＳ Ｐゴシック" panose="020B0600070205080204" pitchFamily="34" charset="-128"/>
              </a:rPr>
              <a:t>Focus on their community </a:t>
            </a:r>
          </a:p>
          <a:p>
            <a:pPr lvl="2" eaLnBrk="1" hangingPunct="1"/>
            <a:r>
              <a:rPr lang="en-US" altLang="en-US" sz="2200">
                <a:ea typeface="ＭＳ Ｐゴシック" panose="020B0600070205080204" pitchFamily="34" charset="-128"/>
              </a:rPr>
              <a:t>Connected to others</a:t>
            </a:r>
          </a:p>
          <a:p>
            <a:pPr lvl="2" eaLnBrk="1" hangingPunct="1"/>
            <a:r>
              <a:rPr lang="en-US" altLang="en-US" sz="2200">
                <a:ea typeface="ＭＳ Ｐゴシック" panose="020B0600070205080204" pitchFamily="34" charset="-128"/>
              </a:rPr>
              <a:t>Value interpersonal relationships</a:t>
            </a:r>
          </a:p>
          <a:p>
            <a:pPr eaLnBrk="1" hangingPunct="1"/>
            <a:r>
              <a:rPr lang="en-US" altLang="en-US" sz="2800">
                <a:ea typeface="ＭＳ Ｐゴシック" panose="020B0600070205080204" pitchFamily="34" charset="-128"/>
              </a:rPr>
              <a:t>Independent self-view</a:t>
            </a:r>
          </a:p>
          <a:p>
            <a:pPr lvl="2" eaLnBrk="1" hangingPunct="1"/>
            <a:r>
              <a:rPr lang="en-US" altLang="en-US" sz="2200">
                <a:ea typeface="ＭＳ Ｐゴシック" panose="020B0600070205080204" pitchFamily="34" charset="-128"/>
              </a:rPr>
              <a:t>Focus on self</a:t>
            </a:r>
          </a:p>
          <a:p>
            <a:pPr lvl="2" eaLnBrk="1" hangingPunct="1"/>
            <a:r>
              <a:rPr lang="en-US" altLang="en-US" sz="2200">
                <a:ea typeface="ＭＳ Ｐゴシック" panose="020B0600070205080204" pitchFamily="34" charset="-128"/>
              </a:rPr>
              <a:t>Detached from others</a:t>
            </a:r>
          </a:p>
          <a:p>
            <a:pPr lvl="2" eaLnBrk="1" hangingPunct="1"/>
            <a:r>
              <a:rPr lang="en-US" altLang="en-US" sz="2200">
                <a:ea typeface="ＭＳ Ｐゴシック" panose="020B0600070205080204" pitchFamily="34" charset="-128"/>
              </a:rPr>
              <a:t>Value unique attributes</a:t>
            </a:r>
          </a:p>
        </p:txBody>
      </p:sp>
      <p:sp>
        <p:nvSpPr>
          <p:cNvPr id="25602" name="Content Placeholder 2">
            <a:extLst>
              <a:ext uri="{FF2B5EF4-FFF2-40B4-BE49-F238E27FC236}">
                <a16:creationId xmlns:a16="http://schemas.microsoft.com/office/drawing/2014/main" id="{0B8D1B6D-A250-C446-86AD-6901788240CC}"/>
              </a:ext>
            </a:extLst>
          </p:cNvPr>
          <p:cNvSpPr txBox="1">
            <a:spLocks/>
          </p:cNvSpPr>
          <p:nvPr/>
        </p:nvSpPr>
        <p:spPr bwMode="auto">
          <a:xfrm>
            <a:off x="2849563" y="6489700"/>
            <a:ext cx="9342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Gill Sans MT" panose="020B0502020104020203" pitchFamily="34" charset="77"/>
                <a:ea typeface="ＭＳ Ｐゴシック" panose="020B0600070205080204" pitchFamily="34" charset="-128"/>
              </a:defRPr>
            </a:lvl1pPr>
            <a:lvl2pPr marL="22860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lvl="1" algn="r" defTabSz="914400" eaLnBrk="1" hangingPunct="1">
              <a:spcBef>
                <a:spcPts val="1000"/>
              </a:spcBef>
              <a:buClr>
                <a:schemeClr val="accent2"/>
              </a:buClr>
              <a:buFont typeface="Arial" panose="020B0604020202020204" pitchFamily="34" charset="0"/>
              <a:buNone/>
            </a:pPr>
            <a:r>
              <a:rPr lang="en-US" altLang="en-US" sz="1600" i="1">
                <a:solidFill>
                  <a:srgbClr val="262626"/>
                </a:solidFill>
              </a:rPr>
              <a:t>Source: Markus &amp; Kitayama, (1991); Lee, Aaker, &amp; Gardner, (2000);  Aaker &amp; Williams, (1998); Aaker &amp; Lee, (2001 </a:t>
            </a:r>
          </a:p>
        </p:txBody>
      </p:sp>
      <p:sp>
        <p:nvSpPr>
          <p:cNvPr id="9" name="Oval 8">
            <a:extLst>
              <a:ext uri="{FF2B5EF4-FFF2-40B4-BE49-F238E27FC236}">
                <a16:creationId xmlns:a16="http://schemas.microsoft.com/office/drawing/2014/main" id="{21DDCA28-B925-E648-8A4F-59D137E8D3F7}"/>
              </a:ext>
            </a:extLst>
          </p:cNvPr>
          <p:cNvSpPr>
            <a:spLocks noChangeArrowheads="1"/>
          </p:cNvSpPr>
          <p:nvPr/>
        </p:nvSpPr>
        <p:spPr bwMode="auto">
          <a:xfrm>
            <a:off x="8408988" y="2370138"/>
            <a:ext cx="1363662" cy="1362075"/>
          </a:xfrm>
          <a:prstGeom prst="ellipse">
            <a:avLst/>
          </a:prstGeom>
          <a:solidFill>
            <a:srgbClr val="9BBB59"/>
          </a:solidFill>
          <a:ln w="6350">
            <a:solidFill>
              <a:srgbClr val="9BBB59"/>
            </a:solidFill>
            <a:round/>
            <a:headEnd/>
            <a:tailEnd/>
          </a:ln>
          <a:effectLst>
            <a:outerShdw blurRad="50800" dist="38100" dir="2700000" algn="tl" rotWithShape="0">
              <a:srgbClr val="808080">
                <a:alpha val="42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 name="Oval 9">
            <a:extLst>
              <a:ext uri="{FF2B5EF4-FFF2-40B4-BE49-F238E27FC236}">
                <a16:creationId xmlns:a16="http://schemas.microsoft.com/office/drawing/2014/main" id="{C0FC15BE-C421-7D4A-8BEB-41E34F59E497}"/>
              </a:ext>
            </a:extLst>
          </p:cNvPr>
          <p:cNvSpPr/>
          <p:nvPr/>
        </p:nvSpPr>
        <p:spPr>
          <a:xfrm>
            <a:off x="9444038" y="2246313"/>
            <a:ext cx="915987" cy="941387"/>
          </a:xfrm>
          <a:prstGeom prst="ellipse">
            <a:avLst/>
          </a:prstGeom>
          <a:solidFill>
            <a:schemeClr val="accent6">
              <a:alpha val="74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a:extLst>
              <a:ext uri="{FF2B5EF4-FFF2-40B4-BE49-F238E27FC236}">
                <a16:creationId xmlns:a16="http://schemas.microsoft.com/office/drawing/2014/main" id="{1615B2DA-8251-A84A-934F-90AD1CFB3A9B}"/>
              </a:ext>
            </a:extLst>
          </p:cNvPr>
          <p:cNvSpPr txBox="1"/>
          <p:nvPr/>
        </p:nvSpPr>
        <p:spPr>
          <a:xfrm>
            <a:off x="8626475" y="2865438"/>
            <a:ext cx="928688" cy="369887"/>
          </a:xfrm>
          <a:prstGeom prst="rect">
            <a:avLst/>
          </a:prstGeom>
          <a:noFill/>
        </p:spPr>
        <p:txBody>
          <a:bodyPr>
            <a:spAutoFit/>
          </a:bodyPr>
          <a:lstStyle/>
          <a:p>
            <a:pPr algn="ctr" fontAlgn="auto">
              <a:spcBef>
                <a:spcPts val="0"/>
              </a:spcBef>
              <a:spcAft>
                <a:spcPts val="0"/>
              </a:spcAft>
              <a:defRPr/>
            </a:pPr>
            <a:r>
              <a:rPr lang="en-US" dirty="0">
                <a:solidFill>
                  <a:schemeClr val="tx1">
                    <a:lumMod val="75000"/>
                    <a:lumOff val="25000"/>
                  </a:schemeClr>
                </a:solidFill>
                <a:latin typeface="+mn-lt"/>
                <a:ea typeface="+mn-ea"/>
              </a:rPr>
              <a:t>SELF</a:t>
            </a:r>
          </a:p>
        </p:txBody>
      </p:sp>
      <p:sp>
        <p:nvSpPr>
          <p:cNvPr id="12" name="TextBox 11">
            <a:extLst>
              <a:ext uri="{FF2B5EF4-FFF2-40B4-BE49-F238E27FC236}">
                <a16:creationId xmlns:a16="http://schemas.microsoft.com/office/drawing/2014/main" id="{F2A17072-D41A-1B45-9EC7-A65F0EBFC88A}"/>
              </a:ext>
            </a:extLst>
          </p:cNvPr>
          <p:cNvSpPr txBox="1"/>
          <p:nvPr/>
        </p:nvSpPr>
        <p:spPr>
          <a:xfrm>
            <a:off x="9429750" y="2522538"/>
            <a:ext cx="928688" cy="369887"/>
          </a:xfrm>
          <a:prstGeom prst="rect">
            <a:avLst/>
          </a:prstGeom>
          <a:noFill/>
        </p:spPr>
        <p:txBody>
          <a:bodyPr>
            <a:spAutoFit/>
          </a:bodyPr>
          <a:lstStyle/>
          <a:p>
            <a:pPr algn="ctr" fontAlgn="auto">
              <a:spcBef>
                <a:spcPts val="0"/>
              </a:spcBef>
              <a:spcAft>
                <a:spcPts val="0"/>
              </a:spcAft>
              <a:defRPr/>
            </a:pPr>
            <a:r>
              <a:rPr lang="en-US" dirty="0">
                <a:solidFill>
                  <a:schemeClr val="tx1">
                    <a:lumMod val="75000"/>
                    <a:lumOff val="25000"/>
                  </a:schemeClr>
                </a:solidFill>
                <a:latin typeface="+mn-lt"/>
                <a:ea typeface="+mn-ea"/>
              </a:rPr>
              <a:t>FAMILY</a:t>
            </a:r>
          </a:p>
        </p:txBody>
      </p:sp>
      <p:sp>
        <p:nvSpPr>
          <p:cNvPr id="13" name="Oval 12">
            <a:extLst>
              <a:ext uri="{FF2B5EF4-FFF2-40B4-BE49-F238E27FC236}">
                <a16:creationId xmlns:a16="http://schemas.microsoft.com/office/drawing/2014/main" id="{4355708C-4C6E-BD46-983F-C286495B04B9}"/>
              </a:ext>
            </a:extLst>
          </p:cNvPr>
          <p:cNvSpPr/>
          <p:nvPr/>
        </p:nvSpPr>
        <p:spPr>
          <a:xfrm>
            <a:off x="9132888" y="3359150"/>
            <a:ext cx="915987" cy="941388"/>
          </a:xfrm>
          <a:prstGeom prst="ellipse">
            <a:avLst/>
          </a:prstGeom>
          <a:solidFill>
            <a:schemeClr val="accent6">
              <a:alpha val="74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a:extLst>
              <a:ext uri="{FF2B5EF4-FFF2-40B4-BE49-F238E27FC236}">
                <a16:creationId xmlns:a16="http://schemas.microsoft.com/office/drawing/2014/main" id="{727B8B39-6921-7E4C-820C-77EA66CE3F4D}"/>
              </a:ext>
            </a:extLst>
          </p:cNvPr>
          <p:cNvSpPr txBox="1"/>
          <p:nvPr/>
        </p:nvSpPr>
        <p:spPr>
          <a:xfrm>
            <a:off x="9028113" y="3635375"/>
            <a:ext cx="1141412" cy="354013"/>
          </a:xfrm>
          <a:prstGeom prst="rect">
            <a:avLst/>
          </a:prstGeom>
          <a:noFill/>
        </p:spPr>
        <p:txBody>
          <a:bodyPr>
            <a:spAutoFit/>
          </a:bodyPr>
          <a:lstStyle/>
          <a:p>
            <a:pPr algn="ctr" fontAlgn="auto">
              <a:spcBef>
                <a:spcPts val="0"/>
              </a:spcBef>
              <a:spcAft>
                <a:spcPts val="0"/>
              </a:spcAft>
              <a:defRPr/>
            </a:pPr>
            <a:r>
              <a:rPr lang="en-US" sz="1700" dirty="0">
                <a:solidFill>
                  <a:schemeClr val="tx1">
                    <a:lumMod val="75000"/>
                    <a:lumOff val="25000"/>
                  </a:schemeClr>
                </a:solidFill>
                <a:latin typeface="+mn-lt"/>
                <a:ea typeface="+mn-ea"/>
              </a:rPr>
              <a:t>FRIENDS</a:t>
            </a:r>
          </a:p>
        </p:txBody>
      </p:sp>
      <p:sp>
        <p:nvSpPr>
          <p:cNvPr id="15" name="Oval 14">
            <a:extLst>
              <a:ext uri="{FF2B5EF4-FFF2-40B4-BE49-F238E27FC236}">
                <a16:creationId xmlns:a16="http://schemas.microsoft.com/office/drawing/2014/main" id="{7CCE2366-ADCC-2544-883C-3DA608F0C5FA}"/>
              </a:ext>
            </a:extLst>
          </p:cNvPr>
          <p:cNvSpPr/>
          <p:nvPr/>
        </p:nvSpPr>
        <p:spPr>
          <a:xfrm>
            <a:off x="8032750" y="1917700"/>
            <a:ext cx="915988" cy="942975"/>
          </a:xfrm>
          <a:prstGeom prst="ellipse">
            <a:avLst/>
          </a:prstGeom>
          <a:solidFill>
            <a:schemeClr val="accent6">
              <a:alpha val="74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a:extLst>
              <a:ext uri="{FF2B5EF4-FFF2-40B4-BE49-F238E27FC236}">
                <a16:creationId xmlns:a16="http://schemas.microsoft.com/office/drawing/2014/main" id="{85A1301E-820F-0E42-8C12-C6B98C82F438}"/>
              </a:ext>
            </a:extLst>
          </p:cNvPr>
          <p:cNvSpPr txBox="1"/>
          <p:nvPr/>
        </p:nvSpPr>
        <p:spPr>
          <a:xfrm>
            <a:off x="7897813" y="2055813"/>
            <a:ext cx="1157287" cy="554037"/>
          </a:xfrm>
          <a:prstGeom prst="rect">
            <a:avLst/>
          </a:prstGeom>
          <a:noFill/>
        </p:spPr>
        <p:txBody>
          <a:bodyPr>
            <a:spAutoFit/>
          </a:bodyPr>
          <a:lstStyle/>
          <a:p>
            <a:pPr algn="ctr" fontAlgn="auto">
              <a:spcBef>
                <a:spcPts val="0"/>
              </a:spcBef>
              <a:spcAft>
                <a:spcPts val="0"/>
              </a:spcAft>
              <a:defRPr/>
            </a:pPr>
            <a:r>
              <a:rPr lang="en-US" sz="1500" dirty="0">
                <a:solidFill>
                  <a:schemeClr val="tx1">
                    <a:lumMod val="75000"/>
                    <a:lumOff val="25000"/>
                  </a:schemeClr>
                </a:solidFill>
                <a:latin typeface="+mn-lt"/>
                <a:ea typeface="+mn-ea"/>
              </a:rPr>
              <a:t>CO-WORKERS</a:t>
            </a:r>
          </a:p>
        </p:txBody>
      </p:sp>
      <p:sp>
        <p:nvSpPr>
          <p:cNvPr id="19" name="Oval 18">
            <a:extLst>
              <a:ext uri="{FF2B5EF4-FFF2-40B4-BE49-F238E27FC236}">
                <a16:creationId xmlns:a16="http://schemas.microsoft.com/office/drawing/2014/main" id="{B88BDFB6-2233-2B4F-987D-2E425D72A905}"/>
              </a:ext>
            </a:extLst>
          </p:cNvPr>
          <p:cNvSpPr/>
          <p:nvPr/>
        </p:nvSpPr>
        <p:spPr>
          <a:xfrm>
            <a:off x="7905750" y="3201988"/>
            <a:ext cx="917575" cy="941387"/>
          </a:xfrm>
          <a:prstGeom prst="ellipse">
            <a:avLst/>
          </a:prstGeom>
          <a:solidFill>
            <a:schemeClr val="accent6">
              <a:alpha val="74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E4B548E1-80CE-DB47-A105-1C2BC6BABFBC}"/>
              </a:ext>
            </a:extLst>
          </p:cNvPr>
          <p:cNvSpPr txBox="1"/>
          <p:nvPr/>
        </p:nvSpPr>
        <p:spPr>
          <a:xfrm>
            <a:off x="7786688" y="3478213"/>
            <a:ext cx="1141412" cy="354012"/>
          </a:xfrm>
          <a:prstGeom prst="rect">
            <a:avLst/>
          </a:prstGeom>
          <a:noFill/>
        </p:spPr>
        <p:txBody>
          <a:bodyPr>
            <a:spAutoFit/>
          </a:bodyPr>
          <a:lstStyle/>
          <a:p>
            <a:pPr algn="ctr" fontAlgn="auto">
              <a:spcBef>
                <a:spcPts val="0"/>
              </a:spcBef>
              <a:spcAft>
                <a:spcPts val="0"/>
              </a:spcAft>
              <a:defRPr/>
            </a:pPr>
            <a:r>
              <a:rPr lang="en-US" sz="1700" dirty="0">
                <a:solidFill>
                  <a:schemeClr val="tx1">
                    <a:lumMod val="75000"/>
                    <a:lumOff val="25000"/>
                  </a:schemeClr>
                </a:solidFill>
                <a:latin typeface="+mn-lt"/>
                <a:ea typeface="+mn-ea"/>
              </a:rPr>
              <a:t>FRIENDS</a:t>
            </a:r>
          </a:p>
        </p:txBody>
      </p:sp>
      <p:sp>
        <p:nvSpPr>
          <p:cNvPr id="24" name="Rectangle 23">
            <a:extLst>
              <a:ext uri="{FF2B5EF4-FFF2-40B4-BE49-F238E27FC236}">
                <a16:creationId xmlns:a16="http://schemas.microsoft.com/office/drawing/2014/main" id="{D0EBF054-599F-4741-BC7F-3F7171F65860}"/>
              </a:ext>
            </a:extLst>
          </p:cNvPr>
          <p:cNvSpPr/>
          <p:nvPr/>
        </p:nvSpPr>
        <p:spPr>
          <a:xfrm>
            <a:off x="4405313" y="361950"/>
            <a:ext cx="7747000" cy="708025"/>
          </a:xfrm>
          <a:prstGeom prst="rect">
            <a:avLst/>
          </a:prstGeom>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r" eaLnBrk="1" hangingPunct="1"/>
            <a:r>
              <a:rPr lang="en-US" altLang="en-US" sz="4000">
                <a:solidFill>
                  <a:srgbClr val="7F7F7F"/>
                </a:solidFill>
              </a:rPr>
              <a:t>Hispanics’ Self-Construal</a:t>
            </a:r>
          </a:p>
        </p:txBody>
      </p:sp>
      <p:cxnSp>
        <p:nvCxnSpPr>
          <p:cNvPr id="25" name="Straight Connector 24">
            <a:extLst>
              <a:ext uri="{FF2B5EF4-FFF2-40B4-BE49-F238E27FC236}">
                <a16:creationId xmlns:a16="http://schemas.microsoft.com/office/drawing/2014/main" id="{AB59C6AB-2FD9-DD40-927D-C003BEBEBC55}"/>
              </a:ext>
            </a:extLst>
          </p:cNvPr>
          <p:cNvCxnSpPr/>
          <p:nvPr/>
        </p:nvCxnSpPr>
        <p:spPr>
          <a:xfrm>
            <a:off x="0" y="12017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25615" name="Group 25">
            <a:extLst>
              <a:ext uri="{FF2B5EF4-FFF2-40B4-BE49-F238E27FC236}">
                <a16:creationId xmlns:a16="http://schemas.microsoft.com/office/drawing/2014/main" id="{B7DDCCFC-C80B-3F41-A8F1-B11EC93A45E6}"/>
              </a:ext>
            </a:extLst>
          </p:cNvPr>
          <p:cNvGrpSpPr>
            <a:grpSpLocks/>
          </p:cNvGrpSpPr>
          <p:nvPr/>
        </p:nvGrpSpPr>
        <p:grpSpPr bwMode="auto">
          <a:xfrm>
            <a:off x="180975" y="1003300"/>
            <a:ext cx="1155700" cy="107950"/>
            <a:chOff x="7536566" y="6291405"/>
            <a:chExt cx="1154910" cy="144000"/>
          </a:xfrm>
        </p:grpSpPr>
        <p:sp>
          <p:nvSpPr>
            <p:cNvPr id="27" name="Oval 26">
              <a:extLst>
                <a:ext uri="{FF2B5EF4-FFF2-40B4-BE49-F238E27FC236}">
                  <a16:creationId xmlns:a16="http://schemas.microsoft.com/office/drawing/2014/main" id="{E0DBFAB5-3A72-B346-AB75-E5DCFDFC6909}"/>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8" name="Oval 27">
              <a:extLst>
                <a:ext uri="{FF2B5EF4-FFF2-40B4-BE49-F238E27FC236}">
                  <a16:creationId xmlns:a16="http://schemas.microsoft.com/office/drawing/2014/main" id="{6721C22C-3B23-E348-A812-21015EB6632E}"/>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29" name="Oval 28">
              <a:extLst>
                <a:ext uri="{FF2B5EF4-FFF2-40B4-BE49-F238E27FC236}">
                  <a16:creationId xmlns:a16="http://schemas.microsoft.com/office/drawing/2014/main" id="{A04A4D57-B419-CE43-9D8E-BCF85A73B851}"/>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0" name="Oval 29">
              <a:extLst>
                <a:ext uri="{FF2B5EF4-FFF2-40B4-BE49-F238E27FC236}">
                  <a16:creationId xmlns:a16="http://schemas.microsoft.com/office/drawing/2014/main" id="{5B410660-6940-0042-BC6F-9A036F95C5EA}"/>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1" name="Oval 30">
              <a:extLst>
                <a:ext uri="{FF2B5EF4-FFF2-40B4-BE49-F238E27FC236}">
                  <a16:creationId xmlns:a16="http://schemas.microsoft.com/office/drawing/2014/main" id="{C5C2AA03-B9E4-874B-89D3-5768C047C4B4}"/>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2" name="Oval 31">
              <a:extLst>
                <a:ext uri="{FF2B5EF4-FFF2-40B4-BE49-F238E27FC236}">
                  <a16:creationId xmlns:a16="http://schemas.microsoft.com/office/drawing/2014/main" id="{1A98B730-F817-D346-BD1B-62B348BBCD7F}"/>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3" name="Oval 32">
              <a:extLst>
                <a:ext uri="{FF2B5EF4-FFF2-40B4-BE49-F238E27FC236}">
                  <a16:creationId xmlns:a16="http://schemas.microsoft.com/office/drawing/2014/main" id="{39A58DC9-B1EE-9C43-9DA6-8397FF75FBE0}"/>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grpSp>
        <p:nvGrpSpPr>
          <p:cNvPr id="17" name="Group 16">
            <a:extLst>
              <a:ext uri="{FF2B5EF4-FFF2-40B4-BE49-F238E27FC236}">
                <a16:creationId xmlns:a16="http://schemas.microsoft.com/office/drawing/2014/main" id="{6922F9ED-1FA8-9D49-B80C-84CDF9929DB8}"/>
              </a:ext>
            </a:extLst>
          </p:cNvPr>
          <p:cNvGrpSpPr>
            <a:grpSpLocks/>
          </p:cNvGrpSpPr>
          <p:nvPr/>
        </p:nvGrpSpPr>
        <p:grpSpPr bwMode="auto">
          <a:xfrm>
            <a:off x="5829300" y="4810125"/>
            <a:ext cx="6080125" cy="1384300"/>
            <a:chOff x="5828820" y="4809695"/>
            <a:chExt cx="6080546" cy="1384995"/>
          </a:xfrm>
        </p:grpSpPr>
        <p:sp>
          <p:nvSpPr>
            <p:cNvPr id="5" name="Rectangle 4">
              <a:extLst>
                <a:ext uri="{FF2B5EF4-FFF2-40B4-BE49-F238E27FC236}">
                  <a16:creationId xmlns:a16="http://schemas.microsoft.com/office/drawing/2014/main" id="{621402B5-C290-9A41-B49E-7CA2D715E463}"/>
                </a:ext>
              </a:extLst>
            </p:cNvPr>
            <p:cNvSpPr>
              <a:spLocks noChangeArrowheads="1"/>
            </p:cNvSpPr>
            <p:nvPr/>
          </p:nvSpPr>
          <p:spPr bwMode="auto">
            <a:xfrm>
              <a:off x="5828820" y="4809695"/>
              <a:ext cx="6080546" cy="1384995"/>
            </a:xfrm>
            <a:prstGeom prst="rect">
              <a:avLst/>
            </a:prstGeom>
            <a:solidFill>
              <a:srgbClr val="93CDDD"/>
            </a:solidFill>
            <a:ln w="9525">
              <a:solidFill>
                <a:srgbClr val="93CDDD"/>
              </a:solidFill>
              <a:miter lim="800000"/>
              <a:headEnd/>
              <a:tailEnd/>
            </a:ln>
            <a:effectLst>
              <a:outerShdw blurRad="50800" dist="38100" dir="2700000" algn="tl" rotWithShape="0">
                <a:srgbClr val="808080">
                  <a:alpha val="42999"/>
                </a:srgbClr>
              </a:outerShdw>
            </a:effectLst>
          </p:spPr>
          <p:txBody>
            <a:bodyPr>
              <a:spAutoFit/>
            </a:bodyPr>
            <a:lstStyle/>
            <a:p>
              <a:pPr algn="ctr" fontAlgn="auto">
                <a:spcBef>
                  <a:spcPts val="0"/>
                </a:spcBef>
                <a:spcAft>
                  <a:spcPts val="0"/>
                </a:spcAft>
                <a:defRPr/>
              </a:pPr>
              <a:endParaRPr lang="en-US" sz="2800" dirty="0">
                <a:latin typeface="+mn-lt"/>
                <a:ea typeface="+mn-ea"/>
              </a:endParaRPr>
            </a:p>
            <a:p>
              <a:pPr algn="ctr" fontAlgn="auto">
                <a:spcBef>
                  <a:spcPts val="0"/>
                </a:spcBef>
                <a:spcAft>
                  <a:spcPts val="0"/>
                </a:spcAft>
                <a:defRPr/>
              </a:pPr>
              <a:r>
                <a:rPr lang="en-US" sz="2800" dirty="0">
                  <a:latin typeface="+mn-lt"/>
                  <a:ea typeface="+mn-ea"/>
                </a:rPr>
                <a:t>Self-Views              Choices &amp; Behavior</a:t>
              </a:r>
            </a:p>
            <a:p>
              <a:pPr algn="ctr" fontAlgn="auto">
                <a:spcBef>
                  <a:spcPts val="0"/>
                </a:spcBef>
                <a:spcAft>
                  <a:spcPts val="0"/>
                </a:spcAft>
                <a:defRPr/>
              </a:pPr>
              <a:endParaRPr lang="en-US" sz="2800" dirty="0">
                <a:latin typeface="+mn-lt"/>
                <a:ea typeface="+mn-ea"/>
              </a:endParaRPr>
            </a:p>
          </p:txBody>
        </p:sp>
        <p:cxnSp>
          <p:nvCxnSpPr>
            <p:cNvPr id="6" name="Straight Arrow Connector 5">
              <a:extLst>
                <a:ext uri="{FF2B5EF4-FFF2-40B4-BE49-F238E27FC236}">
                  <a16:creationId xmlns:a16="http://schemas.microsoft.com/office/drawing/2014/main" id="{4CEF60E3-8A71-8B4E-A4E8-33E101824983}"/>
                </a:ext>
              </a:extLst>
            </p:cNvPr>
            <p:cNvCxnSpPr>
              <a:cxnSpLocks/>
            </p:cNvCxnSpPr>
            <p:nvPr/>
          </p:nvCxnSpPr>
          <p:spPr>
            <a:xfrm>
              <a:off x="7905414" y="5537135"/>
              <a:ext cx="612817"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957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Left)">
                                      <p:cBhvr>
                                        <p:cTn id="38" dur="500"/>
                                        <p:tgtEl>
                                          <p:spTgt spid="1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trips(downLeft)">
                                      <p:cBhvr>
                                        <p:cTn id="44" dur="500"/>
                                        <p:tgtEl>
                                          <p:spTgt spid="16"/>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Left)">
                                      <p:cBhvr>
                                        <p:cTn id="47" dur="500"/>
                                        <p:tgtEl>
                                          <p:spTgt spid="19"/>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trips(downLeft)">
                                      <p:cBhvr>
                                        <p:cTn id="50" dur="500"/>
                                        <p:tgtEl>
                                          <p:spTgt spid="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4" end="4"/>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60" dur="500"/>
                                        <p:tgtEl>
                                          <p:spTgt spid="3">
                                            <p:txEl>
                                              <p:pRg st="5" end="5"/>
                                            </p:txEl>
                                          </p:spTgt>
                                        </p:tgtEl>
                                      </p:cBhvr>
                                    </p:animEffect>
                                  </p:childTnLst>
                                </p:cTn>
                              </p:par>
                              <p:par>
                                <p:cTn id="61" presetID="12" presetClass="entr" presetSubtype="4"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additive="base">
                                        <p:cTn id="6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64" dur="500"/>
                                        <p:tgtEl>
                                          <p:spTgt spid="3">
                                            <p:txEl>
                                              <p:pRg st="6" end="6"/>
                                            </p:txEl>
                                          </p:spTgt>
                                        </p:tgtEl>
                                      </p:cBhvr>
                                    </p:animEffect>
                                  </p:childTnLst>
                                </p:cTn>
                              </p:par>
                              <p:par>
                                <p:cTn id="65" presetID="12" presetClass="entr" presetSubtype="4" fill="hold" nodeType="with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7" end="7"/>
                                            </p:txEl>
                                          </p:spTgt>
                                        </p:tgtEl>
                                      </p:cBhvr>
                                    </p:animEffect>
                                  </p:childTnLst>
                                </p:cTn>
                              </p:par>
                              <p:par>
                                <p:cTn id="69" presetID="0" presetClass="path" presetSubtype="0" accel="50000" decel="50000" fill="hold" grpId="1" nodeType="withEffect">
                                  <p:stCondLst>
                                    <p:cond delay="0"/>
                                  </p:stCondLst>
                                  <p:childTnLst>
                                    <p:animMotion origin="layout" path="M 0 0 L 0.04702 -0.03378 " pathEditMode="relative" ptsTypes="AA">
                                      <p:cBhvr>
                                        <p:cTn id="70" dur="2000" fill="hold"/>
                                        <p:tgtEl>
                                          <p:spTgt spid="10"/>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L 0.04702 -0.03378 " pathEditMode="relative" ptsTypes="AA">
                                      <p:cBhvr>
                                        <p:cTn id="72" dur="2000" fill="hold"/>
                                        <p:tgtEl>
                                          <p:spTgt spid="12"/>
                                        </p:tgtEl>
                                        <p:attrNameLst>
                                          <p:attrName>ppt_x</p:attrName>
                                          <p:attrName>ppt_y</p:attrName>
                                        </p:attrNameLst>
                                      </p:cBhvr>
                                    </p:animMotion>
                                  </p:childTnLst>
                                </p:cTn>
                              </p:par>
                              <p:par>
                                <p:cTn id="73" presetID="0" presetClass="path" presetSubtype="0" accel="50000" decel="50000" fill="hold" grpId="1" nodeType="withEffect">
                                  <p:stCondLst>
                                    <p:cond delay="0"/>
                                  </p:stCondLst>
                                  <p:childTnLst>
                                    <p:animMotion origin="layout" path="M 0 0 L 0.04584 0.04743 " pathEditMode="relative" ptsTypes="AA">
                                      <p:cBhvr>
                                        <p:cTn id="74" dur="2000" fill="hold"/>
                                        <p:tgtEl>
                                          <p:spTgt spid="13"/>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4584 0.04743 " pathEditMode="relative" ptsTypes="AA">
                                      <p:cBhvr>
                                        <p:cTn id="76" dur="2000" fill="hold"/>
                                        <p:tgtEl>
                                          <p:spTgt spid="14"/>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0.03686 0.06316 " pathEditMode="relative" ptsTypes="AA">
                                      <p:cBhvr>
                                        <p:cTn id="78" dur="2000" fill="hold"/>
                                        <p:tgtEl>
                                          <p:spTgt spid="19"/>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03686 0.06316 " pathEditMode="relative" ptsTypes="AA">
                                      <p:cBhvr>
                                        <p:cTn id="80" dur="2000" fill="hold"/>
                                        <p:tgtEl>
                                          <p:spTgt spid="20"/>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03686 -0.0428 " pathEditMode="relative" ptsTypes="AA">
                                      <p:cBhvr>
                                        <p:cTn id="82" dur="2000" fill="hold"/>
                                        <p:tgtEl>
                                          <p:spTgt spid="15"/>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03686 -0.0428 " pathEditMode="relative" ptsTypes="AA">
                                      <p:cBhvr>
                                        <p:cTn id="84" dur="2000" fill="hold"/>
                                        <p:tgtEl>
                                          <p:spTgt spid="16"/>
                                        </p:tgtEl>
                                        <p:attrNameLst>
                                          <p:attrName>ppt_x</p:attrName>
                                          <p:attrName>ppt_y</p:attrName>
                                        </p:attrNameLst>
                                      </p:cBhvr>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horizontal)">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p:bldP spid="12" grpId="0"/>
      <p:bldP spid="12" grpId="1"/>
      <p:bldP spid="13" grpId="0" animBg="1"/>
      <p:bldP spid="13" grpId="1" animBg="1"/>
      <p:bldP spid="14" grpId="0"/>
      <p:bldP spid="14" grpId="1"/>
      <p:bldP spid="15" grpId="0" animBg="1"/>
      <p:bldP spid="15" grpId="1" animBg="1"/>
      <p:bldP spid="16" grpId="0"/>
      <p:bldP spid="16" grpId="1"/>
      <p:bldP spid="19" grpId="0" animBg="1"/>
      <p:bldP spid="19" grpId="1" animBg="1"/>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FDC586-2736-0647-BF55-4CB2ABD9F246}"/>
              </a:ext>
            </a:extLst>
          </p:cNvPr>
          <p:cNvSpPr/>
          <p:nvPr/>
        </p:nvSpPr>
        <p:spPr>
          <a:xfrm>
            <a:off x="6619657" y="2886075"/>
            <a:ext cx="5064125" cy="2268537"/>
          </a:xfrm>
          <a:prstGeom prst="rect">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a:extLst>
              <a:ext uri="{FF2B5EF4-FFF2-40B4-BE49-F238E27FC236}">
                <a16:creationId xmlns:a16="http://schemas.microsoft.com/office/drawing/2014/main" id="{6E7E2800-2DB5-654D-9E6A-C9F147F0948A}"/>
              </a:ext>
            </a:extLst>
          </p:cNvPr>
          <p:cNvSpPr>
            <a:spLocks noGrp="1"/>
          </p:cNvSpPr>
          <p:nvPr>
            <p:ph idx="1"/>
          </p:nvPr>
        </p:nvSpPr>
        <p:spPr>
          <a:xfrm>
            <a:off x="349250" y="1700212"/>
            <a:ext cx="5859463" cy="4768850"/>
          </a:xfrm>
        </p:spPr>
        <p:txBody>
          <a:bodyPr>
            <a:noAutofit/>
          </a:bodyPr>
          <a:lstStyle/>
          <a:p>
            <a:pPr marL="0" indent="0" eaLnBrk="1" hangingPunct="1">
              <a:buFont typeface="Arial" panose="020B0604020202020204" pitchFamily="34" charset="0"/>
              <a:buNone/>
            </a:pPr>
            <a:endParaRPr lang="en-US" altLang="en-US" sz="2000" i="1" dirty="0">
              <a:ea typeface="ＭＳ Ｐゴシック" panose="020B0600070205080204" pitchFamily="34" charset="-128"/>
            </a:endParaRPr>
          </a:p>
          <a:p>
            <a:pPr marL="0" indent="0"/>
            <a:r>
              <a:rPr lang="en-US" altLang="en-US" sz="2400" dirty="0">
                <a:ea typeface="ＭＳ Ｐゴシック" panose="020B0600070205080204" pitchFamily="34" charset="-128"/>
              </a:rPr>
              <a:t>The effectiveness of identity-congruent appeals depends on the context </a:t>
            </a:r>
            <a:r>
              <a:rPr lang="en-US" altLang="en-US" sz="2200" i="1" dirty="0">
                <a:ea typeface="ＭＳ Ｐゴシック" panose="020B0600070205080204" pitchFamily="34" charset="-128"/>
              </a:rPr>
              <a:t>(Healthy Eating)</a:t>
            </a:r>
          </a:p>
          <a:p>
            <a:pPr marL="0" indent="0" eaLnBrk="1" hangingPunct="1">
              <a:buNone/>
            </a:pPr>
            <a:r>
              <a:rPr lang="en-US" altLang="en-US" sz="2400" dirty="0">
                <a:ea typeface="ＭＳ Ｐゴシック" panose="020B0600070205080204" pitchFamily="34" charset="-128"/>
              </a:rPr>
              <a:t> </a:t>
            </a:r>
          </a:p>
          <a:p>
            <a:pPr marL="0" indent="0" eaLnBrk="1" hangingPunct="1"/>
            <a:r>
              <a:rPr lang="en-US" altLang="en-US" sz="2400" dirty="0">
                <a:ea typeface="ＭＳ Ｐゴシック" panose="020B0600070205080204" pitchFamily="34" charset="-128"/>
              </a:rPr>
              <a:t>Considering:</a:t>
            </a:r>
            <a:endParaRPr lang="en-US" altLang="en-US" dirty="0">
              <a:ea typeface="ＭＳ Ｐゴシック" panose="020B0600070205080204" pitchFamily="34" charset="-128"/>
            </a:endParaRPr>
          </a:p>
          <a:p>
            <a:pPr marL="457200" lvl="1" indent="0"/>
            <a:r>
              <a:rPr lang="en-US" altLang="en-US" sz="2200" dirty="0">
                <a:ea typeface="ＭＳ Ｐゴシック" panose="020B0600070205080204" pitchFamily="34" charset="-128"/>
              </a:rPr>
              <a:t> Hispanics’ self-construal </a:t>
            </a:r>
          </a:p>
          <a:p>
            <a:pPr marL="457200" lvl="1" indent="0"/>
            <a:r>
              <a:rPr lang="en-US" altLang="en-US" sz="2200" dirty="0">
                <a:ea typeface="ＭＳ Ｐゴシック" panose="020B0600070205080204" pitchFamily="34" charset="-128"/>
              </a:rPr>
              <a:t> Hispanics’ relationship with food: </a:t>
            </a:r>
          </a:p>
          <a:p>
            <a:pPr marL="457200" lvl="1" indent="0">
              <a:buNone/>
            </a:pPr>
            <a:r>
              <a:rPr lang="en-US" altLang="en-US" sz="2200" i="1" dirty="0">
                <a:ea typeface="ＭＳ Ｐゴシック" panose="020B0600070205080204" pitchFamily="34" charset="-128"/>
              </a:rPr>
              <a:t>social &amp; individual dimensions</a:t>
            </a:r>
          </a:p>
          <a:p>
            <a:pPr marL="0" indent="0" eaLnBrk="1" hangingPunct="1">
              <a:buFont typeface="Arial" panose="020B0604020202020204" pitchFamily="34" charset="0"/>
              <a:buNone/>
            </a:pPr>
            <a:endParaRPr lang="en-US" altLang="en-US" sz="2000" dirty="0">
              <a:ea typeface="ＭＳ Ｐゴシック" panose="020B0600070205080204" pitchFamily="34" charset="-128"/>
            </a:endParaRPr>
          </a:p>
        </p:txBody>
      </p:sp>
      <p:sp>
        <p:nvSpPr>
          <p:cNvPr id="5" name="Rectangle 4">
            <a:extLst>
              <a:ext uri="{FF2B5EF4-FFF2-40B4-BE49-F238E27FC236}">
                <a16:creationId xmlns:a16="http://schemas.microsoft.com/office/drawing/2014/main" id="{5847B23D-ABD0-8043-8549-6CA3A7BEBBF2}"/>
              </a:ext>
            </a:extLst>
          </p:cNvPr>
          <p:cNvSpPr/>
          <p:nvPr/>
        </p:nvSpPr>
        <p:spPr>
          <a:xfrm>
            <a:off x="3846513" y="34925"/>
            <a:ext cx="8362950" cy="769938"/>
          </a:xfrm>
          <a:prstGeom prst="rect">
            <a:avLst/>
          </a:prstGeom>
        </p:spPr>
        <p:txBody>
          <a:bodyPr>
            <a:spAutoFit/>
          </a:bodyPr>
          <a:lstStyle/>
          <a:p>
            <a:pPr algn="r" fontAlgn="auto">
              <a:spcBef>
                <a:spcPts val="0"/>
              </a:spcBef>
              <a:spcAft>
                <a:spcPts val="0"/>
              </a:spcAft>
              <a:defRPr/>
            </a:pPr>
            <a:r>
              <a:rPr lang="en-US" sz="4400" dirty="0">
                <a:solidFill>
                  <a:schemeClr val="tx1">
                    <a:lumMod val="50000"/>
                    <a:lumOff val="50000"/>
                  </a:schemeClr>
                </a:solidFill>
                <a:latin typeface="+mn-lt"/>
                <a:ea typeface="+mn-ea"/>
              </a:rPr>
              <a:t>Health Appeals = Hispanic Identity</a:t>
            </a:r>
          </a:p>
        </p:txBody>
      </p:sp>
      <p:cxnSp>
        <p:nvCxnSpPr>
          <p:cNvPr id="6" name="Straight Connector 5">
            <a:extLst>
              <a:ext uri="{FF2B5EF4-FFF2-40B4-BE49-F238E27FC236}">
                <a16:creationId xmlns:a16="http://schemas.microsoft.com/office/drawing/2014/main" id="{7C008E38-ABFE-F548-AE81-8244A6537F42}"/>
              </a:ext>
            </a:extLst>
          </p:cNvPr>
          <p:cNvCxnSpPr/>
          <p:nvPr/>
        </p:nvCxnSpPr>
        <p:spPr>
          <a:xfrm>
            <a:off x="0" y="1298575"/>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31749" name="Group 6">
            <a:extLst>
              <a:ext uri="{FF2B5EF4-FFF2-40B4-BE49-F238E27FC236}">
                <a16:creationId xmlns:a16="http://schemas.microsoft.com/office/drawing/2014/main" id="{F2F2D325-02E9-5945-B519-ECD0B3B1DC0F}"/>
              </a:ext>
            </a:extLst>
          </p:cNvPr>
          <p:cNvGrpSpPr>
            <a:grpSpLocks/>
          </p:cNvGrpSpPr>
          <p:nvPr/>
        </p:nvGrpSpPr>
        <p:grpSpPr bwMode="auto">
          <a:xfrm>
            <a:off x="180975" y="1098550"/>
            <a:ext cx="1155700" cy="107950"/>
            <a:chOff x="7536566" y="6291405"/>
            <a:chExt cx="1154910" cy="144000"/>
          </a:xfrm>
        </p:grpSpPr>
        <p:sp>
          <p:nvSpPr>
            <p:cNvPr id="8" name="Oval 7">
              <a:extLst>
                <a:ext uri="{FF2B5EF4-FFF2-40B4-BE49-F238E27FC236}">
                  <a16:creationId xmlns:a16="http://schemas.microsoft.com/office/drawing/2014/main" id="{166DF3A2-6C7D-7444-9592-6276261086B4}"/>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9" name="Oval 8">
              <a:extLst>
                <a:ext uri="{FF2B5EF4-FFF2-40B4-BE49-F238E27FC236}">
                  <a16:creationId xmlns:a16="http://schemas.microsoft.com/office/drawing/2014/main" id="{1549A1FB-B8E8-2D41-BF19-43162A257444}"/>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0" name="Oval 9">
              <a:extLst>
                <a:ext uri="{FF2B5EF4-FFF2-40B4-BE49-F238E27FC236}">
                  <a16:creationId xmlns:a16="http://schemas.microsoft.com/office/drawing/2014/main" id="{652487BE-C765-BA4C-87AE-017723EA323F}"/>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1" name="Oval 10">
              <a:extLst>
                <a:ext uri="{FF2B5EF4-FFF2-40B4-BE49-F238E27FC236}">
                  <a16:creationId xmlns:a16="http://schemas.microsoft.com/office/drawing/2014/main" id="{2169A422-5E97-284C-86A2-138486D12506}"/>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2" name="Oval 11">
              <a:extLst>
                <a:ext uri="{FF2B5EF4-FFF2-40B4-BE49-F238E27FC236}">
                  <a16:creationId xmlns:a16="http://schemas.microsoft.com/office/drawing/2014/main" id="{AD7051A3-6C1B-A749-83F5-BF69F9B79DF4}"/>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3" name="Oval 12">
              <a:extLst>
                <a:ext uri="{FF2B5EF4-FFF2-40B4-BE49-F238E27FC236}">
                  <a16:creationId xmlns:a16="http://schemas.microsoft.com/office/drawing/2014/main" id="{2198EA0C-F784-EB4B-8C19-B951E9746DD1}"/>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4" name="Oval 13">
              <a:extLst>
                <a:ext uri="{FF2B5EF4-FFF2-40B4-BE49-F238E27FC236}">
                  <a16:creationId xmlns:a16="http://schemas.microsoft.com/office/drawing/2014/main" id="{E28F0AEB-2A31-AB4A-8F62-1E878A66D17B}"/>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pic>
        <p:nvPicPr>
          <p:cNvPr id="32776" name="Picture 6" descr="chiquita-ads-06.png">
            <a:extLst>
              <a:ext uri="{FF2B5EF4-FFF2-40B4-BE49-F238E27FC236}">
                <a16:creationId xmlns:a16="http://schemas.microsoft.com/office/drawing/2014/main" id="{D0EA9594-EDC6-6A4A-822B-7C16AEAEE0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1582" y="2957513"/>
            <a:ext cx="21018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4" descr="Want-to-Lose-Weight-MakeTime-for-Healthy-Eating-Habits5.jpg">
            <a:extLst>
              <a:ext uri="{FF2B5EF4-FFF2-40B4-BE49-F238E27FC236}">
                <a16:creationId xmlns:a16="http://schemas.microsoft.com/office/drawing/2014/main" id="{6304E8D2-6641-4945-8148-86B542638C89}"/>
              </a:ext>
            </a:extLst>
          </p:cNvPr>
          <p:cNvPicPr>
            <a:picLocks noChangeAspect="1"/>
          </p:cNvPicPr>
          <p:nvPr/>
        </p:nvPicPr>
        <p:blipFill>
          <a:blip r:embed="rId4">
            <a:extLst>
              <a:ext uri="{28A0092B-C50C-407E-A947-70E740481C1C}">
                <a14:useLocalDpi xmlns:a14="http://schemas.microsoft.com/office/drawing/2010/main" val="0"/>
              </a:ext>
            </a:extLst>
          </a:blip>
          <a:srcRect l="-180" r="7851"/>
          <a:stretch>
            <a:fillRect/>
          </a:stretch>
        </p:blipFill>
        <p:spPr bwMode="auto">
          <a:xfrm>
            <a:off x="6681569" y="3259138"/>
            <a:ext cx="23907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5D6501DC-EDC0-2647-9B4A-9096522E6787}"/>
              </a:ext>
            </a:extLst>
          </p:cNvPr>
          <p:cNvCxnSpPr>
            <a:cxnSpLocks/>
            <a:stCxn id="23" idx="0"/>
          </p:cNvCxnSpPr>
          <p:nvPr/>
        </p:nvCxnSpPr>
        <p:spPr>
          <a:xfrm flipH="1">
            <a:off x="9127908" y="2886075"/>
            <a:ext cx="23812" cy="22717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FBD3FA1-72C8-234C-B0E1-35F05F0861BE}"/>
              </a:ext>
            </a:extLst>
          </p:cNvPr>
          <p:cNvCxnSpPr/>
          <p:nvPr/>
        </p:nvCxnSpPr>
        <p:spPr>
          <a:xfrm>
            <a:off x="6622832" y="2890838"/>
            <a:ext cx="5080000" cy="0"/>
          </a:xfrm>
          <a:prstGeom prst="line">
            <a:avLst/>
          </a:prstGeom>
        </p:spPr>
        <p:style>
          <a:lnRef idx="2">
            <a:schemeClr val="accent1"/>
          </a:lnRef>
          <a:fillRef idx="0">
            <a:schemeClr val="accent1"/>
          </a:fillRef>
          <a:effectRef idx="1">
            <a:schemeClr val="accent1"/>
          </a:effectRef>
          <a:fontRef idx="minor">
            <a:schemeClr val="tx1"/>
          </a:fontRef>
        </p:style>
      </p:cxnSp>
      <p:sp>
        <p:nvSpPr>
          <p:cNvPr id="32780" name="TextBox 28">
            <a:extLst>
              <a:ext uri="{FF2B5EF4-FFF2-40B4-BE49-F238E27FC236}">
                <a16:creationId xmlns:a16="http://schemas.microsoft.com/office/drawing/2014/main" id="{C0DCE295-D809-0846-9139-431102BDE90F}"/>
              </a:ext>
            </a:extLst>
          </p:cNvPr>
          <p:cNvSpPr txBox="1">
            <a:spLocks noChangeArrowheads="1"/>
          </p:cNvSpPr>
          <p:nvPr/>
        </p:nvSpPr>
        <p:spPr bwMode="auto">
          <a:xfrm>
            <a:off x="9945598" y="2493964"/>
            <a:ext cx="1074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1800"/>
              <a:t>SOCIAL</a:t>
            </a:r>
          </a:p>
        </p:txBody>
      </p:sp>
      <p:sp>
        <p:nvSpPr>
          <p:cNvPr id="32781" name="TextBox 30">
            <a:extLst>
              <a:ext uri="{FF2B5EF4-FFF2-40B4-BE49-F238E27FC236}">
                <a16:creationId xmlns:a16="http://schemas.microsoft.com/office/drawing/2014/main" id="{D83B2E2D-3732-CF42-BB1F-1AFFE0487760}"/>
              </a:ext>
            </a:extLst>
          </p:cNvPr>
          <p:cNvSpPr txBox="1">
            <a:spLocks noChangeArrowheads="1"/>
          </p:cNvSpPr>
          <p:nvPr/>
        </p:nvSpPr>
        <p:spPr bwMode="auto">
          <a:xfrm>
            <a:off x="7508785" y="2484439"/>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1800" dirty="0"/>
              <a:t>SELF</a:t>
            </a:r>
          </a:p>
        </p:txBody>
      </p:sp>
      <p:sp>
        <p:nvSpPr>
          <p:cNvPr id="32783" name="TextBox 32">
            <a:extLst>
              <a:ext uri="{FF2B5EF4-FFF2-40B4-BE49-F238E27FC236}">
                <a16:creationId xmlns:a16="http://schemas.microsoft.com/office/drawing/2014/main" id="{F1CC82DE-B332-034D-9D49-771894269464}"/>
              </a:ext>
            </a:extLst>
          </p:cNvPr>
          <p:cNvSpPr txBox="1">
            <a:spLocks noChangeArrowheads="1"/>
          </p:cNvSpPr>
          <p:nvPr/>
        </p:nvSpPr>
        <p:spPr bwMode="auto">
          <a:xfrm rot="16200000">
            <a:off x="5652294" y="3889246"/>
            <a:ext cx="1481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algn="ctr" eaLnBrk="1" hangingPunct="1"/>
            <a:r>
              <a:rPr lang="en-US" altLang="en-US" sz="1800" dirty="0"/>
              <a:t>EATING</a:t>
            </a:r>
          </a:p>
        </p:txBody>
      </p:sp>
      <p:sp>
        <p:nvSpPr>
          <p:cNvPr id="25" name="Content Placeholder 7">
            <a:extLst>
              <a:ext uri="{FF2B5EF4-FFF2-40B4-BE49-F238E27FC236}">
                <a16:creationId xmlns:a16="http://schemas.microsoft.com/office/drawing/2014/main" id="{55A2AD9B-4F7A-3F42-912F-26FC4414644A}"/>
              </a:ext>
            </a:extLst>
          </p:cNvPr>
          <p:cNvSpPr txBox="1">
            <a:spLocks/>
          </p:cNvSpPr>
          <p:nvPr/>
        </p:nvSpPr>
        <p:spPr>
          <a:xfrm>
            <a:off x="8501063" y="361950"/>
            <a:ext cx="3556000" cy="941388"/>
          </a:xfrm>
          <a:prstGeom prst="rect">
            <a:avLst/>
          </a:prstGeom>
        </p:spPr>
        <p:txBody>
          <a:bodyPr lIns="68580" tIns="34290" rIns="68580" bIns="3429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150000"/>
              </a:lnSpc>
              <a:spcAft>
                <a:spcPts val="0"/>
              </a:spcAft>
              <a:buFont typeface="Arial" pitchFamily="34" charset="0"/>
              <a:buNone/>
              <a:defRPr/>
            </a:pPr>
            <a:r>
              <a:rPr lang="en-US" sz="4000" i="1" dirty="0">
                <a:solidFill>
                  <a:schemeClr val="bg2">
                    <a:lumMod val="50000"/>
                  </a:schemeClr>
                </a:solidFill>
                <a:latin typeface="+mj-lt"/>
              </a:rPr>
              <a:t>Matching Effect</a:t>
            </a:r>
          </a:p>
        </p:txBody>
      </p:sp>
    </p:spTree>
    <p:extLst>
      <p:ext uri="{BB962C8B-B14F-4D97-AF65-F5344CB8AC3E}">
        <p14:creationId xmlns:p14="http://schemas.microsoft.com/office/powerpoint/2010/main" val="3614007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fade">
                                      <p:cBhvr>
                                        <p:cTn id="13" dur="1000"/>
                                        <p:tgtEl>
                                          <p:spTgt spid="32776"/>
                                        </p:tgtEl>
                                      </p:cBhvr>
                                    </p:animEffect>
                                    <p:anim calcmode="lin" valueType="num">
                                      <p:cBhvr>
                                        <p:cTn id="14" dur="1000" fill="hold"/>
                                        <p:tgtEl>
                                          <p:spTgt spid="32776"/>
                                        </p:tgtEl>
                                        <p:attrNameLst>
                                          <p:attrName>ppt_x</p:attrName>
                                        </p:attrNameLst>
                                      </p:cBhvr>
                                      <p:tavLst>
                                        <p:tav tm="0">
                                          <p:val>
                                            <p:strVal val="#ppt_x"/>
                                          </p:val>
                                        </p:tav>
                                        <p:tav tm="100000">
                                          <p:val>
                                            <p:strVal val="#ppt_x"/>
                                          </p:val>
                                        </p:tav>
                                      </p:tavLst>
                                    </p:anim>
                                    <p:anim calcmode="lin" valueType="num">
                                      <p:cBhvr>
                                        <p:cTn id="15" dur="900" decel="100000" fill="hold"/>
                                        <p:tgtEl>
                                          <p:spTgt spid="3277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277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2780"/>
                                        </p:tgtEl>
                                        <p:attrNameLst>
                                          <p:attrName>style.visibility</p:attrName>
                                        </p:attrNameLst>
                                      </p:cBhvr>
                                      <p:to>
                                        <p:strVal val="visible"/>
                                      </p:to>
                                    </p:set>
                                    <p:animEffect transition="in" filter="fade">
                                      <p:cBhvr>
                                        <p:cTn id="31" dur="1000"/>
                                        <p:tgtEl>
                                          <p:spTgt spid="32780"/>
                                        </p:tgtEl>
                                      </p:cBhvr>
                                    </p:animEffect>
                                    <p:anim calcmode="lin" valueType="num">
                                      <p:cBhvr>
                                        <p:cTn id="32" dur="1000" fill="hold"/>
                                        <p:tgtEl>
                                          <p:spTgt spid="32780"/>
                                        </p:tgtEl>
                                        <p:attrNameLst>
                                          <p:attrName>ppt_x</p:attrName>
                                        </p:attrNameLst>
                                      </p:cBhvr>
                                      <p:tavLst>
                                        <p:tav tm="0">
                                          <p:val>
                                            <p:strVal val="#ppt_x"/>
                                          </p:val>
                                        </p:tav>
                                        <p:tav tm="100000">
                                          <p:val>
                                            <p:strVal val="#ppt_x"/>
                                          </p:val>
                                        </p:tav>
                                      </p:tavLst>
                                    </p:anim>
                                    <p:anim calcmode="lin" valueType="num">
                                      <p:cBhvr>
                                        <p:cTn id="33" dur="900" decel="100000" fill="hold"/>
                                        <p:tgtEl>
                                          <p:spTgt spid="3278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278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2783"/>
                                        </p:tgtEl>
                                        <p:attrNameLst>
                                          <p:attrName>style.visibility</p:attrName>
                                        </p:attrNameLst>
                                      </p:cBhvr>
                                      <p:to>
                                        <p:strVal val="visible"/>
                                      </p:to>
                                    </p:set>
                                    <p:animEffect transition="in" filter="fade">
                                      <p:cBhvr>
                                        <p:cTn id="37" dur="1000"/>
                                        <p:tgtEl>
                                          <p:spTgt spid="32783"/>
                                        </p:tgtEl>
                                      </p:cBhvr>
                                    </p:animEffect>
                                    <p:anim calcmode="lin" valueType="num">
                                      <p:cBhvr>
                                        <p:cTn id="38" dur="1000" fill="hold"/>
                                        <p:tgtEl>
                                          <p:spTgt spid="32783"/>
                                        </p:tgtEl>
                                        <p:attrNameLst>
                                          <p:attrName>ppt_x</p:attrName>
                                        </p:attrNameLst>
                                      </p:cBhvr>
                                      <p:tavLst>
                                        <p:tav tm="0">
                                          <p:val>
                                            <p:strVal val="#ppt_x"/>
                                          </p:val>
                                        </p:tav>
                                        <p:tav tm="100000">
                                          <p:val>
                                            <p:strVal val="#ppt_x"/>
                                          </p:val>
                                        </p:tav>
                                      </p:tavLst>
                                    </p:anim>
                                    <p:anim calcmode="lin" valueType="num">
                                      <p:cBhvr>
                                        <p:cTn id="39" dur="900" decel="100000" fill="hold"/>
                                        <p:tgtEl>
                                          <p:spTgt spid="3278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2783"/>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1000"/>
                                        <p:tgtEl>
                                          <p:spTgt spid="3">
                                            <p:txEl>
                                              <p:pRg st="2" end="2"/>
                                            </p:txEl>
                                          </p:spTgt>
                                        </p:tgtEl>
                                      </p:cBhvr>
                                    </p:animEffect>
                                    <p:anim calcmode="lin" valueType="num">
                                      <p:cBhvr>
                                        <p:cTn id="5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0"/>
                                        <p:tgtEl>
                                          <p:spTgt spid="3">
                                            <p:txEl>
                                              <p:pRg st="3" end="3"/>
                                            </p:txEl>
                                          </p:spTgt>
                                        </p:tgtEl>
                                      </p:cBhvr>
                                    </p:animEffect>
                                    <p:anim calcmode="lin" valueType="num">
                                      <p:cBhvr>
                                        <p:cTn id="6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1000"/>
                                        <p:tgtEl>
                                          <p:spTgt spid="3">
                                            <p:txEl>
                                              <p:pRg st="4" end="4"/>
                                            </p:txEl>
                                          </p:spTgt>
                                        </p:tgtEl>
                                      </p:cBhvr>
                                    </p:animEffect>
                                    <p:anim calcmode="lin" valueType="num">
                                      <p:cBhvr>
                                        <p:cTn id="7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1000"/>
                                        <p:tgtEl>
                                          <p:spTgt spid="3">
                                            <p:txEl>
                                              <p:pRg st="5" end="5"/>
                                            </p:txEl>
                                          </p:spTgt>
                                        </p:tgtEl>
                                      </p:cBhvr>
                                    </p:animEffect>
                                    <p:anim calcmode="lin" valueType="num">
                                      <p:cBhvr>
                                        <p:cTn id="7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fade">
                                      <p:cBhvr>
                                        <p:cTn id="85" dur="1000"/>
                                        <p:tgtEl>
                                          <p:spTgt spid="3">
                                            <p:txEl>
                                              <p:pRg st="6" end="6"/>
                                            </p:txEl>
                                          </p:spTgt>
                                        </p:tgtEl>
                                      </p:cBhvr>
                                    </p:animEffect>
                                    <p:anim calcmode="lin" valueType="num">
                                      <p:cBhvr>
                                        <p:cTn id="8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32777"/>
                                        </p:tgtEl>
                                        <p:attrNameLst>
                                          <p:attrName>style.visibility</p:attrName>
                                        </p:attrNameLst>
                                      </p:cBhvr>
                                      <p:to>
                                        <p:strVal val="visible"/>
                                      </p:to>
                                    </p:set>
                                    <p:animEffect transition="in" filter="fade">
                                      <p:cBhvr>
                                        <p:cTn id="91" dur="1000"/>
                                        <p:tgtEl>
                                          <p:spTgt spid="32777"/>
                                        </p:tgtEl>
                                      </p:cBhvr>
                                    </p:animEffect>
                                    <p:anim calcmode="lin" valueType="num">
                                      <p:cBhvr>
                                        <p:cTn id="92" dur="1000" fill="hold"/>
                                        <p:tgtEl>
                                          <p:spTgt spid="32777"/>
                                        </p:tgtEl>
                                        <p:attrNameLst>
                                          <p:attrName>ppt_x</p:attrName>
                                        </p:attrNameLst>
                                      </p:cBhvr>
                                      <p:tavLst>
                                        <p:tav tm="0">
                                          <p:val>
                                            <p:strVal val="#ppt_x"/>
                                          </p:val>
                                        </p:tav>
                                        <p:tav tm="100000">
                                          <p:val>
                                            <p:strVal val="#ppt_x"/>
                                          </p:val>
                                        </p:tav>
                                      </p:tavLst>
                                    </p:anim>
                                    <p:anim calcmode="lin" valueType="num">
                                      <p:cBhvr>
                                        <p:cTn id="93" dur="900" decel="100000" fill="hold"/>
                                        <p:tgtEl>
                                          <p:spTgt spid="32777"/>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2777"/>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32781"/>
                                        </p:tgtEl>
                                        <p:attrNameLst>
                                          <p:attrName>style.visibility</p:attrName>
                                        </p:attrNameLst>
                                      </p:cBhvr>
                                      <p:to>
                                        <p:strVal val="visible"/>
                                      </p:to>
                                    </p:set>
                                    <p:animEffect transition="in" filter="fade">
                                      <p:cBhvr>
                                        <p:cTn id="97" dur="1000"/>
                                        <p:tgtEl>
                                          <p:spTgt spid="32781"/>
                                        </p:tgtEl>
                                      </p:cBhvr>
                                    </p:animEffect>
                                    <p:anim calcmode="lin" valueType="num">
                                      <p:cBhvr>
                                        <p:cTn id="98" dur="1000" fill="hold"/>
                                        <p:tgtEl>
                                          <p:spTgt spid="32781"/>
                                        </p:tgtEl>
                                        <p:attrNameLst>
                                          <p:attrName>ppt_x</p:attrName>
                                        </p:attrNameLst>
                                      </p:cBhvr>
                                      <p:tavLst>
                                        <p:tav tm="0">
                                          <p:val>
                                            <p:strVal val="#ppt_x"/>
                                          </p:val>
                                        </p:tav>
                                        <p:tav tm="100000">
                                          <p:val>
                                            <p:strVal val="#ppt_x"/>
                                          </p:val>
                                        </p:tav>
                                      </p:tavLst>
                                    </p:anim>
                                    <p:anim calcmode="lin" valueType="num">
                                      <p:cBhvr>
                                        <p:cTn id="99" dur="900" decel="100000" fill="hold"/>
                                        <p:tgtEl>
                                          <p:spTgt spid="3278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3278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780" grpId="0"/>
      <p:bldP spid="32781" grpId="0"/>
      <p:bldP spid="327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CCBB8-5B22-CB43-B007-46F8CCB63225}"/>
              </a:ext>
            </a:extLst>
          </p:cNvPr>
          <p:cNvSpPr>
            <a:spLocks noGrp="1"/>
          </p:cNvSpPr>
          <p:nvPr>
            <p:ph idx="1"/>
          </p:nvPr>
        </p:nvSpPr>
        <p:spPr>
          <a:xfrm>
            <a:off x="636588" y="1630363"/>
            <a:ext cx="6826250" cy="4600575"/>
          </a:xfrm>
        </p:spPr>
        <p:txBody>
          <a:bodyPr rtlCol="0">
            <a:normAutofit/>
          </a:bodyPr>
          <a:lstStyle/>
          <a:p>
            <a:pPr eaLnBrk="1" fontAlgn="auto" hangingPunct="1">
              <a:spcAft>
                <a:spcPts val="0"/>
              </a:spcAft>
              <a:defRPr/>
            </a:pPr>
            <a:r>
              <a:rPr lang="en-US" sz="2400" dirty="0">
                <a:solidFill>
                  <a:schemeClr val="tx1">
                    <a:lumMod val="85000"/>
                    <a:lumOff val="15000"/>
                  </a:schemeClr>
                </a:solidFill>
                <a:ea typeface="+mn-ea"/>
                <a:cs typeface="+mn-cs"/>
              </a:rPr>
              <a:t>Hispanics are more likely to eat socially than alone </a:t>
            </a:r>
          </a:p>
          <a:p>
            <a:pPr marL="228600" lvl="1" indent="0" eaLnBrk="1" fontAlgn="auto" hangingPunct="1">
              <a:spcAft>
                <a:spcPts val="0"/>
              </a:spcAft>
              <a:buFont typeface="Arial" panose="020B0604020202020204" pitchFamily="34" charset="0"/>
              <a:buNone/>
              <a:defRPr/>
            </a:pPr>
            <a:r>
              <a:rPr lang="en-US" sz="1800" i="1" dirty="0">
                <a:solidFill>
                  <a:schemeClr val="tx1">
                    <a:lumMod val="85000"/>
                    <a:lumOff val="15000"/>
                  </a:schemeClr>
                </a:solidFill>
                <a:ea typeface="+mn-ea"/>
              </a:rPr>
              <a:t>(Multicultural Latino Consumer Report, 2013)</a:t>
            </a:r>
          </a:p>
          <a:p>
            <a:pPr eaLnBrk="1" fontAlgn="auto" hangingPunct="1">
              <a:spcAft>
                <a:spcPts val="0"/>
              </a:spcAft>
              <a:defRPr/>
            </a:pPr>
            <a:r>
              <a:rPr lang="en-US" sz="2400" dirty="0">
                <a:solidFill>
                  <a:schemeClr val="tx1">
                    <a:lumMod val="85000"/>
                    <a:lumOff val="15000"/>
                  </a:schemeClr>
                </a:solidFill>
                <a:ea typeface="+mn-ea"/>
                <a:cs typeface="+mn-cs"/>
              </a:rPr>
              <a:t>High consumption of fast-foods &amp; less available nutritious foods </a:t>
            </a:r>
          </a:p>
          <a:p>
            <a:pPr marL="228600" lvl="2" indent="0" eaLnBrk="1" fontAlgn="auto" hangingPunct="1">
              <a:spcAft>
                <a:spcPts val="0"/>
              </a:spcAft>
              <a:buFont typeface="Arial" panose="020B0604020202020204" pitchFamily="34" charset="0"/>
              <a:buNone/>
              <a:defRPr/>
            </a:pPr>
            <a:r>
              <a:rPr lang="en-US" sz="1800" i="1" dirty="0">
                <a:solidFill>
                  <a:schemeClr val="tx1">
                    <a:lumMod val="85000"/>
                    <a:lumOff val="15000"/>
                  </a:schemeClr>
                </a:solidFill>
                <a:ea typeface="+mn-ea"/>
              </a:rPr>
              <a:t>(</a:t>
            </a:r>
            <a:r>
              <a:rPr lang="en-US" sz="1800" i="1" dirty="0" err="1">
                <a:solidFill>
                  <a:schemeClr val="tx1">
                    <a:lumMod val="85000"/>
                    <a:lumOff val="15000"/>
                  </a:schemeClr>
                </a:solidFill>
                <a:ea typeface="+mn-ea"/>
              </a:rPr>
              <a:t>Boutelle</a:t>
            </a:r>
            <a:r>
              <a:rPr lang="en-US" sz="1800" i="1" dirty="0">
                <a:solidFill>
                  <a:schemeClr val="tx1">
                    <a:lumMod val="85000"/>
                    <a:lumOff val="15000"/>
                  </a:schemeClr>
                </a:solidFill>
                <a:ea typeface="+mn-ea"/>
              </a:rPr>
              <a:t>, et al., 2006)</a:t>
            </a:r>
          </a:p>
          <a:p>
            <a:pPr eaLnBrk="1" fontAlgn="auto" hangingPunct="1">
              <a:spcAft>
                <a:spcPts val="0"/>
              </a:spcAft>
              <a:defRPr/>
            </a:pPr>
            <a:r>
              <a:rPr lang="en-US" sz="2400" dirty="0">
                <a:solidFill>
                  <a:schemeClr val="tx1">
                    <a:lumMod val="85000"/>
                    <a:lumOff val="15000"/>
                  </a:schemeClr>
                </a:solidFill>
                <a:ea typeface="+mn-ea"/>
                <a:cs typeface="+mn-cs"/>
              </a:rPr>
              <a:t>Parental healthy (unhealthy) choices affect children significantly</a:t>
            </a:r>
          </a:p>
          <a:p>
            <a:pPr lvl="2" eaLnBrk="1" fontAlgn="auto" hangingPunct="1">
              <a:spcAft>
                <a:spcPts val="0"/>
              </a:spcAft>
              <a:defRPr/>
            </a:pPr>
            <a:r>
              <a:rPr lang="en-US" sz="2200" dirty="0">
                <a:solidFill>
                  <a:schemeClr val="tx1">
                    <a:lumMod val="85000"/>
                    <a:lumOff val="15000"/>
                  </a:schemeClr>
                </a:solidFill>
                <a:ea typeface="+mn-ea"/>
              </a:rPr>
              <a:t>Habits persist through adulthood</a:t>
            </a:r>
          </a:p>
          <a:p>
            <a:pPr marL="228600" lvl="1" indent="0" eaLnBrk="1" fontAlgn="auto" hangingPunct="1">
              <a:spcAft>
                <a:spcPts val="0"/>
              </a:spcAft>
              <a:buFont typeface="Arial" panose="020B0604020202020204" pitchFamily="34" charset="0"/>
              <a:buNone/>
              <a:defRPr/>
            </a:pPr>
            <a:r>
              <a:rPr lang="en-US" sz="1800" i="1" dirty="0">
                <a:solidFill>
                  <a:schemeClr val="tx1">
                    <a:lumMod val="85000"/>
                    <a:lumOff val="15000"/>
                  </a:schemeClr>
                </a:solidFill>
                <a:ea typeface="+mn-ea"/>
              </a:rPr>
              <a:t>(Moore, </a:t>
            </a:r>
            <a:r>
              <a:rPr lang="en-US" sz="1800" i="1" dirty="0" err="1">
                <a:solidFill>
                  <a:schemeClr val="tx1">
                    <a:lumMod val="85000"/>
                    <a:lumOff val="15000"/>
                  </a:schemeClr>
                </a:solidFill>
                <a:ea typeface="+mn-ea"/>
              </a:rPr>
              <a:t>Wilkie</a:t>
            </a:r>
            <a:r>
              <a:rPr lang="en-US" sz="1800" i="1" dirty="0">
                <a:solidFill>
                  <a:schemeClr val="tx1">
                    <a:lumMod val="85000"/>
                    <a:lumOff val="15000"/>
                  </a:schemeClr>
                </a:solidFill>
                <a:ea typeface="+mn-ea"/>
              </a:rPr>
              <a:t>, &amp; </a:t>
            </a:r>
            <a:r>
              <a:rPr lang="en-US" sz="1800" i="1" dirty="0" err="1">
                <a:solidFill>
                  <a:schemeClr val="tx1">
                    <a:lumMod val="85000"/>
                    <a:lumOff val="15000"/>
                  </a:schemeClr>
                </a:solidFill>
                <a:ea typeface="+mn-ea"/>
              </a:rPr>
              <a:t>Desrochers</a:t>
            </a:r>
            <a:r>
              <a:rPr lang="en-US" sz="1800" i="1" dirty="0">
                <a:solidFill>
                  <a:schemeClr val="tx1">
                    <a:lumMod val="85000"/>
                    <a:lumOff val="15000"/>
                  </a:schemeClr>
                </a:solidFill>
                <a:ea typeface="+mn-ea"/>
              </a:rPr>
              <a:t>, 2017)</a:t>
            </a:r>
          </a:p>
        </p:txBody>
      </p:sp>
      <p:graphicFrame>
        <p:nvGraphicFramePr>
          <p:cNvPr id="5" name="Chart 4">
            <a:extLst>
              <a:ext uri="{FF2B5EF4-FFF2-40B4-BE49-F238E27FC236}">
                <a16:creationId xmlns:a16="http://schemas.microsoft.com/office/drawing/2014/main" id="{8445CECB-0C45-A84C-8F01-583058259A46}"/>
              </a:ext>
            </a:extLst>
          </p:cNvPr>
          <p:cNvGraphicFramePr>
            <a:graphicFrameLocks/>
          </p:cNvGraphicFramePr>
          <p:nvPr/>
        </p:nvGraphicFramePr>
        <p:xfrm>
          <a:off x="6880733" y="1690477"/>
          <a:ext cx="5311267" cy="39385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7FF8A07-2E0A-B347-B46A-217E21E84825}"/>
              </a:ext>
            </a:extLst>
          </p:cNvPr>
          <p:cNvSpPr txBox="1">
            <a:spLocks noChangeArrowheads="1"/>
          </p:cNvSpPr>
          <p:nvPr/>
        </p:nvSpPr>
        <p:spPr bwMode="auto">
          <a:xfrm>
            <a:off x="9115425" y="5430838"/>
            <a:ext cx="218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1800" i="1" dirty="0"/>
              <a:t>* 3x per week</a:t>
            </a:r>
          </a:p>
          <a:p>
            <a:pPr eaLnBrk="1" hangingPunct="1"/>
            <a:r>
              <a:rPr lang="en-US" altLang="en-US" sz="1400" i="1" dirty="0"/>
              <a:t>(</a:t>
            </a:r>
            <a:r>
              <a:rPr lang="en-US" altLang="en-US" sz="1400" i="1" dirty="0" err="1"/>
              <a:t>Boutelle</a:t>
            </a:r>
            <a:r>
              <a:rPr lang="en-US" altLang="en-US" sz="1400" i="1" dirty="0"/>
              <a:t>, et al., 2006)</a:t>
            </a:r>
          </a:p>
        </p:txBody>
      </p:sp>
      <p:sp>
        <p:nvSpPr>
          <p:cNvPr id="8" name="Rectangle 7">
            <a:extLst>
              <a:ext uri="{FF2B5EF4-FFF2-40B4-BE49-F238E27FC236}">
                <a16:creationId xmlns:a16="http://schemas.microsoft.com/office/drawing/2014/main" id="{32B55B70-9D44-0A40-849C-8129273FC283}"/>
              </a:ext>
            </a:extLst>
          </p:cNvPr>
          <p:cNvSpPr/>
          <p:nvPr/>
        </p:nvSpPr>
        <p:spPr>
          <a:xfrm>
            <a:off x="4452938" y="361950"/>
            <a:ext cx="7748587" cy="708025"/>
          </a:xfrm>
          <a:prstGeom prst="rect">
            <a:avLst/>
          </a:prstGeom>
        </p:spPr>
        <p:txBody>
          <a:bodyPr>
            <a:spAutoFit/>
          </a:bodyPr>
          <a:lstStyle/>
          <a:p>
            <a:pPr algn="r" fontAlgn="auto">
              <a:spcBef>
                <a:spcPts val="0"/>
              </a:spcBef>
              <a:spcAft>
                <a:spcPts val="0"/>
              </a:spcAft>
              <a:defRPr/>
            </a:pPr>
            <a:r>
              <a:rPr lang="en-US" sz="4000" dirty="0">
                <a:solidFill>
                  <a:schemeClr val="tx1">
                    <a:lumMod val="50000"/>
                    <a:lumOff val="50000"/>
                  </a:schemeClr>
                </a:solidFill>
                <a:latin typeface="+mn-lt"/>
                <a:ea typeface="+mn-ea"/>
              </a:rPr>
              <a:t>Hispanics &amp; Healthy Eating</a:t>
            </a:r>
          </a:p>
        </p:txBody>
      </p:sp>
      <p:cxnSp>
        <p:nvCxnSpPr>
          <p:cNvPr id="9" name="Straight Connector 8">
            <a:extLst>
              <a:ext uri="{FF2B5EF4-FFF2-40B4-BE49-F238E27FC236}">
                <a16:creationId xmlns:a16="http://schemas.microsoft.com/office/drawing/2014/main" id="{F5BC746E-4087-214D-978E-85F1D2076D77}"/>
              </a:ext>
            </a:extLst>
          </p:cNvPr>
          <p:cNvCxnSpPr/>
          <p:nvPr/>
        </p:nvCxnSpPr>
        <p:spPr>
          <a:xfrm>
            <a:off x="0" y="12017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grpSp>
        <p:nvGrpSpPr>
          <p:cNvPr id="39942" name="Group 9">
            <a:extLst>
              <a:ext uri="{FF2B5EF4-FFF2-40B4-BE49-F238E27FC236}">
                <a16:creationId xmlns:a16="http://schemas.microsoft.com/office/drawing/2014/main" id="{E87BFF9B-4A02-2946-B7FE-BD661BC261E3}"/>
              </a:ext>
            </a:extLst>
          </p:cNvPr>
          <p:cNvGrpSpPr>
            <a:grpSpLocks/>
          </p:cNvGrpSpPr>
          <p:nvPr/>
        </p:nvGrpSpPr>
        <p:grpSpPr bwMode="auto">
          <a:xfrm>
            <a:off x="180975" y="1003300"/>
            <a:ext cx="1155700" cy="107950"/>
            <a:chOff x="7536566" y="6291405"/>
            <a:chExt cx="1154910" cy="144000"/>
          </a:xfrm>
        </p:grpSpPr>
        <p:sp>
          <p:nvSpPr>
            <p:cNvPr id="11" name="Oval 10">
              <a:extLst>
                <a:ext uri="{FF2B5EF4-FFF2-40B4-BE49-F238E27FC236}">
                  <a16:creationId xmlns:a16="http://schemas.microsoft.com/office/drawing/2014/main" id="{25BF783F-EE0C-FC41-AC6D-A4A7DD3F670C}"/>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2" name="Oval 11">
              <a:extLst>
                <a:ext uri="{FF2B5EF4-FFF2-40B4-BE49-F238E27FC236}">
                  <a16:creationId xmlns:a16="http://schemas.microsoft.com/office/drawing/2014/main" id="{FFD1A415-AE72-8E4E-9DE8-9A5AC379BC8E}"/>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3" name="Oval 12">
              <a:extLst>
                <a:ext uri="{FF2B5EF4-FFF2-40B4-BE49-F238E27FC236}">
                  <a16:creationId xmlns:a16="http://schemas.microsoft.com/office/drawing/2014/main" id="{370AC24D-CF00-8147-A769-7A7BDDC6C532}"/>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4" name="Oval 13">
              <a:extLst>
                <a:ext uri="{FF2B5EF4-FFF2-40B4-BE49-F238E27FC236}">
                  <a16:creationId xmlns:a16="http://schemas.microsoft.com/office/drawing/2014/main" id="{D54B520D-0635-7F4F-88DE-15DCA9C3C0B6}"/>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5" name="Oval 14">
              <a:extLst>
                <a:ext uri="{FF2B5EF4-FFF2-40B4-BE49-F238E27FC236}">
                  <a16:creationId xmlns:a16="http://schemas.microsoft.com/office/drawing/2014/main" id="{7221C47A-3123-A543-8E88-97C94FF34231}"/>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6" name="Oval 15">
              <a:extLst>
                <a:ext uri="{FF2B5EF4-FFF2-40B4-BE49-F238E27FC236}">
                  <a16:creationId xmlns:a16="http://schemas.microsoft.com/office/drawing/2014/main" id="{07F4E1BF-8CBA-FE41-BE6C-4571079B0F90}"/>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17" name="Oval 16">
              <a:extLst>
                <a:ext uri="{FF2B5EF4-FFF2-40B4-BE49-F238E27FC236}">
                  <a16:creationId xmlns:a16="http://schemas.microsoft.com/office/drawing/2014/main" id="{7A8820F6-D01A-AA48-B4EB-63D7EBAB1BF7}"/>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8" name="Rectangle 17">
            <a:extLst>
              <a:ext uri="{FF2B5EF4-FFF2-40B4-BE49-F238E27FC236}">
                <a16:creationId xmlns:a16="http://schemas.microsoft.com/office/drawing/2014/main" id="{42587CC4-714A-3A4B-A9EB-67AE6C39DB74}"/>
              </a:ext>
            </a:extLst>
          </p:cNvPr>
          <p:cNvSpPr>
            <a:spLocks noChangeArrowheads="1"/>
          </p:cNvSpPr>
          <p:nvPr/>
        </p:nvSpPr>
        <p:spPr bwMode="auto">
          <a:xfrm>
            <a:off x="628650" y="5656263"/>
            <a:ext cx="7642225" cy="830997"/>
          </a:xfrm>
          <a:prstGeom prst="rect">
            <a:avLst/>
          </a:prstGeom>
          <a:solidFill>
            <a:srgbClr val="93CDDD"/>
          </a:solidFill>
          <a:ln w="9525">
            <a:solidFill>
              <a:srgbClr val="93CDDD"/>
            </a:solidFill>
            <a:miter lim="800000"/>
            <a:headEnd/>
            <a:tailEnd/>
          </a:ln>
          <a:effectLst>
            <a:outerShdw blurRad="50800" dist="38100" dir="2700000" algn="tl" rotWithShape="0">
              <a:srgbClr val="808080">
                <a:alpha val="42999"/>
              </a:srgbClr>
            </a:outerShdw>
          </a:effectLst>
        </p:spPr>
        <p:txBody>
          <a:bodyPr>
            <a:spAutoFit/>
          </a:bodyPr>
          <a:lstStyle/>
          <a:p>
            <a:pPr algn="ctr" fontAlgn="auto">
              <a:spcBef>
                <a:spcPts val="0"/>
              </a:spcBef>
              <a:spcAft>
                <a:spcPts val="0"/>
              </a:spcAft>
              <a:defRPr/>
            </a:pPr>
            <a:r>
              <a:rPr lang="en-US" sz="2400" dirty="0">
                <a:solidFill>
                  <a:schemeClr val="tx1">
                    <a:lumMod val="75000"/>
                    <a:lumOff val="25000"/>
                  </a:schemeClr>
                </a:solidFill>
                <a:latin typeface="+mn-lt"/>
                <a:ea typeface="+mn-ea"/>
              </a:rPr>
              <a:t>No Matching Effect:</a:t>
            </a:r>
          </a:p>
          <a:p>
            <a:pPr algn="ctr" fontAlgn="auto">
              <a:spcBef>
                <a:spcPts val="0"/>
              </a:spcBef>
              <a:spcAft>
                <a:spcPts val="0"/>
              </a:spcAft>
              <a:defRPr/>
            </a:pPr>
            <a:r>
              <a:rPr lang="en-US" sz="2400" i="1" dirty="0">
                <a:solidFill>
                  <a:schemeClr val="tx1">
                    <a:lumMod val="75000"/>
                    <a:lumOff val="25000"/>
                  </a:schemeClr>
                </a:solidFill>
                <a:latin typeface="+mn-lt"/>
                <a:ea typeface="+mn-ea"/>
              </a:rPr>
              <a:t>Hispanic Identity = Self-framed Healthy Eating Appeals</a:t>
            </a:r>
          </a:p>
        </p:txBody>
      </p:sp>
    </p:spTree>
    <p:extLst>
      <p:ext uri="{BB962C8B-B14F-4D97-AF65-F5344CB8AC3E}">
        <p14:creationId xmlns:p14="http://schemas.microsoft.com/office/powerpoint/2010/main" val="3030013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par>
                          <p:cTn id="19" fill="hold" nodeType="afterGroup">
                            <p:stCondLst>
                              <p:cond delay="500"/>
                            </p:stCondLst>
                            <p:childTnLst>
                              <p:par>
                                <p:cTn id="20" presetID="1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p:tgtEl>
                                          <p:spTgt spid="5"/>
                                        </p:tgtEl>
                                        <p:attrNameLst>
                                          <p:attrName>ppt_y</p:attrName>
                                        </p:attrNameLst>
                                      </p:cBhvr>
                                      <p:tavLst>
                                        <p:tav tm="0">
                                          <p:val>
                                            <p:strVal val="#ppt_y+#ppt_h*1.125000"/>
                                          </p:val>
                                        </p:tav>
                                        <p:tav tm="100000">
                                          <p:val>
                                            <p:strVal val="#ppt_y"/>
                                          </p:val>
                                        </p:tav>
                                      </p:tavLst>
                                    </p:anim>
                                    <p:animEffect transition="in" filter="wipe(up)">
                                      <p:cBhvr>
                                        <p:cTn id="23" dur="1000"/>
                                        <p:tgtEl>
                                          <p:spTgt spid="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0EEAB2-6C45-504E-9D81-3E257CDD42AE}"/>
              </a:ext>
            </a:extLst>
          </p:cNvPr>
          <p:cNvSpPr/>
          <p:nvPr/>
        </p:nvSpPr>
        <p:spPr>
          <a:xfrm>
            <a:off x="7424738" y="169863"/>
            <a:ext cx="4776787" cy="768350"/>
          </a:xfrm>
          <a:prstGeom prst="rect">
            <a:avLst/>
          </a:prstGeom>
        </p:spPr>
        <p:txBody>
          <a:bodyPr wrap="none">
            <a:spAutoFit/>
          </a:bodyPr>
          <a:lstStyle/>
          <a:p>
            <a:pPr fontAlgn="auto">
              <a:spcBef>
                <a:spcPts val="0"/>
              </a:spcBef>
              <a:spcAft>
                <a:spcPts val="0"/>
              </a:spcAft>
              <a:defRPr/>
            </a:pPr>
            <a:r>
              <a:rPr lang="en-US" sz="4400" dirty="0">
                <a:solidFill>
                  <a:schemeClr val="tx1">
                    <a:lumMod val="50000"/>
                    <a:lumOff val="50000"/>
                  </a:schemeClr>
                </a:solidFill>
                <a:latin typeface="+mn-lt"/>
                <a:ea typeface="+mn-ea"/>
              </a:rPr>
              <a:t>Research Questions</a:t>
            </a:r>
          </a:p>
        </p:txBody>
      </p:sp>
      <p:cxnSp>
        <p:nvCxnSpPr>
          <p:cNvPr id="13" name="Straight Connector 12">
            <a:extLst>
              <a:ext uri="{FF2B5EF4-FFF2-40B4-BE49-F238E27FC236}">
                <a16:creationId xmlns:a16="http://schemas.microsoft.com/office/drawing/2014/main" id="{7FEA3C01-7155-294A-9AE5-D3DACE8DA7FA}"/>
              </a:ext>
            </a:extLst>
          </p:cNvPr>
          <p:cNvCxnSpPr/>
          <p:nvPr/>
        </p:nvCxnSpPr>
        <p:spPr>
          <a:xfrm>
            <a:off x="0" y="113823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63003B-3272-3343-A844-75482D0C6550}"/>
              </a:ext>
            </a:extLst>
          </p:cNvPr>
          <p:cNvSpPr>
            <a:spLocks noChangeArrowheads="1"/>
          </p:cNvSpPr>
          <p:nvPr/>
        </p:nvSpPr>
        <p:spPr bwMode="auto">
          <a:xfrm>
            <a:off x="2389188" y="3301263"/>
            <a:ext cx="8591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2800" dirty="0"/>
              <a:t>Do Hispanics’ cultural perceptions of healthy eating (individual versus social) impact </a:t>
            </a:r>
            <a:r>
              <a:rPr lang="en-US" altLang="en-US" sz="2800" b="1" i="1" dirty="0"/>
              <a:t>attitudes</a:t>
            </a:r>
            <a:r>
              <a:rPr lang="en-US" altLang="en-US" sz="2800" dirty="0"/>
              <a:t> toward health appeals (self versus social framed)? </a:t>
            </a:r>
          </a:p>
        </p:txBody>
      </p:sp>
      <p:sp>
        <p:nvSpPr>
          <p:cNvPr id="26" name="Rectangle 25">
            <a:extLst>
              <a:ext uri="{FF2B5EF4-FFF2-40B4-BE49-F238E27FC236}">
                <a16:creationId xmlns:a16="http://schemas.microsoft.com/office/drawing/2014/main" id="{6FB9D04D-7DB1-0645-B016-888BEC5AE6EF}"/>
              </a:ext>
            </a:extLst>
          </p:cNvPr>
          <p:cNvSpPr>
            <a:spLocks noChangeArrowheads="1"/>
          </p:cNvSpPr>
          <p:nvPr/>
        </p:nvSpPr>
        <p:spPr bwMode="auto">
          <a:xfrm>
            <a:off x="2397125" y="1626425"/>
            <a:ext cx="8004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2800"/>
              <a:t>Are Hispanics more </a:t>
            </a:r>
            <a:r>
              <a:rPr lang="en-US" altLang="en-US" sz="2800" b="1" i="1"/>
              <a:t>persuaded</a:t>
            </a:r>
            <a:r>
              <a:rPr lang="en-US" altLang="en-US" sz="2800"/>
              <a:t> by health messages that are congruent with their self-construal (social versus self)? </a:t>
            </a:r>
          </a:p>
        </p:txBody>
      </p:sp>
      <p:sp>
        <p:nvSpPr>
          <p:cNvPr id="27" name="Rectangle 26">
            <a:extLst>
              <a:ext uri="{FF2B5EF4-FFF2-40B4-BE49-F238E27FC236}">
                <a16:creationId xmlns:a16="http://schemas.microsoft.com/office/drawing/2014/main" id="{06A51825-03E0-A042-BFCC-936D781C4922}"/>
              </a:ext>
            </a:extLst>
          </p:cNvPr>
          <p:cNvSpPr/>
          <p:nvPr/>
        </p:nvSpPr>
        <p:spPr>
          <a:xfrm>
            <a:off x="1520825" y="1737550"/>
            <a:ext cx="557213" cy="769937"/>
          </a:xfrm>
          <a:prstGeom prst="rect">
            <a:avLst/>
          </a:prstGeom>
        </p:spPr>
        <p:txBody>
          <a:bodyPr wrap="none">
            <a:spAutoFit/>
          </a:bodyPr>
          <a:lstStyle/>
          <a:p>
            <a:pPr fontAlgn="auto">
              <a:spcBef>
                <a:spcPts val="0"/>
              </a:spcBef>
              <a:spcAft>
                <a:spcPts val="0"/>
              </a:spcAft>
              <a:defRPr/>
            </a:pPr>
            <a:r>
              <a:rPr lang="en-US" sz="4400" dirty="0">
                <a:solidFill>
                  <a:schemeClr val="tx1">
                    <a:lumMod val="50000"/>
                    <a:lumOff val="50000"/>
                  </a:schemeClr>
                </a:solidFill>
                <a:latin typeface="+mn-lt"/>
                <a:ea typeface="+mn-ea"/>
              </a:rPr>
              <a:t>1.</a:t>
            </a:r>
          </a:p>
        </p:txBody>
      </p:sp>
      <p:sp>
        <p:nvSpPr>
          <p:cNvPr id="28" name="Rectangle 27">
            <a:extLst>
              <a:ext uri="{FF2B5EF4-FFF2-40B4-BE49-F238E27FC236}">
                <a16:creationId xmlns:a16="http://schemas.microsoft.com/office/drawing/2014/main" id="{E0ED219D-26EF-D24D-B1FE-AEE309370E6F}"/>
              </a:ext>
            </a:extLst>
          </p:cNvPr>
          <p:cNvSpPr/>
          <p:nvPr/>
        </p:nvSpPr>
        <p:spPr>
          <a:xfrm>
            <a:off x="1520825" y="3397713"/>
            <a:ext cx="557213" cy="768350"/>
          </a:xfrm>
          <a:prstGeom prst="rect">
            <a:avLst/>
          </a:prstGeom>
        </p:spPr>
        <p:txBody>
          <a:bodyPr wrap="none">
            <a:spAutoFit/>
          </a:bodyPr>
          <a:lstStyle/>
          <a:p>
            <a:pPr fontAlgn="auto">
              <a:spcBef>
                <a:spcPts val="0"/>
              </a:spcBef>
              <a:spcAft>
                <a:spcPts val="0"/>
              </a:spcAft>
              <a:defRPr/>
            </a:pPr>
            <a:r>
              <a:rPr lang="en-US" sz="4400" dirty="0">
                <a:solidFill>
                  <a:schemeClr val="tx1">
                    <a:lumMod val="50000"/>
                    <a:lumOff val="50000"/>
                  </a:schemeClr>
                </a:solidFill>
                <a:latin typeface="+mn-lt"/>
                <a:ea typeface="+mn-ea"/>
              </a:rPr>
              <a:t>2.</a:t>
            </a:r>
          </a:p>
        </p:txBody>
      </p:sp>
      <p:grpSp>
        <p:nvGrpSpPr>
          <p:cNvPr id="33799" name="Group 28">
            <a:extLst>
              <a:ext uri="{FF2B5EF4-FFF2-40B4-BE49-F238E27FC236}">
                <a16:creationId xmlns:a16="http://schemas.microsoft.com/office/drawing/2014/main" id="{A7515D57-E6CD-4646-AB29-C00C45C5DF56}"/>
              </a:ext>
            </a:extLst>
          </p:cNvPr>
          <p:cNvGrpSpPr>
            <a:grpSpLocks/>
          </p:cNvGrpSpPr>
          <p:nvPr/>
        </p:nvGrpSpPr>
        <p:grpSpPr bwMode="auto">
          <a:xfrm>
            <a:off x="180975" y="938213"/>
            <a:ext cx="1155700" cy="107950"/>
            <a:chOff x="7536566" y="6291405"/>
            <a:chExt cx="1154910" cy="144000"/>
          </a:xfrm>
        </p:grpSpPr>
        <p:sp>
          <p:nvSpPr>
            <p:cNvPr id="30" name="Oval 29">
              <a:extLst>
                <a:ext uri="{FF2B5EF4-FFF2-40B4-BE49-F238E27FC236}">
                  <a16:creationId xmlns:a16="http://schemas.microsoft.com/office/drawing/2014/main" id="{E0F25ADC-588A-1141-A4FE-4657D5BA0649}"/>
                </a:ext>
              </a:extLst>
            </p:cNvPr>
            <p:cNvSpPr>
              <a:spLocks noChangeAspect="1"/>
            </p:cNvSpPr>
            <p:nvPr/>
          </p:nvSpPr>
          <p:spPr>
            <a:xfrm>
              <a:off x="7536566" y="6291405"/>
              <a:ext cx="144364" cy="144000"/>
            </a:xfrm>
            <a:prstGeom prst="ellipse">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1" name="Oval 30">
              <a:extLst>
                <a:ext uri="{FF2B5EF4-FFF2-40B4-BE49-F238E27FC236}">
                  <a16:creationId xmlns:a16="http://schemas.microsoft.com/office/drawing/2014/main" id="{7FE6563E-BE9A-2548-8A07-30EA452550FE}"/>
                </a:ext>
              </a:extLst>
            </p:cNvPr>
            <p:cNvSpPr>
              <a:spLocks noChangeAspect="1"/>
            </p:cNvSpPr>
            <p:nvPr/>
          </p:nvSpPr>
          <p:spPr>
            <a:xfrm>
              <a:off x="7704726" y="6291405"/>
              <a:ext cx="144364" cy="144000"/>
            </a:xfrm>
            <a:prstGeom prst="ellipse">
              <a:avLst/>
            </a:prstGeom>
            <a:solidFill>
              <a:schemeClr val="accent4">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2" name="Oval 31">
              <a:extLst>
                <a:ext uri="{FF2B5EF4-FFF2-40B4-BE49-F238E27FC236}">
                  <a16:creationId xmlns:a16="http://schemas.microsoft.com/office/drawing/2014/main" id="{5BBAB34F-4706-0346-973F-0C6EAB71A1B2}"/>
                </a:ext>
              </a:extLst>
            </p:cNvPr>
            <p:cNvSpPr>
              <a:spLocks noChangeAspect="1"/>
            </p:cNvSpPr>
            <p:nvPr/>
          </p:nvSpPr>
          <p:spPr>
            <a:xfrm>
              <a:off x="7863367" y="6291405"/>
              <a:ext cx="144364" cy="144000"/>
            </a:xfrm>
            <a:prstGeom prst="ellipse">
              <a:avLst/>
            </a:prstGeom>
            <a:solidFill>
              <a:schemeClr val="accent2">
                <a:lumMod val="7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3" name="Oval 32">
              <a:extLst>
                <a:ext uri="{FF2B5EF4-FFF2-40B4-BE49-F238E27FC236}">
                  <a16:creationId xmlns:a16="http://schemas.microsoft.com/office/drawing/2014/main" id="{44C4EF9D-31C6-634E-93B1-4AEBA232C4EB}"/>
                </a:ext>
              </a:extLst>
            </p:cNvPr>
            <p:cNvSpPr>
              <a:spLocks noChangeAspect="1"/>
            </p:cNvSpPr>
            <p:nvPr/>
          </p:nvSpPr>
          <p:spPr>
            <a:xfrm>
              <a:off x="8042633" y="6291405"/>
              <a:ext cx="142777" cy="144000"/>
            </a:xfrm>
            <a:prstGeom prst="ellipse">
              <a:avLst/>
            </a:prstGeom>
            <a:solidFill>
              <a:schemeClr val="accent3">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4" name="Oval 33">
              <a:extLst>
                <a:ext uri="{FF2B5EF4-FFF2-40B4-BE49-F238E27FC236}">
                  <a16:creationId xmlns:a16="http://schemas.microsoft.com/office/drawing/2014/main" id="{EB137522-7F64-6549-90AD-CE0ACF48EB47}"/>
                </a:ext>
              </a:extLst>
            </p:cNvPr>
            <p:cNvSpPr>
              <a:spLocks noChangeAspect="1"/>
            </p:cNvSpPr>
            <p:nvPr/>
          </p:nvSpPr>
          <p:spPr>
            <a:xfrm>
              <a:off x="8210793" y="6291405"/>
              <a:ext cx="144363" cy="144000"/>
            </a:xfrm>
            <a:prstGeom prst="ellipse">
              <a:avLst/>
            </a:prstGeom>
            <a:solidFill>
              <a:srgbClr val="FF000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5" name="Oval 34">
              <a:extLst>
                <a:ext uri="{FF2B5EF4-FFF2-40B4-BE49-F238E27FC236}">
                  <a16:creationId xmlns:a16="http://schemas.microsoft.com/office/drawing/2014/main" id="{200138E8-0229-C840-94CE-57EB255708B5}"/>
                </a:ext>
              </a:extLst>
            </p:cNvPr>
            <p:cNvSpPr>
              <a:spLocks noChangeAspect="1"/>
            </p:cNvSpPr>
            <p:nvPr/>
          </p:nvSpPr>
          <p:spPr>
            <a:xfrm>
              <a:off x="8378953" y="6291405"/>
              <a:ext cx="144363" cy="144000"/>
            </a:xfrm>
            <a:prstGeom prst="ellipse">
              <a:avLst/>
            </a:prstGeom>
            <a:solidFill>
              <a:schemeClr val="accent6">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sp>
          <p:nvSpPr>
            <p:cNvPr id="37" name="Oval 36">
              <a:extLst>
                <a:ext uri="{FF2B5EF4-FFF2-40B4-BE49-F238E27FC236}">
                  <a16:creationId xmlns:a16="http://schemas.microsoft.com/office/drawing/2014/main" id="{BD9DF96D-DDAD-D844-88F5-7D38EB84C76C}"/>
                </a:ext>
              </a:extLst>
            </p:cNvPr>
            <p:cNvSpPr>
              <a:spLocks noChangeAspect="1"/>
            </p:cNvSpPr>
            <p:nvPr/>
          </p:nvSpPr>
          <p:spPr>
            <a:xfrm>
              <a:off x="8547113" y="6291405"/>
              <a:ext cx="144363" cy="144000"/>
            </a:xfrm>
            <a:prstGeom prst="ellipse">
              <a:avLst/>
            </a:prstGeom>
            <a:solidFill>
              <a:srgbClr val="7030A0">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825" b="1" dirty="0"/>
            </a:p>
          </p:txBody>
        </p:sp>
      </p:grpSp>
      <p:sp>
        <p:nvSpPr>
          <p:cNvPr id="16" name="Rectangle 15">
            <a:extLst>
              <a:ext uri="{FF2B5EF4-FFF2-40B4-BE49-F238E27FC236}">
                <a16:creationId xmlns:a16="http://schemas.microsoft.com/office/drawing/2014/main" id="{5FF2B417-3CC7-E04C-A089-00670C940C50}"/>
              </a:ext>
            </a:extLst>
          </p:cNvPr>
          <p:cNvSpPr>
            <a:spLocks noChangeArrowheads="1"/>
          </p:cNvSpPr>
          <p:nvPr/>
        </p:nvSpPr>
        <p:spPr bwMode="auto">
          <a:xfrm>
            <a:off x="2389188" y="4971963"/>
            <a:ext cx="8591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anose="020B0502020104020203" pitchFamily="34" charset="77"/>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77"/>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77"/>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77"/>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77"/>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77"/>
                <a:ea typeface="ＭＳ Ｐゴシック" panose="020B0600070205080204" pitchFamily="34" charset="-128"/>
              </a:defRPr>
            </a:lvl9pPr>
          </a:lstStyle>
          <a:p>
            <a:pPr eaLnBrk="1" hangingPunct="1"/>
            <a:r>
              <a:rPr lang="en-US" altLang="en-US" sz="2800" dirty="0"/>
              <a:t>Are Hispanics’ healthy eating </a:t>
            </a:r>
            <a:r>
              <a:rPr lang="en-US" altLang="en-US" sz="2800" b="1" i="1" dirty="0"/>
              <a:t>choices</a:t>
            </a:r>
            <a:r>
              <a:rPr lang="en-US" altLang="en-US" sz="2800" dirty="0"/>
              <a:t> affected by health appeals that are framed individually versus social framed? </a:t>
            </a:r>
          </a:p>
        </p:txBody>
      </p:sp>
      <p:sp>
        <p:nvSpPr>
          <p:cNvPr id="17" name="Rectangle 16">
            <a:extLst>
              <a:ext uri="{FF2B5EF4-FFF2-40B4-BE49-F238E27FC236}">
                <a16:creationId xmlns:a16="http://schemas.microsoft.com/office/drawing/2014/main" id="{9F0355C0-CEF3-8947-A148-DEC5DD8D056C}"/>
              </a:ext>
            </a:extLst>
          </p:cNvPr>
          <p:cNvSpPr/>
          <p:nvPr/>
        </p:nvSpPr>
        <p:spPr>
          <a:xfrm>
            <a:off x="1520825" y="5033688"/>
            <a:ext cx="612668" cy="769441"/>
          </a:xfrm>
          <a:prstGeom prst="rect">
            <a:avLst/>
          </a:prstGeom>
        </p:spPr>
        <p:txBody>
          <a:bodyPr wrap="none">
            <a:spAutoFit/>
          </a:bodyPr>
          <a:lstStyle/>
          <a:p>
            <a:pPr fontAlgn="auto">
              <a:spcBef>
                <a:spcPts val="0"/>
              </a:spcBef>
              <a:spcAft>
                <a:spcPts val="0"/>
              </a:spcAft>
              <a:defRPr/>
            </a:pPr>
            <a:r>
              <a:rPr lang="en-US" sz="4400" dirty="0">
                <a:solidFill>
                  <a:schemeClr val="tx1">
                    <a:lumMod val="50000"/>
                    <a:lumOff val="50000"/>
                  </a:schemeClr>
                </a:solidFill>
              </a:rPr>
              <a:t>3</a:t>
            </a:r>
            <a:r>
              <a:rPr lang="en-US" sz="4400" dirty="0">
                <a:solidFill>
                  <a:schemeClr val="tx1">
                    <a:lumMod val="50000"/>
                    <a:lumOff val="50000"/>
                  </a:schemeClr>
                </a:solidFill>
                <a:latin typeface="+mn-lt"/>
                <a:ea typeface="+mn-ea"/>
              </a:rPr>
              <a:t>.</a:t>
            </a:r>
          </a:p>
        </p:txBody>
      </p:sp>
    </p:spTree>
    <p:extLst>
      <p:ext uri="{BB962C8B-B14F-4D97-AF65-F5344CB8AC3E}">
        <p14:creationId xmlns:p14="http://schemas.microsoft.com/office/powerpoint/2010/main" val="277674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8"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51</TotalTime>
  <Words>1978</Words>
  <Application>Microsoft Macintosh PowerPoint</Application>
  <PresentationFormat>Widescreen</PresentationFormat>
  <Paragraphs>233</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Diavlo Medium</vt:lpstr>
      <vt:lpstr>Gill Sans</vt:lpstr>
      <vt:lpstr>Gill Sans MT</vt:lpstr>
      <vt:lpstr>Times</vt:lpstr>
      <vt:lpstr>Office Theme</vt:lpstr>
      <vt:lpstr>The Role of Culture and Brands’ Health Messages: Evaluating Hispanic Consumers’ Response  to Healthy Eating Appeals</vt:lpstr>
      <vt:lpstr>“Matching the cultural characteristics of minority populations with public health interventions may enhance receptivity to, acceptance of, and salience of health information and programs.”  - Thomas, Fine &amp; Ibrahim (2004)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&amp; MANAGERIAL 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Culture and Brands’ Health Messages: Evaluating Hispanic Consumers’ Response  to Healthy Eating Appeals</dc:title>
  <dc:creator>Tessa Garcia-Collart</dc:creator>
  <cp:lastModifiedBy>Tessa Garcia-Collart</cp:lastModifiedBy>
  <cp:revision>7</cp:revision>
  <cp:lastPrinted>2019-05-12T01:43:37Z</cp:lastPrinted>
  <dcterms:created xsi:type="dcterms:W3CDTF">2019-05-12T01:14:02Z</dcterms:created>
  <dcterms:modified xsi:type="dcterms:W3CDTF">2019-05-12T02:05:28Z</dcterms:modified>
</cp:coreProperties>
</file>