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3" r:id="rId4"/>
    <p:sldId id="259" r:id="rId5"/>
    <p:sldId id="260" r:id="rId6"/>
    <p:sldId id="277" r:id="rId7"/>
    <p:sldId id="278" r:id="rId8"/>
    <p:sldId id="279" r:id="rId9"/>
    <p:sldId id="276" r:id="rId10"/>
    <p:sldId id="265" r:id="rId11"/>
    <p:sldId id="268" r:id="rId12"/>
    <p:sldId id="271" r:id="rId13"/>
    <p:sldId id="269" r:id="rId14"/>
    <p:sldId id="285" r:id="rId15"/>
    <p:sldId id="287" r:id="rId16"/>
    <p:sldId id="270" r:id="rId17"/>
    <p:sldId id="273" r:id="rId18"/>
    <p:sldId id="280" r:id="rId19"/>
    <p:sldId id="282" r:id="rId20"/>
    <p:sldId id="262" r:id="rId21"/>
    <p:sldId id="281" r:id="rId22"/>
    <p:sldId id="266" r:id="rId23"/>
    <p:sldId id="267" r:id="rId24"/>
    <p:sldId id="284" r:id="rId25"/>
    <p:sldId id="272" r:id="rId26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4" autoAdjust="0"/>
    <p:restoredTop sz="77754" autoAdjust="0"/>
  </p:normalViewPr>
  <p:slideViewPr>
    <p:cSldViewPr snapToGrid="0">
      <p:cViewPr varScale="1">
        <p:scale>
          <a:sx n="49" d="100"/>
          <a:sy n="49" d="100"/>
        </p:scale>
        <p:origin x="16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BC986-A941-4EE8-BC38-CC8A382D6F2D}" type="doc">
      <dgm:prSet loTypeId="urn:microsoft.com/office/officeart/2011/layout/TabList" loCatId="officeonlin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E0F3DB3-8038-44C6-8A3D-ABC56347F08C}">
      <dgm:prSet phldrT="[Text]" custT="1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Brand Love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BA093423-711C-42F7-90BB-36E57E883519}" type="parTrans" cxnId="{4F67F095-D3F3-494B-AD23-0EFA9A7BBE93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BCCCB10C-A65C-431F-8113-6732969BD36D}" type="sibTrans" cxnId="{4F67F095-D3F3-494B-AD23-0EFA9A7BBE93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6E973357-5464-4A04-9FE3-69BA0C02E299}">
      <dgm:prSet phldrT="[Text]"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Degree of passionate emotional attachment a satisfied consumer has for a particular trade name </a:t>
          </a:r>
        </a:p>
        <a:p>
          <a:pPr algn="just">
            <a:spcAft>
              <a:spcPts val="0"/>
            </a:spcAft>
          </a:pPr>
          <a:r>
            <a: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(Carroll and Ahuvia (2006)</a:t>
          </a:r>
        </a:p>
      </dgm:t>
    </dgm:pt>
    <dgm:pt modelId="{3508E703-BBC0-4FCA-917F-9B54BA056935}" type="parTrans" cxnId="{419CDCB1-6D2D-4FA9-BCA1-EC16CE85E420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73EE5428-2B2F-474C-928E-DD37C6293BC6}" type="sibTrans" cxnId="{419CDCB1-6D2D-4FA9-BCA1-EC16CE85E420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12DDD582-6E65-46FF-986D-8CEA54E1C880}">
      <dgm:prSet phldrT="[Text]" custT="1"/>
      <dgm:spPr/>
      <dgm:t>
        <a:bodyPr/>
        <a:lstStyle/>
        <a:p>
          <a:pPr algn="just"/>
          <a:r>
            <a:rPr lang="en-US" sz="2000" dirty="0">
              <a:latin typeface="+mn-lt"/>
              <a:cs typeface="Times New Roman" panose="02020603050405020304" pitchFamily="18" charset="0"/>
            </a:rPr>
            <a:t>Includes passion for the brand, attachment to the brand, positive evaluation of the brand, positive emotions in response to the brand, and declarations of love for the brand.</a:t>
          </a:r>
        </a:p>
      </dgm:t>
    </dgm:pt>
    <dgm:pt modelId="{76B9C01F-02B6-4643-8B47-70D2920A3D3C}" type="parTrans" cxnId="{1CB74079-9617-48DE-92F7-93874D813036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43315BDA-4249-43EA-9936-64B7FA769B2A}" type="sibTrans" cxnId="{1CB74079-9617-48DE-92F7-93874D813036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2AF021D9-F3CE-47C0-AFF3-CE3E39D03CFE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Brand Image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A209AADC-3892-4E12-B728-FD775E04DE20}" type="parTrans" cxnId="{36619A6D-0DB6-4E79-8DC2-85EBEB0852CF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100D822D-1F77-4612-B406-5E8D00E815DB}" type="sibTrans" cxnId="{36619A6D-0DB6-4E79-8DC2-85EBEB0852CF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2B6FB1BB-915F-4063-9E06-1EDE22DAC08B}">
      <dgm:prSet phldrT="[Text]" custT="1"/>
      <dgm:spPr/>
      <dgm:t>
        <a:bodyPr anchor="ctr"/>
        <a:lstStyle/>
        <a:p>
          <a:pPr algn="just"/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Set of associations linked to the brand in consumers´ minds, where meaning is constructed along two different paths – physical  &amp; psychological </a:t>
          </a:r>
          <a:r>
            <a: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(Keller 1993) </a:t>
          </a:r>
        </a:p>
      </dgm:t>
    </dgm:pt>
    <dgm:pt modelId="{39C847B4-2575-4EF1-8B90-3A9DB9B58F6F}" type="parTrans" cxnId="{737F23BE-0F60-4855-A029-1916C0353C7B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F016D11E-4476-42EC-92D7-78A8E60FECD5}" type="sibTrans" cxnId="{737F23BE-0F60-4855-A029-1916C0353C7B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F737F872-E11F-2641-8E7A-F90AB71A7860}">
      <dgm:prSet phldrT="[Text]" custT="1"/>
      <dgm:spPr/>
      <dgm:t>
        <a:bodyPr/>
        <a:lstStyle/>
        <a:p>
          <a:pPr algn="just"/>
          <a:endParaRPr lang="en-US" sz="1100" dirty="0">
            <a:latin typeface="+mn-lt"/>
            <a:cs typeface="Times New Roman" panose="02020603050405020304" pitchFamily="18" charset="0"/>
          </a:endParaRPr>
        </a:p>
      </dgm:t>
    </dgm:pt>
    <dgm:pt modelId="{711374E3-7AD6-9D4E-8935-93049F97ACBC}" type="parTrans" cxnId="{AED4A5B3-6AE8-8748-A379-26776030A458}">
      <dgm:prSet/>
      <dgm:spPr/>
      <dgm:t>
        <a:bodyPr/>
        <a:lstStyle/>
        <a:p>
          <a:endParaRPr lang="en-US"/>
        </a:p>
      </dgm:t>
    </dgm:pt>
    <dgm:pt modelId="{48B677BF-7984-124E-A568-1DC8FE45A869}" type="sibTrans" cxnId="{AED4A5B3-6AE8-8748-A379-26776030A458}">
      <dgm:prSet/>
      <dgm:spPr/>
      <dgm:t>
        <a:bodyPr/>
        <a:lstStyle/>
        <a:p>
          <a:endParaRPr lang="en-US"/>
        </a:p>
      </dgm:t>
    </dgm:pt>
    <dgm:pt modelId="{641D41F7-20F1-40F7-86E8-2377B2794D26}">
      <dgm:prSet phldrT="[Text]" custT="1"/>
      <dgm:spPr/>
      <dgm:t>
        <a:bodyPr/>
        <a:lstStyle/>
        <a:p>
          <a:pPr algn="just"/>
          <a:r>
            <a:rPr lang="en-US" sz="2000" b="1" dirty="0">
              <a:latin typeface="+mn-lt"/>
              <a:cs typeface="Times New Roman" panose="02020603050405020304" pitchFamily="18" charset="0"/>
            </a:rPr>
            <a:t>Antecedents:</a:t>
          </a:r>
          <a:r>
            <a:rPr lang="en-US" sz="2000" dirty="0">
              <a:latin typeface="+mn-lt"/>
              <a:cs typeface="Times New Roman" panose="02020603050405020304" pitchFamily="18" charset="0"/>
            </a:rPr>
            <a:t> Brand knowledge, brand experience and brand attitudes. The expected outcomes of a positive brand image are: loyalty and recommendation by word-of-mouth</a:t>
          </a:r>
          <a:endParaRPr lang="en-US" sz="1100" dirty="0">
            <a:latin typeface="+mn-lt"/>
            <a:cs typeface="Times New Roman" panose="02020603050405020304" pitchFamily="18" charset="0"/>
          </a:endParaRPr>
        </a:p>
      </dgm:t>
    </dgm:pt>
    <dgm:pt modelId="{EB06F0DB-EE80-4A5B-9754-6E3327B59DEC}" type="parTrans" cxnId="{39DD1C64-E50D-438A-9CD8-9E9CC5B34A98}">
      <dgm:prSet/>
      <dgm:spPr/>
      <dgm:t>
        <a:bodyPr/>
        <a:lstStyle/>
        <a:p>
          <a:endParaRPr lang="en-US"/>
        </a:p>
      </dgm:t>
    </dgm:pt>
    <dgm:pt modelId="{D797DF04-15EB-431E-9BFC-E77592BFFE3C}" type="sibTrans" cxnId="{39DD1C64-E50D-438A-9CD8-9E9CC5B34A98}">
      <dgm:prSet/>
      <dgm:spPr/>
      <dgm:t>
        <a:bodyPr/>
        <a:lstStyle/>
        <a:p>
          <a:endParaRPr lang="en-US"/>
        </a:p>
      </dgm:t>
    </dgm:pt>
    <dgm:pt modelId="{91007FD6-0464-4BE0-BE82-AF0750D0DA05}">
      <dgm:prSet phldrT="[Text]" custT="1"/>
      <dgm:spPr/>
      <dgm:t>
        <a:bodyPr/>
        <a:lstStyle/>
        <a:p>
          <a:pPr algn="just"/>
          <a:endParaRPr lang="en-US" sz="1100" dirty="0">
            <a:latin typeface="+mn-lt"/>
            <a:cs typeface="Times New Roman" panose="02020603050405020304" pitchFamily="18" charset="0"/>
          </a:endParaRPr>
        </a:p>
      </dgm:t>
    </dgm:pt>
    <dgm:pt modelId="{F3632CD1-93C1-41AB-AA16-923E240344C9}" type="parTrans" cxnId="{73E4EA9B-5FB5-4221-94FE-FBE6E567AFAC}">
      <dgm:prSet/>
      <dgm:spPr/>
      <dgm:t>
        <a:bodyPr/>
        <a:lstStyle/>
        <a:p>
          <a:endParaRPr lang="en-US"/>
        </a:p>
      </dgm:t>
    </dgm:pt>
    <dgm:pt modelId="{520D5919-F992-4CDB-AD21-03804C7864E9}" type="sibTrans" cxnId="{73E4EA9B-5FB5-4221-94FE-FBE6E567AFAC}">
      <dgm:prSet/>
      <dgm:spPr/>
      <dgm:t>
        <a:bodyPr/>
        <a:lstStyle/>
        <a:p>
          <a:endParaRPr lang="en-US"/>
        </a:p>
      </dgm:t>
    </dgm:pt>
    <dgm:pt modelId="{274E5410-6326-41EF-BFB7-6829C9178716}">
      <dgm:prSet phldrT="[Text]" custT="1"/>
      <dgm:spPr/>
      <dgm:t>
        <a:bodyPr/>
        <a:lstStyle/>
        <a:p>
          <a:pPr algn="just"/>
          <a:r>
            <a:rPr lang="en-US" sz="2000" dirty="0">
              <a:latin typeface="+mn-lt"/>
              <a:cs typeface="Times New Roman" panose="02020603050405020304" pitchFamily="18" charset="0"/>
            </a:rPr>
            <a:t>(Zeithaml, Berry &amp; Parasuraman, 1996; Carroll &amp; </a:t>
          </a:r>
          <a:r>
            <a:rPr lang="en-US" sz="2000" dirty="0" err="1">
              <a:latin typeface="+mn-lt"/>
              <a:cs typeface="Times New Roman" panose="02020603050405020304" pitchFamily="18" charset="0"/>
            </a:rPr>
            <a:t>Ahuvia</a:t>
          </a:r>
          <a:r>
            <a:rPr lang="en-US" sz="2000" dirty="0">
              <a:latin typeface="+mn-lt"/>
              <a:cs typeface="Times New Roman" panose="02020603050405020304" pitchFamily="18" charset="0"/>
            </a:rPr>
            <a:t>, 2006). </a:t>
          </a:r>
          <a:endParaRPr lang="en-US" sz="1100" dirty="0">
            <a:latin typeface="+mn-lt"/>
            <a:cs typeface="Times New Roman" panose="02020603050405020304" pitchFamily="18" charset="0"/>
          </a:endParaRPr>
        </a:p>
      </dgm:t>
    </dgm:pt>
    <dgm:pt modelId="{30FD2532-922D-46FA-A34C-4AD3FEB7FDEE}" type="parTrans" cxnId="{C58DDDB8-B0C9-4CF5-B867-2709BEBB882F}">
      <dgm:prSet/>
      <dgm:spPr/>
      <dgm:t>
        <a:bodyPr/>
        <a:lstStyle/>
        <a:p>
          <a:endParaRPr lang="en-US"/>
        </a:p>
      </dgm:t>
    </dgm:pt>
    <dgm:pt modelId="{B03F6A44-19A7-49CF-B444-FCB6F2C4F399}" type="sibTrans" cxnId="{C58DDDB8-B0C9-4CF5-B867-2709BEBB882F}">
      <dgm:prSet/>
      <dgm:spPr/>
      <dgm:t>
        <a:bodyPr/>
        <a:lstStyle/>
        <a:p>
          <a:endParaRPr lang="en-US"/>
        </a:p>
      </dgm:t>
    </dgm:pt>
    <dgm:pt modelId="{78CEAF89-5933-466D-AF01-9148E6BB3553}" type="pres">
      <dgm:prSet presAssocID="{5C3BC986-A941-4EE8-BC38-CC8A382D6F2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CC3A2CD-241E-46EA-86A0-D3BFE2D678C6}" type="pres">
      <dgm:prSet presAssocID="{7E0F3DB3-8038-44C6-8A3D-ABC56347F08C}" presName="composite" presStyleCnt="0"/>
      <dgm:spPr/>
    </dgm:pt>
    <dgm:pt modelId="{B77D8785-FB56-4D79-8AFF-E1DCA67BBB16}" type="pres">
      <dgm:prSet presAssocID="{7E0F3DB3-8038-44C6-8A3D-ABC56347F08C}" presName="FirstChild" presStyleLbl="revTx" presStyleIdx="0" presStyleCnt="4" custScaleY="142318">
        <dgm:presLayoutVars>
          <dgm:chMax val="0"/>
          <dgm:chPref val="0"/>
          <dgm:bulletEnabled val="1"/>
        </dgm:presLayoutVars>
      </dgm:prSet>
      <dgm:spPr/>
    </dgm:pt>
    <dgm:pt modelId="{83AD0796-4818-40FE-A4B1-A10827F32069}" type="pres">
      <dgm:prSet presAssocID="{7E0F3DB3-8038-44C6-8A3D-ABC56347F08C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6A1D3F52-1673-4644-9CCA-266C846B9B5D}" type="pres">
      <dgm:prSet presAssocID="{7E0F3DB3-8038-44C6-8A3D-ABC56347F08C}" presName="Accent" presStyleLbl="parChTrans1D1" presStyleIdx="0" presStyleCnt="2"/>
      <dgm:spPr/>
    </dgm:pt>
    <dgm:pt modelId="{BAE5C133-445F-4765-8471-A4DCA95E1B83}" type="pres">
      <dgm:prSet presAssocID="{7E0F3DB3-8038-44C6-8A3D-ABC56347F08C}" presName="Child" presStyleLbl="revTx" presStyleIdx="1" presStyleCnt="4" custLinFactY="-5038" custLinFactNeighborX="-247" custLinFactNeighborY="-100000">
        <dgm:presLayoutVars>
          <dgm:chMax val="0"/>
          <dgm:chPref val="0"/>
          <dgm:bulletEnabled val="1"/>
        </dgm:presLayoutVars>
      </dgm:prSet>
      <dgm:spPr/>
    </dgm:pt>
    <dgm:pt modelId="{7AFD958A-8FAD-40D5-B6E8-C2F23F858A53}" type="pres">
      <dgm:prSet presAssocID="{BCCCB10C-A65C-431F-8113-6732969BD36D}" presName="sibTrans" presStyleCnt="0"/>
      <dgm:spPr/>
    </dgm:pt>
    <dgm:pt modelId="{71636E82-1BE5-40BB-8D92-E9615A4F59AC}" type="pres">
      <dgm:prSet presAssocID="{2AF021D9-F3CE-47C0-AFF3-CE3E39D03CFE}" presName="composite" presStyleCnt="0"/>
      <dgm:spPr/>
    </dgm:pt>
    <dgm:pt modelId="{741DB662-FAFC-4728-B48C-2FA0E8464CA0}" type="pres">
      <dgm:prSet presAssocID="{2AF021D9-F3CE-47C0-AFF3-CE3E39D03CFE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1442E8C-AA95-4D5A-8D0E-DFBCDF577C2B}" type="pres">
      <dgm:prSet presAssocID="{2AF021D9-F3CE-47C0-AFF3-CE3E39D03CFE}" presName="Parent" presStyleLbl="alignNode1" presStyleIdx="1" presStyleCnt="2" custScaleX="99241">
        <dgm:presLayoutVars>
          <dgm:chMax val="3"/>
          <dgm:chPref val="3"/>
          <dgm:bulletEnabled val="1"/>
        </dgm:presLayoutVars>
      </dgm:prSet>
      <dgm:spPr/>
    </dgm:pt>
    <dgm:pt modelId="{5E034FE8-D459-46B9-A8CC-A0DBEA178871}" type="pres">
      <dgm:prSet presAssocID="{2AF021D9-F3CE-47C0-AFF3-CE3E39D03CFE}" presName="Accent" presStyleLbl="parChTrans1D1" presStyleIdx="1" presStyleCnt="2"/>
      <dgm:spPr/>
    </dgm:pt>
    <dgm:pt modelId="{B604C918-6C6D-4459-BAC1-D0F41CE7013C}" type="pres">
      <dgm:prSet presAssocID="{2AF021D9-F3CE-47C0-AFF3-CE3E39D03CFE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E7F2402-F458-47F2-AF14-16177FF6A687}" type="presOf" srcId="{274E5410-6326-41EF-BFB7-6829C9178716}" destId="{B604C918-6C6D-4459-BAC1-D0F41CE7013C}" srcOrd="0" destOrd="2" presId="urn:microsoft.com/office/officeart/2011/layout/TabList"/>
    <dgm:cxn modelId="{47252433-0D6E-4BAC-886D-5F4211090756}" type="presOf" srcId="{2AF021D9-F3CE-47C0-AFF3-CE3E39D03CFE}" destId="{A1442E8C-AA95-4D5A-8D0E-DFBCDF577C2B}" srcOrd="0" destOrd="0" presId="urn:microsoft.com/office/officeart/2011/layout/TabList"/>
    <dgm:cxn modelId="{1C7E7440-4FA4-43EE-8AD2-6EFBAC4139EB}" type="presOf" srcId="{7E0F3DB3-8038-44C6-8A3D-ABC56347F08C}" destId="{83AD0796-4818-40FE-A4B1-A10827F32069}" srcOrd="0" destOrd="0" presId="urn:microsoft.com/office/officeart/2011/layout/TabList"/>
    <dgm:cxn modelId="{39DD1C64-E50D-438A-9CD8-9E9CC5B34A98}" srcId="{2AF021D9-F3CE-47C0-AFF3-CE3E39D03CFE}" destId="{641D41F7-20F1-40F7-86E8-2377B2794D26}" srcOrd="2" destOrd="0" parTransId="{EB06F0DB-EE80-4A5B-9754-6E3327B59DEC}" sibTransId="{D797DF04-15EB-431E-9BFC-E77592BFFE3C}"/>
    <dgm:cxn modelId="{55160C6A-3248-4C7B-A10B-090CD52F4ED4}" type="presOf" srcId="{2B6FB1BB-915F-4063-9E06-1EDE22DAC08B}" destId="{741DB662-FAFC-4728-B48C-2FA0E8464CA0}" srcOrd="0" destOrd="0" presId="urn:microsoft.com/office/officeart/2011/layout/TabList"/>
    <dgm:cxn modelId="{36619A6D-0DB6-4E79-8DC2-85EBEB0852CF}" srcId="{5C3BC986-A941-4EE8-BC38-CC8A382D6F2D}" destId="{2AF021D9-F3CE-47C0-AFF3-CE3E39D03CFE}" srcOrd="1" destOrd="0" parTransId="{A209AADC-3892-4E12-B728-FD775E04DE20}" sibTransId="{100D822D-1F77-4612-B406-5E8D00E815DB}"/>
    <dgm:cxn modelId="{CFFAE750-649B-4F80-9F74-4D40DF28933B}" type="presOf" srcId="{6E973357-5464-4A04-9FE3-69BA0C02E299}" destId="{B77D8785-FB56-4D79-8AFF-E1DCA67BBB16}" srcOrd="0" destOrd="0" presId="urn:microsoft.com/office/officeart/2011/layout/TabList"/>
    <dgm:cxn modelId="{14074953-A11B-4113-BE81-AD479B9E71E9}" type="presOf" srcId="{641D41F7-20F1-40F7-86E8-2377B2794D26}" destId="{B604C918-6C6D-4459-BAC1-D0F41CE7013C}" srcOrd="0" destOrd="1" presId="urn:microsoft.com/office/officeart/2011/layout/TabList"/>
    <dgm:cxn modelId="{1CB74079-9617-48DE-92F7-93874D813036}" srcId="{7E0F3DB3-8038-44C6-8A3D-ABC56347F08C}" destId="{12DDD582-6E65-46FF-986D-8CEA54E1C880}" srcOrd="2" destOrd="0" parTransId="{76B9C01F-02B6-4643-8B47-70D2920A3D3C}" sibTransId="{43315BDA-4249-43EA-9936-64B7FA769B2A}"/>
    <dgm:cxn modelId="{4F67F095-D3F3-494B-AD23-0EFA9A7BBE93}" srcId="{5C3BC986-A941-4EE8-BC38-CC8A382D6F2D}" destId="{7E0F3DB3-8038-44C6-8A3D-ABC56347F08C}" srcOrd="0" destOrd="0" parTransId="{BA093423-711C-42F7-90BB-36E57E883519}" sibTransId="{BCCCB10C-A65C-431F-8113-6732969BD36D}"/>
    <dgm:cxn modelId="{73E4EA9B-5FB5-4221-94FE-FBE6E567AFAC}" srcId="{2AF021D9-F3CE-47C0-AFF3-CE3E39D03CFE}" destId="{91007FD6-0464-4BE0-BE82-AF0750D0DA05}" srcOrd="1" destOrd="0" parTransId="{F3632CD1-93C1-41AB-AA16-923E240344C9}" sibTransId="{520D5919-F992-4CDB-AD21-03804C7864E9}"/>
    <dgm:cxn modelId="{F20614AC-2B17-4A55-8B65-E19C56F3AC2B}" type="presOf" srcId="{5C3BC986-A941-4EE8-BC38-CC8A382D6F2D}" destId="{78CEAF89-5933-466D-AF01-9148E6BB3553}" srcOrd="0" destOrd="0" presId="urn:microsoft.com/office/officeart/2011/layout/TabList"/>
    <dgm:cxn modelId="{419CDCB1-6D2D-4FA9-BCA1-EC16CE85E420}" srcId="{7E0F3DB3-8038-44C6-8A3D-ABC56347F08C}" destId="{6E973357-5464-4A04-9FE3-69BA0C02E299}" srcOrd="0" destOrd="0" parTransId="{3508E703-BBC0-4FCA-917F-9B54BA056935}" sibTransId="{73EE5428-2B2F-474C-928E-DD37C6293BC6}"/>
    <dgm:cxn modelId="{AED4A5B3-6AE8-8748-A379-26776030A458}" srcId="{7E0F3DB3-8038-44C6-8A3D-ABC56347F08C}" destId="{F737F872-E11F-2641-8E7A-F90AB71A7860}" srcOrd="1" destOrd="0" parTransId="{711374E3-7AD6-9D4E-8935-93049F97ACBC}" sibTransId="{48B677BF-7984-124E-A568-1DC8FE45A869}"/>
    <dgm:cxn modelId="{260420B4-55E7-4970-996A-BCEB951C02C7}" type="presOf" srcId="{12DDD582-6E65-46FF-986D-8CEA54E1C880}" destId="{BAE5C133-445F-4765-8471-A4DCA95E1B83}" srcOrd="0" destOrd="1" presId="urn:microsoft.com/office/officeart/2011/layout/TabList"/>
    <dgm:cxn modelId="{C58DDDB8-B0C9-4CF5-B867-2709BEBB882F}" srcId="{2AF021D9-F3CE-47C0-AFF3-CE3E39D03CFE}" destId="{274E5410-6326-41EF-BFB7-6829C9178716}" srcOrd="3" destOrd="0" parTransId="{30FD2532-922D-46FA-A34C-4AD3FEB7FDEE}" sibTransId="{B03F6A44-19A7-49CF-B444-FCB6F2C4F399}"/>
    <dgm:cxn modelId="{737F23BE-0F60-4855-A029-1916C0353C7B}" srcId="{2AF021D9-F3CE-47C0-AFF3-CE3E39D03CFE}" destId="{2B6FB1BB-915F-4063-9E06-1EDE22DAC08B}" srcOrd="0" destOrd="0" parTransId="{39C847B4-2575-4EF1-8B90-3A9DB9B58F6F}" sibTransId="{F016D11E-4476-42EC-92D7-78A8E60FECD5}"/>
    <dgm:cxn modelId="{7FD479D9-6035-C84E-A54B-D3D4338E8DA6}" type="presOf" srcId="{F737F872-E11F-2641-8E7A-F90AB71A7860}" destId="{BAE5C133-445F-4765-8471-A4DCA95E1B83}" srcOrd="0" destOrd="0" presId="urn:microsoft.com/office/officeart/2011/layout/TabList"/>
    <dgm:cxn modelId="{D12D7DED-AE4A-4A7C-8A3F-25667F4A36B3}" type="presOf" srcId="{91007FD6-0464-4BE0-BE82-AF0750D0DA05}" destId="{B604C918-6C6D-4459-BAC1-D0F41CE7013C}" srcOrd="0" destOrd="0" presId="urn:microsoft.com/office/officeart/2011/layout/TabList"/>
    <dgm:cxn modelId="{4EC0A721-E89F-4050-9305-6B91A977522F}" type="presParOf" srcId="{78CEAF89-5933-466D-AF01-9148E6BB3553}" destId="{CCC3A2CD-241E-46EA-86A0-D3BFE2D678C6}" srcOrd="0" destOrd="0" presId="urn:microsoft.com/office/officeart/2011/layout/TabList"/>
    <dgm:cxn modelId="{9B70D6BF-DBA5-46FC-B359-BB8E79E76B7E}" type="presParOf" srcId="{CCC3A2CD-241E-46EA-86A0-D3BFE2D678C6}" destId="{B77D8785-FB56-4D79-8AFF-E1DCA67BBB16}" srcOrd="0" destOrd="0" presId="urn:microsoft.com/office/officeart/2011/layout/TabList"/>
    <dgm:cxn modelId="{10993DA5-5FB1-47C2-9DC2-3AB2583B0BEB}" type="presParOf" srcId="{CCC3A2CD-241E-46EA-86A0-D3BFE2D678C6}" destId="{83AD0796-4818-40FE-A4B1-A10827F32069}" srcOrd="1" destOrd="0" presId="urn:microsoft.com/office/officeart/2011/layout/TabList"/>
    <dgm:cxn modelId="{371A7F19-8058-4A10-A76D-02738C1FACF3}" type="presParOf" srcId="{CCC3A2CD-241E-46EA-86A0-D3BFE2D678C6}" destId="{6A1D3F52-1673-4644-9CCA-266C846B9B5D}" srcOrd="2" destOrd="0" presId="urn:microsoft.com/office/officeart/2011/layout/TabList"/>
    <dgm:cxn modelId="{4DBD6CC4-002B-45F6-889E-6FB02DCF7E38}" type="presParOf" srcId="{78CEAF89-5933-466D-AF01-9148E6BB3553}" destId="{BAE5C133-445F-4765-8471-A4DCA95E1B83}" srcOrd="1" destOrd="0" presId="urn:microsoft.com/office/officeart/2011/layout/TabList"/>
    <dgm:cxn modelId="{15EE218C-07EB-494A-AF0B-A27C98474D4F}" type="presParOf" srcId="{78CEAF89-5933-466D-AF01-9148E6BB3553}" destId="{7AFD958A-8FAD-40D5-B6E8-C2F23F858A53}" srcOrd="2" destOrd="0" presId="urn:microsoft.com/office/officeart/2011/layout/TabList"/>
    <dgm:cxn modelId="{F5C1A680-EFDB-4520-8328-1889C9AA8DF0}" type="presParOf" srcId="{78CEAF89-5933-466D-AF01-9148E6BB3553}" destId="{71636E82-1BE5-40BB-8D92-E9615A4F59AC}" srcOrd="3" destOrd="0" presId="urn:microsoft.com/office/officeart/2011/layout/TabList"/>
    <dgm:cxn modelId="{6F6F691B-8333-4869-9132-1B425F224715}" type="presParOf" srcId="{71636E82-1BE5-40BB-8D92-E9615A4F59AC}" destId="{741DB662-FAFC-4728-B48C-2FA0E8464CA0}" srcOrd="0" destOrd="0" presId="urn:microsoft.com/office/officeart/2011/layout/TabList"/>
    <dgm:cxn modelId="{2B45D0E1-21E6-4C5D-B3FB-F890F3C93603}" type="presParOf" srcId="{71636E82-1BE5-40BB-8D92-E9615A4F59AC}" destId="{A1442E8C-AA95-4D5A-8D0E-DFBCDF577C2B}" srcOrd="1" destOrd="0" presId="urn:microsoft.com/office/officeart/2011/layout/TabList"/>
    <dgm:cxn modelId="{BAF1B3B5-4DC0-401D-903E-F9D52BF9BD33}" type="presParOf" srcId="{71636E82-1BE5-40BB-8D92-E9615A4F59AC}" destId="{5E034FE8-D459-46B9-A8CC-A0DBEA178871}" srcOrd="2" destOrd="0" presId="urn:microsoft.com/office/officeart/2011/layout/TabList"/>
    <dgm:cxn modelId="{FAA313CE-AB00-46DF-8570-5A17C531E0C6}" type="presParOf" srcId="{78CEAF89-5933-466D-AF01-9148E6BB3553}" destId="{B604C918-6C6D-4459-BAC1-D0F41CE7013C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2C86E6-9627-4E13-81E1-90F7EC3A514F}" type="doc">
      <dgm:prSet loTypeId="urn:microsoft.com/office/officeart/2005/8/layout/venn3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18724A-1D52-4A26-9FA1-64D5317CE404}">
      <dgm:prSet phldrT="[Text]" custT="1"/>
      <dgm:spPr/>
      <dgm:t>
        <a:bodyPr/>
        <a:lstStyle/>
        <a:p>
          <a:pPr marL="0" indent="0"/>
          <a:r>
            <a:rPr lang="en-US" sz="1800" b="1" u="sng" dirty="0"/>
            <a:t>USA</a:t>
          </a:r>
          <a:r>
            <a:rPr lang="en-US" sz="1800" b="1" dirty="0"/>
            <a:t>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348</a:t>
          </a:r>
        </a:p>
        <a:p>
          <a:pPr marL="0" indent="0"/>
          <a:r>
            <a:rPr lang="en-US" sz="1800" b="1" u="sng" dirty="0"/>
            <a:t>MEX: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556</a:t>
          </a:r>
        </a:p>
      </dgm:t>
    </dgm:pt>
    <dgm:pt modelId="{A995B37B-D0C1-4E7F-9DE0-F1FAECC2134F}" type="parTrans" cxnId="{0B87C3ED-AEA0-4611-894E-B362667A9D51}">
      <dgm:prSet/>
      <dgm:spPr/>
      <dgm:t>
        <a:bodyPr/>
        <a:lstStyle/>
        <a:p>
          <a:endParaRPr lang="en-US" sz="1700" b="1"/>
        </a:p>
      </dgm:t>
    </dgm:pt>
    <dgm:pt modelId="{361B9854-21D1-4473-8786-F9389929D5C8}" type="sibTrans" cxnId="{0B87C3ED-AEA0-4611-894E-B362667A9D51}">
      <dgm:prSet/>
      <dgm:spPr/>
      <dgm:t>
        <a:bodyPr/>
        <a:lstStyle/>
        <a:p>
          <a:endParaRPr lang="en-US" sz="1700" b="1"/>
        </a:p>
      </dgm:t>
    </dgm:pt>
    <dgm:pt modelId="{7392975F-2142-42DD-845B-A69DAB4A370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u="sng" dirty="0"/>
            <a:t>USA: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50% </a:t>
          </a:r>
          <a:r>
            <a:rPr lang="en-US" sz="1800" b="1" dirty="0">
              <a:solidFill>
                <a:srgbClr val="0070C0"/>
              </a:solidFill>
            </a:rPr>
            <a:t>females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800" b="1" u="sng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u="sng" dirty="0"/>
            <a:t>MEX: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82% </a:t>
          </a:r>
          <a:r>
            <a:rPr lang="en-US" sz="1800" b="1" dirty="0">
              <a:solidFill>
                <a:srgbClr val="0070C0"/>
              </a:solidFill>
            </a:rPr>
            <a:t>females</a:t>
          </a:r>
        </a:p>
      </dgm:t>
    </dgm:pt>
    <dgm:pt modelId="{2EF7E031-C0D5-4625-984D-2AB9554B4FD2}" type="parTrans" cxnId="{857A2480-F9BE-418D-8AFA-B97BBA733E3D}">
      <dgm:prSet/>
      <dgm:spPr/>
      <dgm:t>
        <a:bodyPr/>
        <a:lstStyle/>
        <a:p>
          <a:endParaRPr lang="en-US" sz="1700" b="1"/>
        </a:p>
      </dgm:t>
    </dgm:pt>
    <dgm:pt modelId="{4ED2FA2A-6FE3-4797-BF23-FAE185B8F1AF}" type="sibTrans" cxnId="{857A2480-F9BE-418D-8AFA-B97BBA733E3D}">
      <dgm:prSet/>
      <dgm:spPr/>
      <dgm:t>
        <a:bodyPr/>
        <a:lstStyle/>
        <a:p>
          <a:endParaRPr lang="en-US" sz="1700" b="1"/>
        </a:p>
      </dgm:t>
    </dgm:pt>
    <dgm:pt modelId="{CEBAFE91-DF35-4A2F-BF99-96DF34E3739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u="sng" dirty="0"/>
            <a:t>USA: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76% </a:t>
          </a:r>
          <a:r>
            <a:rPr lang="en-US" sz="1800" b="1" dirty="0"/>
            <a:t>Bachelor’s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/>
            <a:t>or Master’s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/>
            <a:t>Degree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8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u="sng" dirty="0"/>
            <a:t>MEX: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99.4% </a:t>
          </a:r>
          <a:r>
            <a:rPr lang="en-US" sz="1800" b="1" dirty="0"/>
            <a:t>Master’s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/>
            <a:t>degree</a:t>
          </a:r>
        </a:p>
      </dgm:t>
    </dgm:pt>
    <dgm:pt modelId="{F3CB5046-887E-4999-8887-006829400FDA}" type="parTrans" cxnId="{1979A8BF-9584-4BDE-AA68-33E669E7803B}">
      <dgm:prSet/>
      <dgm:spPr/>
      <dgm:t>
        <a:bodyPr/>
        <a:lstStyle/>
        <a:p>
          <a:endParaRPr lang="en-US" sz="1700" b="1"/>
        </a:p>
      </dgm:t>
    </dgm:pt>
    <dgm:pt modelId="{67242F71-D280-40EA-B543-83FB86FC3609}" type="sibTrans" cxnId="{1979A8BF-9584-4BDE-AA68-33E669E7803B}">
      <dgm:prSet/>
      <dgm:spPr/>
      <dgm:t>
        <a:bodyPr/>
        <a:lstStyle/>
        <a:p>
          <a:endParaRPr lang="en-US" sz="1700" b="1"/>
        </a:p>
      </dgm:t>
    </dgm:pt>
    <dgm:pt modelId="{B435D9D8-FCA0-4AAF-800B-F8F50570657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u="sng" dirty="0"/>
            <a:t>Average age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050" b="1" u="sng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u="sng" dirty="0"/>
            <a:t>USA</a:t>
          </a:r>
          <a:r>
            <a:rPr lang="en-US" sz="1800" b="1" dirty="0"/>
            <a:t>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46.86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/>
            <a:t>(</a:t>
          </a:r>
          <a:r>
            <a:rPr lang="en-US" sz="1800" b="1" i="1" dirty="0"/>
            <a:t>s.d.</a:t>
          </a:r>
          <a:r>
            <a:rPr lang="en-US" sz="1800" b="1" dirty="0"/>
            <a:t> = 8.62)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050" b="1" u="sng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u="sng" dirty="0"/>
            <a:t>MEX: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47.36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/>
            <a:t>(</a:t>
          </a:r>
          <a:r>
            <a:rPr lang="en-US" sz="1800" b="1" i="1" dirty="0"/>
            <a:t>s.d.</a:t>
          </a:r>
          <a:r>
            <a:rPr lang="en-US" sz="1800" b="1" dirty="0"/>
            <a:t> = 14.84) </a:t>
          </a:r>
        </a:p>
      </dgm:t>
    </dgm:pt>
    <dgm:pt modelId="{8FE6FAD4-0317-41D7-8650-83AF09BCAEF0}" type="parTrans" cxnId="{281FC017-D0C7-414A-AE89-70E318632A82}">
      <dgm:prSet/>
      <dgm:spPr/>
      <dgm:t>
        <a:bodyPr/>
        <a:lstStyle/>
        <a:p>
          <a:endParaRPr lang="en-US" sz="1700" b="1"/>
        </a:p>
      </dgm:t>
    </dgm:pt>
    <dgm:pt modelId="{77FE4DDF-1C26-42B3-8BC7-ADAF39CECB06}" type="sibTrans" cxnId="{281FC017-D0C7-414A-AE89-70E318632A82}">
      <dgm:prSet/>
      <dgm:spPr/>
      <dgm:t>
        <a:bodyPr/>
        <a:lstStyle/>
        <a:p>
          <a:endParaRPr lang="en-US" sz="1700" b="1"/>
        </a:p>
      </dgm:t>
    </dgm:pt>
    <dgm:pt modelId="{95E90F53-4656-4D08-92B7-E15BFB3EEF70}" type="pres">
      <dgm:prSet presAssocID="{A92C86E6-9627-4E13-81E1-90F7EC3A514F}" presName="Name0" presStyleCnt="0">
        <dgm:presLayoutVars>
          <dgm:dir/>
          <dgm:resizeHandles val="exact"/>
        </dgm:presLayoutVars>
      </dgm:prSet>
      <dgm:spPr/>
    </dgm:pt>
    <dgm:pt modelId="{CE8CCAB5-B639-4BB0-9F89-B3ACDBCC0A00}" type="pres">
      <dgm:prSet presAssocID="{9918724A-1D52-4A26-9FA1-64D5317CE404}" presName="Name5" presStyleLbl="vennNode1" presStyleIdx="0" presStyleCnt="4" custScaleX="64060" custScaleY="67042" custLinFactNeighborX="-18342" custLinFactNeighborY="-609">
        <dgm:presLayoutVars>
          <dgm:bulletEnabled val="1"/>
        </dgm:presLayoutVars>
      </dgm:prSet>
      <dgm:spPr/>
    </dgm:pt>
    <dgm:pt modelId="{9F949753-1D8E-49BE-988F-60B637707027}" type="pres">
      <dgm:prSet presAssocID="{361B9854-21D1-4473-8786-F9389929D5C8}" presName="space" presStyleCnt="0"/>
      <dgm:spPr/>
    </dgm:pt>
    <dgm:pt modelId="{939BC768-C990-4D18-A7E9-E8C8279C189B}" type="pres">
      <dgm:prSet presAssocID="{7392975F-2142-42DD-845B-A69DAB4A3702}" presName="Name5" presStyleLbl="vennNode1" presStyleIdx="1" presStyleCnt="4" custScaleX="90826" custScaleY="84311" custLinFactNeighborX="23020">
        <dgm:presLayoutVars>
          <dgm:bulletEnabled val="1"/>
        </dgm:presLayoutVars>
      </dgm:prSet>
      <dgm:spPr/>
    </dgm:pt>
    <dgm:pt modelId="{8DD34A55-713B-41AC-881D-7FCA9FBEE562}" type="pres">
      <dgm:prSet presAssocID="{4ED2FA2A-6FE3-4797-BF23-FAE185B8F1AF}" presName="space" presStyleCnt="0"/>
      <dgm:spPr/>
    </dgm:pt>
    <dgm:pt modelId="{11282A7A-DE5F-4C1D-8A16-F312F11C09E0}" type="pres">
      <dgm:prSet presAssocID="{CEBAFE91-DF35-4A2F-BF99-96DF34E37397}" presName="Name5" presStyleLbl="vennNode1" presStyleIdx="2" presStyleCnt="4" custScaleX="98841" custScaleY="98255" custLinFactNeighborX="28211">
        <dgm:presLayoutVars>
          <dgm:bulletEnabled val="1"/>
        </dgm:presLayoutVars>
      </dgm:prSet>
      <dgm:spPr/>
    </dgm:pt>
    <dgm:pt modelId="{A3DA6AFD-7198-4780-888C-BD1968B303BD}" type="pres">
      <dgm:prSet presAssocID="{67242F71-D280-40EA-B543-83FB86FC3609}" presName="space" presStyleCnt="0"/>
      <dgm:spPr/>
    </dgm:pt>
    <dgm:pt modelId="{3D610BA8-35A0-47B9-985D-C38BB61F40FF}" type="pres">
      <dgm:prSet presAssocID="{B435D9D8-FCA0-4AAF-800B-F8F505706576}" presName="Name5" presStyleLbl="vennNode1" presStyleIdx="3" presStyleCnt="4" custScaleX="105243" custScaleY="107512" custLinFactNeighborX="21582" custLinFactNeighborY="-288">
        <dgm:presLayoutVars>
          <dgm:bulletEnabled val="1"/>
        </dgm:presLayoutVars>
      </dgm:prSet>
      <dgm:spPr/>
    </dgm:pt>
  </dgm:ptLst>
  <dgm:cxnLst>
    <dgm:cxn modelId="{281FC017-D0C7-414A-AE89-70E318632A82}" srcId="{A92C86E6-9627-4E13-81E1-90F7EC3A514F}" destId="{B435D9D8-FCA0-4AAF-800B-F8F505706576}" srcOrd="3" destOrd="0" parTransId="{8FE6FAD4-0317-41D7-8650-83AF09BCAEF0}" sibTransId="{77FE4DDF-1C26-42B3-8BC7-ADAF39CECB06}"/>
    <dgm:cxn modelId="{22324A1B-341B-45A2-8B15-8B715E2B830C}" type="presOf" srcId="{7392975F-2142-42DD-845B-A69DAB4A3702}" destId="{939BC768-C990-4D18-A7E9-E8C8279C189B}" srcOrd="0" destOrd="0" presId="urn:microsoft.com/office/officeart/2005/8/layout/venn3"/>
    <dgm:cxn modelId="{FED42853-FA04-4D5D-B2A9-9E4CB28D6A8D}" type="presOf" srcId="{CEBAFE91-DF35-4A2F-BF99-96DF34E37397}" destId="{11282A7A-DE5F-4C1D-8A16-F312F11C09E0}" srcOrd="0" destOrd="0" presId="urn:microsoft.com/office/officeart/2005/8/layout/venn3"/>
    <dgm:cxn modelId="{857A2480-F9BE-418D-8AFA-B97BBA733E3D}" srcId="{A92C86E6-9627-4E13-81E1-90F7EC3A514F}" destId="{7392975F-2142-42DD-845B-A69DAB4A3702}" srcOrd="1" destOrd="0" parTransId="{2EF7E031-C0D5-4625-984D-2AB9554B4FD2}" sibTransId="{4ED2FA2A-6FE3-4797-BF23-FAE185B8F1AF}"/>
    <dgm:cxn modelId="{AC0CC18A-3138-438E-B157-05A1F054EB72}" type="presOf" srcId="{9918724A-1D52-4A26-9FA1-64D5317CE404}" destId="{CE8CCAB5-B639-4BB0-9F89-B3ACDBCC0A00}" srcOrd="0" destOrd="0" presId="urn:microsoft.com/office/officeart/2005/8/layout/venn3"/>
    <dgm:cxn modelId="{BFEF9DB5-EA14-476C-B3BF-B654BD0DF651}" type="presOf" srcId="{B435D9D8-FCA0-4AAF-800B-F8F505706576}" destId="{3D610BA8-35A0-47B9-985D-C38BB61F40FF}" srcOrd="0" destOrd="0" presId="urn:microsoft.com/office/officeart/2005/8/layout/venn3"/>
    <dgm:cxn modelId="{1979A8BF-9584-4BDE-AA68-33E669E7803B}" srcId="{A92C86E6-9627-4E13-81E1-90F7EC3A514F}" destId="{CEBAFE91-DF35-4A2F-BF99-96DF34E37397}" srcOrd="2" destOrd="0" parTransId="{F3CB5046-887E-4999-8887-006829400FDA}" sibTransId="{67242F71-D280-40EA-B543-83FB86FC3609}"/>
    <dgm:cxn modelId="{193FB5D8-3A72-4D9A-8A08-8738332D7FF4}" type="presOf" srcId="{A92C86E6-9627-4E13-81E1-90F7EC3A514F}" destId="{95E90F53-4656-4D08-92B7-E15BFB3EEF70}" srcOrd="0" destOrd="0" presId="urn:microsoft.com/office/officeart/2005/8/layout/venn3"/>
    <dgm:cxn modelId="{0B87C3ED-AEA0-4611-894E-B362667A9D51}" srcId="{A92C86E6-9627-4E13-81E1-90F7EC3A514F}" destId="{9918724A-1D52-4A26-9FA1-64D5317CE404}" srcOrd="0" destOrd="0" parTransId="{A995B37B-D0C1-4E7F-9DE0-F1FAECC2134F}" sibTransId="{361B9854-21D1-4473-8786-F9389929D5C8}"/>
    <dgm:cxn modelId="{F920A0CE-3932-4674-8457-4301DD414B0F}" type="presParOf" srcId="{95E90F53-4656-4D08-92B7-E15BFB3EEF70}" destId="{CE8CCAB5-B639-4BB0-9F89-B3ACDBCC0A00}" srcOrd="0" destOrd="0" presId="urn:microsoft.com/office/officeart/2005/8/layout/venn3"/>
    <dgm:cxn modelId="{E96B4684-F269-4B89-9A1F-32957A57A6E4}" type="presParOf" srcId="{95E90F53-4656-4D08-92B7-E15BFB3EEF70}" destId="{9F949753-1D8E-49BE-988F-60B637707027}" srcOrd="1" destOrd="0" presId="urn:microsoft.com/office/officeart/2005/8/layout/venn3"/>
    <dgm:cxn modelId="{E579D7AD-FFD2-450C-AA49-DDBE598EAA2E}" type="presParOf" srcId="{95E90F53-4656-4D08-92B7-E15BFB3EEF70}" destId="{939BC768-C990-4D18-A7E9-E8C8279C189B}" srcOrd="2" destOrd="0" presId="urn:microsoft.com/office/officeart/2005/8/layout/venn3"/>
    <dgm:cxn modelId="{7E3D71B7-D28D-4C16-8FFC-9B8925392EF9}" type="presParOf" srcId="{95E90F53-4656-4D08-92B7-E15BFB3EEF70}" destId="{8DD34A55-713B-41AC-881D-7FCA9FBEE562}" srcOrd="3" destOrd="0" presId="urn:microsoft.com/office/officeart/2005/8/layout/venn3"/>
    <dgm:cxn modelId="{547C8D9B-7454-4248-869F-9140E286F679}" type="presParOf" srcId="{95E90F53-4656-4D08-92B7-E15BFB3EEF70}" destId="{11282A7A-DE5F-4C1D-8A16-F312F11C09E0}" srcOrd="4" destOrd="0" presId="urn:microsoft.com/office/officeart/2005/8/layout/venn3"/>
    <dgm:cxn modelId="{406F83AD-E217-400D-B8AE-47DCB96BDCED}" type="presParOf" srcId="{95E90F53-4656-4D08-92B7-E15BFB3EEF70}" destId="{A3DA6AFD-7198-4780-888C-BD1968B303BD}" srcOrd="5" destOrd="0" presId="urn:microsoft.com/office/officeart/2005/8/layout/venn3"/>
    <dgm:cxn modelId="{08CEF6E1-67F3-4A24-BD14-9C4A36CAD908}" type="presParOf" srcId="{95E90F53-4656-4D08-92B7-E15BFB3EEF70}" destId="{3D610BA8-35A0-47B9-985D-C38BB61F40F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3B6BE-9A96-40BB-9F86-290081D4AAE8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BD4AD32-E865-4409-8C9F-72BAB95D19CB}">
      <dgm:prSet phldrT="[Text]"/>
      <dgm:spPr/>
      <dgm:t>
        <a:bodyPr/>
        <a:lstStyle/>
        <a:p>
          <a:pPr algn="just"/>
          <a:r>
            <a:rPr lang="en-US" b="1" dirty="0"/>
            <a:t>Hypotheses</a:t>
          </a:r>
          <a:endParaRPr lang="en-US" dirty="0"/>
        </a:p>
      </dgm:t>
    </dgm:pt>
    <dgm:pt modelId="{C1C00400-6A48-469B-9CD4-C51DC28EC474}" type="parTrans" cxnId="{2FEC047C-DCB4-4A39-8B71-8663DED24373}">
      <dgm:prSet/>
      <dgm:spPr/>
      <dgm:t>
        <a:bodyPr/>
        <a:lstStyle/>
        <a:p>
          <a:pPr algn="just"/>
          <a:endParaRPr lang="en-US"/>
        </a:p>
      </dgm:t>
    </dgm:pt>
    <dgm:pt modelId="{C71163AF-81F5-4C5F-AE10-F9878EBCCDF1}" type="sibTrans" cxnId="{2FEC047C-DCB4-4A39-8B71-8663DED24373}">
      <dgm:prSet/>
      <dgm:spPr/>
      <dgm:t>
        <a:bodyPr/>
        <a:lstStyle/>
        <a:p>
          <a:pPr algn="just"/>
          <a:endParaRPr lang="en-US"/>
        </a:p>
      </dgm:t>
    </dgm:pt>
    <dgm:pt modelId="{578E52E0-FEAA-4018-8E47-1C9FBF5C3719}">
      <dgm:prSet phldrT="[Text]" custT="1"/>
      <dgm:spPr/>
      <dgm:t>
        <a:bodyPr/>
        <a:lstStyle/>
        <a:p>
          <a:pPr marL="339725" indent="-339725" algn="just"/>
          <a:r>
            <a:rPr lang="en-US" sz="1400" b="1" dirty="0"/>
            <a:t>H</a:t>
          </a:r>
          <a:r>
            <a:rPr lang="en-US" sz="1400" b="1" baseline="-25000" dirty="0"/>
            <a:t>1</a:t>
          </a:r>
          <a:r>
            <a:rPr lang="en-US" sz="1400" b="1" dirty="0"/>
            <a:t>:</a:t>
          </a:r>
          <a:r>
            <a:rPr lang="en-US" sz="1400" dirty="0"/>
            <a:t> </a:t>
          </a:r>
          <a:r>
            <a:rPr lang="en-US" sz="1400" dirty="0">
              <a:solidFill>
                <a:srgbClr val="FF0000"/>
              </a:solidFill>
            </a:rPr>
            <a:t>Tequila brand experience </a:t>
          </a:r>
          <a:r>
            <a:rPr lang="en-US" sz="1400" dirty="0"/>
            <a:t>is positively related to </a:t>
          </a:r>
          <a:r>
            <a:rPr lang="en-US" sz="1400" dirty="0">
              <a:solidFill>
                <a:srgbClr val="FF0000"/>
              </a:solidFill>
            </a:rPr>
            <a:t>attitude towards tequila</a:t>
          </a:r>
          <a:r>
            <a:rPr lang="en-US" sz="1400" dirty="0"/>
            <a:t>, regardless of consumer’s country of origin.</a:t>
          </a:r>
        </a:p>
      </dgm:t>
    </dgm:pt>
    <dgm:pt modelId="{FFAD3E38-DBE2-464D-9F23-F9C1516BB3F2}" type="parTrans" cxnId="{A8984A5C-03E0-4398-B3D3-76B4F782D0A4}">
      <dgm:prSet/>
      <dgm:spPr/>
      <dgm:t>
        <a:bodyPr/>
        <a:lstStyle/>
        <a:p>
          <a:pPr algn="just"/>
          <a:endParaRPr lang="en-US"/>
        </a:p>
      </dgm:t>
    </dgm:pt>
    <dgm:pt modelId="{211A089A-3891-47B3-ADF8-52B388079E29}" type="sibTrans" cxnId="{A8984A5C-03E0-4398-B3D3-76B4F782D0A4}">
      <dgm:prSet/>
      <dgm:spPr/>
      <dgm:t>
        <a:bodyPr/>
        <a:lstStyle/>
        <a:p>
          <a:pPr algn="just"/>
          <a:endParaRPr lang="en-US"/>
        </a:p>
      </dgm:t>
    </dgm:pt>
    <dgm:pt modelId="{4FCF2649-67AF-4453-8616-2E5AF5884F22}">
      <dgm:prSet phldrT="[Text]" custT="1"/>
      <dgm:spPr/>
      <dgm:t>
        <a:bodyPr/>
        <a:lstStyle/>
        <a:p>
          <a:pPr marL="404813" indent="-404813" algn="just"/>
          <a:r>
            <a:rPr lang="en-US" sz="1400" b="1" dirty="0"/>
            <a:t>H</a:t>
          </a:r>
          <a:r>
            <a:rPr lang="en-US" sz="1400" b="1" baseline="-25000" dirty="0"/>
            <a:t>2</a:t>
          </a:r>
          <a:r>
            <a:rPr lang="en-US" sz="1400" b="1" dirty="0"/>
            <a:t>:</a:t>
          </a:r>
          <a:r>
            <a:rPr lang="en-US" sz="1400" dirty="0"/>
            <a:t>  </a:t>
          </a:r>
          <a:r>
            <a:rPr lang="en-US" sz="1400" dirty="0">
              <a:solidFill>
                <a:srgbClr val="FF0000"/>
              </a:solidFill>
            </a:rPr>
            <a:t>Tequila brand experience </a:t>
          </a:r>
          <a:r>
            <a:rPr lang="en-US" sz="1400" dirty="0"/>
            <a:t>is positively related to </a:t>
          </a:r>
          <a:r>
            <a:rPr lang="en-US" sz="1400" dirty="0">
              <a:solidFill>
                <a:srgbClr val="FF0000"/>
              </a:solidFill>
            </a:rPr>
            <a:t>tequila knowledge</a:t>
          </a:r>
          <a:r>
            <a:rPr lang="en-US" sz="1400" dirty="0"/>
            <a:t>, regardless of consumer’s country of origin.</a:t>
          </a:r>
        </a:p>
      </dgm:t>
    </dgm:pt>
    <dgm:pt modelId="{C1AF2863-3707-411F-97B6-2943E82D0483}" type="parTrans" cxnId="{4FADB8A8-82F8-430A-BF2B-9F9935D80B1B}">
      <dgm:prSet/>
      <dgm:spPr/>
      <dgm:t>
        <a:bodyPr/>
        <a:lstStyle/>
        <a:p>
          <a:pPr algn="just"/>
          <a:endParaRPr lang="en-US"/>
        </a:p>
      </dgm:t>
    </dgm:pt>
    <dgm:pt modelId="{7F607169-9F2A-4211-91D4-3225C8635CD7}" type="sibTrans" cxnId="{4FADB8A8-82F8-430A-BF2B-9F9935D80B1B}">
      <dgm:prSet/>
      <dgm:spPr/>
      <dgm:t>
        <a:bodyPr/>
        <a:lstStyle/>
        <a:p>
          <a:pPr algn="just"/>
          <a:endParaRPr lang="en-US"/>
        </a:p>
      </dgm:t>
    </dgm:pt>
    <dgm:pt modelId="{36BCC238-A55F-42F7-8511-C5070D1CEC92}">
      <dgm:prSet phldrT="[Text]" custT="1"/>
      <dgm:spPr/>
      <dgm:t>
        <a:bodyPr/>
        <a:lstStyle/>
        <a:p>
          <a:pPr marL="457200" indent="-457200" algn="just"/>
          <a:r>
            <a:rPr lang="en-US" sz="1400" b="1" dirty="0"/>
            <a:t>H</a:t>
          </a:r>
          <a:r>
            <a:rPr lang="en-US" sz="1400" b="1" baseline="-25000" dirty="0"/>
            <a:t>3</a:t>
          </a:r>
          <a:r>
            <a:rPr lang="en-US" sz="1400" b="1" dirty="0"/>
            <a:t>:</a:t>
          </a:r>
          <a:r>
            <a:rPr lang="en-US" sz="1400" dirty="0"/>
            <a:t> </a:t>
          </a:r>
          <a:r>
            <a:rPr lang="en-US" sz="1400" dirty="0">
              <a:solidFill>
                <a:srgbClr val="FF0000"/>
              </a:solidFill>
            </a:rPr>
            <a:t>Tequila brand experience </a:t>
          </a:r>
          <a:r>
            <a:rPr lang="en-US" sz="1400" dirty="0"/>
            <a:t>is positively related to </a:t>
          </a:r>
          <a:r>
            <a:rPr lang="en-US" sz="1400" dirty="0">
              <a:solidFill>
                <a:srgbClr val="FF0000"/>
              </a:solidFill>
            </a:rPr>
            <a:t>brand image</a:t>
          </a:r>
          <a:r>
            <a:rPr lang="en-US" sz="1400" dirty="0"/>
            <a:t>, regardless of consumer’s country of origin.</a:t>
          </a:r>
        </a:p>
      </dgm:t>
    </dgm:pt>
    <dgm:pt modelId="{EA71ED8C-A1CA-40D4-8F4E-93AF4128A13D}" type="parTrans" cxnId="{03BDF6AF-BEAD-4E31-BC46-ACFC42B1828D}">
      <dgm:prSet/>
      <dgm:spPr/>
      <dgm:t>
        <a:bodyPr/>
        <a:lstStyle/>
        <a:p>
          <a:pPr algn="just"/>
          <a:endParaRPr lang="en-US"/>
        </a:p>
      </dgm:t>
    </dgm:pt>
    <dgm:pt modelId="{5E30BFE0-FDC5-40FB-BFDF-8DC448DEE32C}" type="sibTrans" cxnId="{03BDF6AF-BEAD-4E31-BC46-ACFC42B1828D}">
      <dgm:prSet/>
      <dgm:spPr/>
      <dgm:t>
        <a:bodyPr/>
        <a:lstStyle/>
        <a:p>
          <a:pPr algn="just"/>
          <a:endParaRPr lang="en-US"/>
        </a:p>
      </dgm:t>
    </dgm:pt>
    <dgm:pt modelId="{7FD9989C-C782-40C0-A1E4-330AC5D77F42}">
      <dgm:prSet phldrT="[Text]" custT="1"/>
      <dgm:spPr/>
      <dgm:t>
        <a:bodyPr/>
        <a:lstStyle/>
        <a:p>
          <a:pPr marL="404813" indent="-404813" algn="just"/>
          <a:r>
            <a:rPr lang="en-US" sz="1400" b="1" dirty="0"/>
            <a:t>H</a:t>
          </a:r>
          <a:r>
            <a:rPr lang="en-US" sz="1400" b="1" baseline="-25000" dirty="0"/>
            <a:t>4</a:t>
          </a:r>
          <a:r>
            <a:rPr lang="en-US" sz="1400" b="1" dirty="0"/>
            <a:t>:</a:t>
          </a:r>
          <a:r>
            <a:rPr lang="en-US" sz="1400" dirty="0"/>
            <a:t>  </a:t>
          </a:r>
          <a:r>
            <a:rPr lang="en-US" sz="1400" dirty="0">
              <a:solidFill>
                <a:srgbClr val="FF0000"/>
              </a:solidFill>
            </a:rPr>
            <a:t>Tequila brand experience </a:t>
          </a:r>
          <a:r>
            <a:rPr lang="en-US" sz="1400" dirty="0"/>
            <a:t>is positively related to </a:t>
          </a:r>
          <a:r>
            <a:rPr lang="en-US" sz="1400" dirty="0">
              <a:solidFill>
                <a:srgbClr val="FF0000"/>
              </a:solidFill>
            </a:rPr>
            <a:t>brand love</a:t>
          </a:r>
          <a:r>
            <a:rPr lang="en-US" sz="1400" dirty="0"/>
            <a:t>, regardless of consumer’s country of origin.</a:t>
          </a:r>
        </a:p>
      </dgm:t>
    </dgm:pt>
    <dgm:pt modelId="{BDDB8196-8ECA-42E2-B6BB-D8C94E067B23}" type="parTrans" cxnId="{302DD444-0FB4-47D9-911B-5E9E6B0A9A7C}">
      <dgm:prSet/>
      <dgm:spPr/>
      <dgm:t>
        <a:bodyPr/>
        <a:lstStyle/>
        <a:p>
          <a:pPr algn="just"/>
          <a:endParaRPr lang="en-US"/>
        </a:p>
      </dgm:t>
    </dgm:pt>
    <dgm:pt modelId="{AB66C31C-5AA6-436A-8006-DAF07F46FDA0}" type="sibTrans" cxnId="{302DD444-0FB4-47D9-911B-5E9E6B0A9A7C}">
      <dgm:prSet/>
      <dgm:spPr/>
      <dgm:t>
        <a:bodyPr/>
        <a:lstStyle/>
        <a:p>
          <a:pPr algn="just"/>
          <a:endParaRPr lang="en-US"/>
        </a:p>
      </dgm:t>
    </dgm:pt>
    <dgm:pt modelId="{C55345AA-C7ED-4A15-A984-3DFF4A49475D}">
      <dgm:prSet phldrT="[Text]" custT="1"/>
      <dgm:spPr/>
      <dgm:t>
        <a:bodyPr/>
        <a:lstStyle/>
        <a:p>
          <a:pPr marL="339725" indent="-339725" algn="just"/>
          <a:r>
            <a:rPr lang="en-US" sz="1400" b="1" dirty="0"/>
            <a:t>H</a:t>
          </a:r>
          <a:r>
            <a:rPr lang="en-US" sz="1400" b="1" baseline="-25000" dirty="0"/>
            <a:t>5</a:t>
          </a:r>
          <a:r>
            <a:rPr lang="en-US" sz="1400" b="1" dirty="0"/>
            <a:t>:</a:t>
          </a:r>
          <a:r>
            <a:rPr lang="en-US" sz="1400" dirty="0"/>
            <a:t>  </a:t>
          </a:r>
          <a:r>
            <a:rPr lang="en-US" sz="1400" dirty="0">
              <a:solidFill>
                <a:srgbClr val="FF0000"/>
              </a:solidFill>
            </a:rPr>
            <a:t>Tequila brand knowledge </a:t>
          </a:r>
          <a:r>
            <a:rPr lang="en-US" sz="1400" dirty="0"/>
            <a:t>is positively related </a:t>
          </a:r>
          <a:r>
            <a:rPr lang="en-US" sz="1400" dirty="0">
              <a:solidFill>
                <a:srgbClr val="FF0000"/>
              </a:solidFill>
            </a:rPr>
            <a:t>attitudes towards tequila</a:t>
          </a:r>
          <a:r>
            <a:rPr lang="en-US" sz="1400" dirty="0"/>
            <a:t>, regardless of consumer’s country of origin.</a:t>
          </a:r>
        </a:p>
      </dgm:t>
    </dgm:pt>
    <dgm:pt modelId="{9033C363-9DB2-4835-81A2-0D2FFA380927}" type="parTrans" cxnId="{99A25684-5345-4B4F-BF7B-AC56BC479FB2}">
      <dgm:prSet/>
      <dgm:spPr/>
      <dgm:t>
        <a:bodyPr/>
        <a:lstStyle/>
        <a:p>
          <a:pPr algn="just"/>
          <a:endParaRPr lang="en-US"/>
        </a:p>
      </dgm:t>
    </dgm:pt>
    <dgm:pt modelId="{3AAD902A-ECD5-448B-B59C-C04F4F19CD5B}" type="sibTrans" cxnId="{99A25684-5345-4B4F-BF7B-AC56BC479FB2}">
      <dgm:prSet/>
      <dgm:spPr/>
      <dgm:t>
        <a:bodyPr/>
        <a:lstStyle/>
        <a:p>
          <a:pPr algn="just"/>
          <a:endParaRPr lang="en-US"/>
        </a:p>
      </dgm:t>
    </dgm:pt>
    <dgm:pt modelId="{C65CCD78-3806-468E-9AE9-BC4FFB39935A}">
      <dgm:prSet phldrT="[Text]" custT="1"/>
      <dgm:spPr/>
      <dgm:t>
        <a:bodyPr/>
        <a:lstStyle/>
        <a:p>
          <a:pPr marL="339725" indent="-339725" algn="just"/>
          <a:r>
            <a:rPr lang="en-US" sz="1400" b="1" dirty="0"/>
            <a:t>H</a:t>
          </a:r>
          <a:r>
            <a:rPr lang="en-US" sz="1400" b="1" baseline="-25000" dirty="0"/>
            <a:t>6</a:t>
          </a:r>
          <a:r>
            <a:rPr lang="en-US" sz="1400" b="1" dirty="0"/>
            <a:t>:</a:t>
          </a:r>
          <a:r>
            <a:rPr lang="en-US" sz="1400" dirty="0"/>
            <a:t> </a:t>
          </a:r>
          <a:r>
            <a:rPr lang="en-US" sz="1400" dirty="0">
              <a:solidFill>
                <a:srgbClr val="FF0000"/>
              </a:solidFill>
            </a:rPr>
            <a:t>Tequila brand knowledge</a:t>
          </a:r>
          <a:r>
            <a:rPr lang="en-US" sz="1400" dirty="0"/>
            <a:t> is positively related to </a:t>
          </a:r>
          <a:r>
            <a:rPr lang="en-US" sz="1400" dirty="0">
              <a:solidFill>
                <a:srgbClr val="FF0000"/>
              </a:solidFill>
            </a:rPr>
            <a:t>brand image</a:t>
          </a:r>
          <a:r>
            <a:rPr lang="en-US" sz="1400" dirty="0"/>
            <a:t>,  regardless of consumer’s country of origin.</a:t>
          </a:r>
        </a:p>
      </dgm:t>
    </dgm:pt>
    <dgm:pt modelId="{A3F9CFBF-0F82-4738-B3A3-403DB8DF42AB}" type="parTrans" cxnId="{27BEF551-CD20-4C67-BCE1-5FB26655EB37}">
      <dgm:prSet/>
      <dgm:spPr/>
      <dgm:t>
        <a:bodyPr/>
        <a:lstStyle/>
        <a:p>
          <a:pPr algn="just"/>
          <a:endParaRPr lang="en-US"/>
        </a:p>
      </dgm:t>
    </dgm:pt>
    <dgm:pt modelId="{239D3FDB-19FB-4691-BFB3-575F4D2EE427}" type="sibTrans" cxnId="{27BEF551-CD20-4C67-BCE1-5FB26655EB37}">
      <dgm:prSet/>
      <dgm:spPr/>
      <dgm:t>
        <a:bodyPr/>
        <a:lstStyle/>
        <a:p>
          <a:pPr algn="just"/>
          <a:endParaRPr lang="en-US"/>
        </a:p>
      </dgm:t>
    </dgm:pt>
    <dgm:pt modelId="{E59A911E-2F2D-4EBB-A005-DB7C648490BA}">
      <dgm:prSet phldrT="[Text]" custT="1"/>
      <dgm:spPr/>
      <dgm:t>
        <a:bodyPr/>
        <a:lstStyle/>
        <a:p>
          <a:pPr marL="339725" indent="-339725" algn="just"/>
          <a:r>
            <a:rPr lang="en-US" sz="1400" b="1" dirty="0"/>
            <a:t>H</a:t>
          </a:r>
          <a:r>
            <a:rPr lang="en-US" sz="1400" b="1" baseline="-25000" dirty="0"/>
            <a:t>7</a:t>
          </a:r>
          <a:r>
            <a:rPr lang="en-US" sz="1400" b="1" dirty="0"/>
            <a:t>:</a:t>
          </a:r>
          <a:r>
            <a:rPr lang="en-US" sz="1400" dirty="0"/>
            <a:t> </a:t>
          </a:r>
          <a:r>
            <a:rPr lang="en-US" sz="1400" dirty="0">
              <a:solidFill>
                <a:srgbClr val="FF0000"/>
              </a:solidFill>
            </a:rPr>
            <a:t>Tequila brand knowledge </a:t>
          </a:r>
          <a:r>
            <a:rPr lang="en-US" sz="1400" dirty="0"/>
            <a:t>is positively related to </a:t>
          </a:r>
          <a:r>
            <a:rPr lang="en-US" sz="1400" dirty="0">
              <a:solidFill>
                <a:srgbClr val="FF0000"/>
              </a:solidFill>
            </a:rPr>
            <a:t>brand love,</a:t>
          </a:r>
          <a:r>
            <a:rPr lang="en-US" sz="1400" dirty="0"/>
            <a:t>      regardless of consumer’s country of origin.</a:t>
          </a:r>
        </a:p>
      </dgm:t>
    </dgm:pt>
    <dgm:pt modelId="{17BDF0E3-CA91-4D23-A134-372C8C4D1F78}" type="parTrans" cxnId="{19C812AC-3EC3-41D6-B697-B8FFECD88DDA}">
      <dgm:prSet/>
      <dgm:spPr/>
      <dgm:t>
        <a:bodyPr/>
        <a:lstStyle/>
        <a:p>
          <a:pPr algn="just"/>
          <a:endParaRPr lang="en-US"/>
        </a:p>
      </dgm:t>
    </dgm:pt>
    <dgm:pt modelId="{966906A9-F651-4AAB-92EB-DF2CFFA9AA31}" type="sibTrans" cxnId="{19C812AC-3EC3-41D6-B697-B8FFECD88DDA}">
      <dgm:prSet/>
      <dgm:spPr/>
      <dgm:t>
        <a:bodyPr/>
        <a:lstStyle/>
        <a:p>
          <a:pPr algn="just"/>
          <a:endParaRPr lang="en-US"/>
        </a:p>
      </dgm:t>
    </dgm:pt>
    <dgm:pt modelId="{95BAB826-8FA9-4C84-8C80-0CF4C381617E}">
      <dgm:prSet phldrT="[Text]" custT="1"/>
      <dgm:spPr/>
      <dgm:t>
        <a:bodyPr/>
        <a:lstStyle/>
        <a:p>
          <a:pPr marL="404813" indent="-404813" algn="just"/>
          <a:r>
            <a:rPr lang="en-US" sz="1400" b="1" dirty="0"/>
            <a:t>H</a:t>
          </a:r>
          <a:r>
            <a:rPr lang="en-US" sz="1400" b="1" baseline="-25000" dirty="0"/>
            <a:t>8</a:t>
          </a:r>
          <a:r>
            <a:rPr lang="en-US" sz="1400" b="1" dirty="0"/>
            <a:t>:</a:t>
          </a:r>
          <a:r>
            <a:rPr lang="en-US" sz="1400" dirty="0"/>
            <a:t>  </a:t>
          </a:r>
          <a:r>
            <a:rPr lang="en-US" sz="1400" strike="noStrike" dirty="0">
              <a:solidFill>
                <a:srgbClr val="FF0000"/>
              </a:solidFill>
            </a:rPr>
            <a:t>Favorable </a:t>
          </a:r>
          <a:r>
            <a:rPr lang="en-US" sz="1400" dirty="0">
              <a:solidFill>
                <a:srgbClr val="FF0000"/>
              </a:solidFill>
            </a:rPr>
            <a:t>attitudes </a:t>
          </a:r>
          <a:r>
            <a:rPr lang="en-US" sz="1400" dirty="0"/>
            <a:t>towards tequila is positively related to </a:t>
          </a:r>
          <a:r>
            <a:rPr lang="en-US" sz="1400" dirty="0">
              <a:solidFill>
                <a:srgbClr val="FF0000"/>
              </a:solidFill>
            </a:rPr>
            <a:t>brand  image</a:t>
          </a:r>
          <a:r>
            <a:rPr lang="en-US" sz="1400" dirty="0"/>
            <a:t>, regardless of consumer’s country of origin.</a:t>
          </a:r>
        </a:p>
      </dgm:t>
    </dgm:pt>
    <dgm:pt modelId="{5C88FB1A-4665-454D-8B65-430FE0621ADD}" type="parTrans" cxnId="{DE91F20A-7844-44BF-84EF-B24C05155793}">
      <dgm:prSet/>
      <dgm:spPr/>
      <dgm:t>
        <a:bodyPr/>
        <a:lstStyle/>
        <a:p>
          <a:pPr algn="just"/>
          <a:endParaRPr lang="en-US"/>
        </a:p>
      </dgm:t>
    </dgm:pt>
    <dgm:pt modelId="{C65686FB-4106-4707-905E-B07EAE270FBD}" type="sibTrans" cxnId="{DE91F20A-7844-44BF-84EF-B24C05155793}">
      <dgm:prSet/>
      <dgm:spPr/>
      <dgm:t>
        <a:bodyPr/>
        <a:lstStyle/>
        <a:p>
          <a:pPr algn="just"/>
          <a:endParaRPr lang="en-US"/>
        </a:p>
      </dgm:t>
    </dgm:pt>
    <dgm:pt modelId="{776A4ECC-0BCE-47C0-AC2F-006C2922FF7C}">
      <dgm:prSet phldrT="[Text]" custT="1"/>
      <dgm:spPr/>
      <dgm:t>
        <a:bodyPr/>
        <a:lstStyle/>
        <a:p>
          <a:pPr marL="404813" indent="-404813" algn="just"/>
          <a:r>
            <a:rPr lang="en-US" sz="1400" b="1" dirty="0"/>
            <a:t>H</a:t>
          </a:r>
          <a:r>
            <a:rPr lang="en-US" sz="1400" b="1" baseline="-25000" dirty="0"/>
            <a:t>9</a:t>
          </a:r>
          <a:r>
            <a:rPr lang="en-US" sz="1400" b="1" dirty="0"/>
            <a:t>:   </a:t>
          </a:r>
          <a:r>
            <a:rPr lang="en-US" sz="1400" strike="noStrike" dirty="0">
              <a:solidFill>
                <a:srgbClr val="FF0000"/>
              </a:solidFill>
            </a:rPr>
            <a:t>Favorable</a:t>
          </a:r>
          <a:r>
            <a:rPr lang="en-US" sz="1400" dirty="0">
              <a:solidFill>
                <a:srgbClr val="FF0000"/>
              </a:solidFill>
            </a:rPr>
            <a:t> brand image </a:t>
          </a:r>
          <a:r>
            <a:rPr lang="en-US" sz="1400" dirty="0"/>
            <a:t>is positively related to </a:t>
          </a:r>
          <a:r>
            <a:rPr lang="en-US" sz="1400" dirty="0">
              <a:solidFill>
                <a:srgbClr val="FF0000"/>
              </a:solidFill>
            </a:rPr>
            <a:t>brand love</a:t>
          </a:r>
          <a:r>
            <a:rPr lang="en-US" sz="1400" dirty="0"/>
            <a:t>, regardless of consumer’s country of origin.</a:t>
          </a:r>
        </a:p>
      </dgm:t>
    </dgm:pt>
    <dgm:pt modelId="{CA899454-8D3C-406E-BB23-1E9FF5980420}" type="parTrans" cxnId="{79F0CC55-6629-48F6-A91F-584DD8444E22}">
      <dgm:prSet/>
      <dgm:spPr/>
      <dgm:t>
        <a:bodyPr/>
        <a:lstStyle/>
        <a:p>
          <a:pPr algn="just"/>
          <a:endParaRPr lang="en-US"/>
        </a:p>
      </dgm:t>
    </dgm:pt>
    <dgm:pt modelId="{4C50CC2B-2B03-4C3D-AB73-116DFC0D0755}" type="sibTrans" cxnId="{79F0CC55-6629-48F6-A91F-584DD8444E22}">
      <dgm:prSet/>
      <dgm:spPr/>
      <dgm:t>
        <a:bodyPr/>
        <a:lstStyle/>
        <a:p>
          <a:pPr algn="just"/>
          <a:endParaRPr lang="en-US"/>
        </a:p>
      </dgm:t>
    </dgm:pt>
    <dgm:pt modelId="{453AA862-F7E2-4F36-AEB9-AE750E171B59}" type="pres">
      <dgm:prSet presAssocID="{DEB3B6BE-9A96-40BB-9F86-290081D4AAE8}" presName="vert0" presStyleCnt="0">
        <dgm:presLayoutVars>
          <dgm:dir/>
          <dgm:animOne val="branch"/>
          <dgm:animLvl val="lvl"/>
        </dgm:presLayoutVars>
      </dgm:prSet>
      <dgm:spPr/>
    </dgm:pt>
    <dgm:pt modelId="{B290DCFF-A77A-4914-96D0-1B4961E95C93}" type="pres">
      <dgm:prSet presAssocID="{ABD4AD32-E865-4409-8C9F-72BAB95D19CB}" presName="thickLine" presStyleLbl="alignNode1" presStyleIdx="0" presStyleCnt="1"/>
      <dgm:spPr/>
    </dgm:pt>
    <dgm:pt modelId="{97741AD5-7FB7-4655-986F-E0F4D59E09D6}" type="pres">
      <dgm:prSet presAssocID="{ABD4AD32-E865-4409-8C9F-72BAB95D19CB}" presName="horz1" presStyleCnt="0"/>
      <dgm:spPr/>
    </dgm:pt>
    <dgm:pt modelId="{7DFB1500-FABE-4D49-B7DD-8E7C1B3C62F9}" type="pres">
      <dgm:prSet presAssocID="{ABD4AD32-E865-4409-8C9F-72BAB95D19CB}" presName="tx1" presStyleLbl="revTx" presStyleIdx="0" presStyleCnt="10"/>
      <dgm:spPr/>
    </dgm:pt>
    <dgm:pt modelId="{41D17DB7-9BA9-4319-A413-D6BB54C2B023}" type="pres">
      <dgm:prSet presAssocID="{ABD4AD32-E865-4409-8C9F-72BAB95D19CB}" presName="vert1" presStyleCnt="0"/>
      <dgm:spPr/>
    </dgm:pt>
    <dgm:pt modelId="{EB008699-B2F8-4794-85BC-580B453ABA97}" type="pres">
      <dgm:prSet presAssocID="{578E52E0-FEAA-4018-8E47-1C9FBF5C3719}" presName="vertSpace2a" presStyleCnt="0"/>
      <dgm:spPr/>
    </dgm:pt>
    <dgm:pt modelId="{681EBE76-0B36-4EA4-9669-6CEB7847450E}" type="pres">
      <dgm:prSet presAssocID="{578E52E0-FEAA-4018-8E47-1C9FBF5C3719}" presName="horz2" presStyleCnt="0"/>
      <dgm:spPr/>
    </dgm:pt>
    <dgm:pt modelId="{1D55FE92-1869-48F7-A494-03787A201A06}" type="pres">
      <dgm:prSet presAssocID="{578E52E0-FEAA-4018-8E47-1C9FBF5C3719}" presName="horzSpace2" presStyleCnt="0"/>
      <dgm:spPr/>
    </dgm:pt>
    <dgm:pt modelId="{53552369-0F7E-454C-AB73-E170C2D95A22}" type="pres">
      <dgm:prSet presAssocID="{578E52E0-FEAA-4018-8E47-1C9FBF5C3719}" presName="tx2" presStyleLbl="revTx" presStyleIdx="1" presStyleCnt="10"/>
      <dgm:spPr/>
    </dgm:pt>
    <dgm:pt modelId="{F4FE75F7-9432-46F3-AB90-C96817B64890}" type="pres">
      <dgm:prSet presAssocID="{578E52E0-FEAA-4018-8E47-1C9FBF5C3719}" presName="vert2" presStyleCnt="0"/>
      <dgm:spPr/>
    </dgm:pt>
    <dgm:pt modelId="{9AF2EF60-2549-4CBE-A394-78BFE0EC2C7B}" type="pres">
      <dgm:prSet presAssocID="{578E52E0-FEAA-4018-8E47-1C9FBF5C3719}" presName="thinLine2b" presStyleLbl="callout" presStyleIdx="0" presStyleCnt="9"/>
      <dgm:spPr/>
    </dgm:pt>
    <dgm:pt modelId="{E457775E-5895-46F8-A0CD-DAE4FC660D54}" type="pres">
      <dgm:prSet presAssocID="{578E52E0-FEAA-4018-8E47-1C9FBF5C3719}" presName="vertSpace2b" presStyleCnt="0"/>
      <dgm:spPr/>
    </dgm:pt>
    <dgm:pt modelId="{9E9AF0F9-A5E6-4F97-AE34-EDC967CF249F}" type="pres">
      <dgm:prSet presAssocID="{4FCF2649-67AF-4453-8616-2E5AF5884F22}" presName="horz2" presStyleCnt="0"/>
      <dgm:spPr/>
    </dgm:pt>
    <dgm:pt modelId="{043E57EC-5895-4117-915E-66CBCF065AD4}" type="pres">
      <dgm:prSet presAssocID="{4FCF2649-67AF-4453-8616-2E5AF5884F22}" presName="horzSpace2" presStyleCnt="0"/>
      <dgm:spPr/>
    </dgm:pt>
    <dgm:pt modelId="{CB579BA6-5F64-4DD4-8BBB-5D1170C24AA8}" type="pres">
      <dgm:prSet presAssocID="{4FCF2649-67AF-4453-8616-2E5AF5884F22}" presName="tx2" presStyleLbl="revTx" presStyleIdx="2" presStyleCnt="10"/>
      <dgm:spPr/>
    </dgm:pt>
    <dgm:pt modelId="{CE3AFE09-C495-4E33-BE12-6FB32C366200}" type="pres">
      <dgm:prSet presAssocID="{4FCF2649-67AF-4453-8616-2E5AF5884F22}" presName="vert2" presStyleCnt="0"/>
      <dgm:spPr/>
    </dgm:pt>
    <dgm:pt modelId="{E414FDCC-E7F9-4E0B-B9CD-E366661A47DD}" type="pres">
      <dgm:prSet presAssocID="{4FCF2649-67AF-4453-8616-2E5AF5884F22}" presName="thinLine2b" presStyleLbl="callout" presStyleIdx="1" presStyleCnt="9"/>
      <dgm:spPr/>
    </dgm:pt>
    <dgm:pt modelId="{E9385BB7-57E1-4E3B-915D-F847E048279D}" type="pres">
      <dgm:prSet presAssocID="{4FCF2649-67AF-4453-8616-2E5AF5884F22}" presName="vertSpace2b" presStyleCnt="0"/>
      <dgm:spPr/>
    </dgm:pt>
    <dgm:pt modelId="{F311B998-15BB-470A-827E-A8F07997C646}" type="pres">
      <dgm:prSet presAssocID="{36BCC238-A55F-42F7-8511-C5070D1CEC92}" presName="horz2" presStyleCnt="0"/>
      <dgm:spPr/>
    </dgm:pt>
    <dgm:pt modelId="{426CA0DD-F886-4423-82ED-E5213C8EE322}" type="pres">
      <dgm:prSet presAssocID="{36BCC238-A55F-42F7-8511-C5070D1CEC92}" presName="horzSpace2" presStyleCnt="0"/>
      <dgm:spPr/>
    </dgm:pt>
    <dgm:pt modelId="{7569B239-E852-476C-966E-E2498F57BA45}" type="pres">
      <dgm:prSet presAssocID="{36BCC238-A55F-42F7-8511-C5070D1CEC92}" presName="tx2" presStyleLbl="revTx" presStyleIdx="3" presStyleCnt="10"/>
      <dgm:spPr/>
    </dgm:pt>
    <dgm:pt modelId="{16DCF4F4-9F98-43A2-A930-CE2022C900E2}" type="pres">
      <dgm:prSet presAssocID="{36BCC238-A55F-42F7-8511-C5070D1CEC92}" presName="vert2" presStyleCnt="0"/>
      <dgm:spPr/>
    </dgm:pt>
    <dgm:pt modelId="{02C786F4-54E3-4E04-BD95-65E7DA8533F5}" type="pres">
      <dgm:prSet presAssocID="{36BCC238-A55F-42F7-8511-C5070D1CEC92}" presName="thinLine2b" presStyleLbl="callout" presStyleIdx="2" presStyleCnt="9"/>
      <dgm:spPr/>
    </dgm:pt>
    <dgm:pt modelId="{9C31167A-9C55-46AB-9253-A3CA696510AA}" type="pres">
      <dgm:prSet presAssocID="{36BCC238-A55F-42F7-8511-C5070D1CEC92}" presName="vertSpace2b" presStyleCnt="0"/>
      <dgm:spPr/>
    </dgm:pt>
    <dgm:pt modelId="{492F0CCA-7FA5-4726-A1F4-84A72F094813}" type="pres">
      <dgm:prSet presAssocID="{7FD9989C-C782-40C0-A1E4-330AC5D77F42}" presName="horz2" presStyleCnt="0"/>
      <dgm:spPr/>
    </dgm:pt>
    <dgm:pt modelId="{84F4C988-0A5B-49D2-AACC-D6505DC516F8}" type="pres">
      <dgm:prSet presAssocID="{7FD9989C-C782-40C0-A1E4-330AC5D77F42}" presName="horzSpace2" presStyleCnt="0"/>
      <dgm:spPr/>
    </dgm:pt>
    <dgm:pt modelId="{AFD28CE5-A7F1-439C-B814-85678EB55AEB}" type="pres">
      <dgm:prSet presAssocID="{7FD9989C-C782-40C0-A1E4-330AC5D77F42}" presName="tx2" presStyleLbl="revTx" presStyleIdx="4" presStyleCnt="10"/>
      <dgm:spPr/>
    </dgm:pt>
    <dgm:pt modelId="{46A391B8-AA5E-42B0-B09B-304D9B021F31}" type="pres">
      <dgm:prSet presAssocID="{7FD9989C-C782-40C0-A1E4-330AC5D77F42}" presName="vert2" presStyleCnt="0"/>
      <dgm:spPr/>
    </dgm:pt>
    <dgm:pt modelId="{73B61F5C-3510-43D3-B548-C0B9EEF38199}" type="pres">
      <dgm:prSet presAssocID="{7FD9989C-C782-40C0-A1E4-330AC5D77F42}" presName="thinLine2b" presStyleLbl="callout" presStyleIdx="3" presStyleCnt="9"/>
      <dgm:spPr/>
    </dgm:pt>
    <dgm:pt modelId="{5B5D5FED-AC14-49FF-80E3-8068EE0466C1}" type="pres">
      <dgm:prSet presAssocID="{7FD9989C-C782-40C0-A1E4-330AC5D77F42}" presName="vertSpace2b" presStyleCnt="0"/>
      <dgm:spPr/>
    </dgm:pt>
    <dgm:pt modelId="{D7225BCB-A879-4670-A7DB-B708FCC4DCC7}" type="pres">
      <dgm:prSet presAssocID="{C55345AA-C7ED-4A15-A984-3DFF4A49475D}" presName="horz2" presStyleCnt="0"/>
      <dgm:spPr/>
    </dgm:pt>
    <dgm:pt modelId="{26EC7694-79F6-40F8-8739-4487E2AD44E5}" type="pres">
      <dgm:prSet presAssocID="{C55345AA-C7ED-4A15-A984-3DFF4A49475D}" presName="horzSpace2" presStyleCnt="0"/>
      <dgm:spPr/>
    </dgm:pt>
    <dgm:pt modelId="{ABD3FEE2-9B50-4FD3-918A-94B7AEC46474}" type="pres">
      <dgm:prSet presAssocID="{C55345AA-C7ED-4A15-A984-3DFF4A49475D}" presName="tx2" presStyleLbl="revTx" presStyleIdx="5" presStyleCnt="10"/>
      <dgm:spPr/>
    </dgm:pt>
    <dgm:pt modelId="{E351E8A7-67DD-4CF3-A8A4-9B476C7F38B8}" type="pres">
      <dgm:prSet presAssocID="{C55345AA-C7ED-4A15-A984-3DFF4A49475D}" presName="vert2" presStyleCnt="0"/>
      <dgm:spPr/>
    </dgm:pt>
    <dgm:pt modelId="{67B471DC-C60F-4101-88EE-3604674D7E9B}" type="pres">
      <dgm:prSet presAssocID="{C55345AA-C7ED-4A15-A984-3DFF4A49475D}" presName="thinLine2b" presStyleLbl="callout" presStyleIdx="4" presStyleCnt="9"/>
      <dgm:spPr/>
    </dgm:pt>
    <dgm:pt modelId="{AABA2D88-F3FF-41B8-A113-88DFF8E3543A}" type="pres">
      <dgm:prSet presAssocID="{C55345AA-C7ED-4A15-A984-3DFF4A49475D}" presName="vertSpace2b" presStyleCnt="0"/>
      <dgm:spPr/>
    </dgm:pt>
    <dgm:pt modelId="{48724C88-C988-4078-9B81-DEEE8233FAE0}" type="pres">
      <dgm:prSet presAssocID="{C65CCD78-3806-468E-9AE9-BC4FFB39935A}" presName="horz2" presStyleCnt="0"/>
      <dgm:spPr/>
    </dgm:pt>
    <dgm:pt modelId="{65DC2C0A-C9F0-4C75-AE15-9EB9D1433B6E}" type="pres">
      <dgm:prSet presAssocID="{C65CCD78-3806-468E-9AE9-BC4FFB39935A}" presName="horzSpace2" presStyleCnt="0"/>
      <dgm:spPr/>
    </dgm:pt>
    <dgm:pt modelId="{839133A5-A4E0-4250-A830-34AA298BF248}" type="pres">
      <dgm:prSet presAssocID="{C65CCD78-3806-468E-9AE9-BC4FFB39935A}" presName="tx2" presStyleLbl="revTx" presStyleIdx="6" presStyleCnt="10"/>
      <dgm:spPr/>
    </dgm:pt>
    <dgm:pt modelId="{C73E36EC-F89F-496A-95D7-CEED4BBE517B}" type="pres">
      <dgm:prSet presAssocID="{C65CCD78-3806-468E-9AE9-BC4FFB39935A}" presName="vert2" presStyleCnt="0"/>
      <dgm:spPr/>
    </dgm:pt>
    <dgm:pt modelId="{88E11831-D9D4-4BD8-9B67-DE73420B2513}" type="pres">
      <dgm:prSet presAssocID="{C65CCD78-3806-468E-9AE9-BC4FFB39935A}" presName="thinLine2b" presStyleLbl="callout" presStyleIdx="5" presStyleCnt="9"/>
      <dgm:spPr/>
    </dgm:pt>
    <dgm:pt modelId="{1A9EADD5-0B0D-4EDE-B909-0A34F6191FE9}" type="pres">
      <dgm:prSet presAssocID="{C65CCD78-3806-468E-9AE9-BC4FFB39935A}" presName="vertSpace2b" presStyleCnt="0"/>
      <dgm:spPr/>
    </dgm:pt>
    <dgm:pt modelId="{9CCD2EB5-C24E-4A36-81A7-CDBC8CBC9ECC}" type="pres">
      <dgm:prSet presAssocID="{E59A911E-2F2D-4EBB-A005-DB7C648490BA}" presName="horz2" presStyleCnt="0"/>
      <dgm:spPr/>
    </dgm:pt>
    <dgm:pt modelId="{3CB88156-F405-4A46-A212-B663469E0680}" type="pres">
      <dgm:prSet presAssocID="{E59A911E-2F2D-4EBB-A005-DB7C648490BA}" presName="horzSpace2" presStyleCnt="0"/>
      <dgm:spPr/>
    </dgm:pt>
    <dgm:pt modelId="{1EB8A1A9-B065-44DE-A163-8FEAE7FE1D6C}" type="pres">
      <dgm:prSet presAssocID="{E59A911E-2F2D-4EBB-A005-DB7C648490BA}" presName="tx2" presStyleLbl="revTx" presStyleIdx="7" presStyleCnt="10"/>
      <dgm:spPr/>
    </dgm:pt>
    <dgm:pt modelId="{07AA4418-8621-428D-9A6A-AF85B72A40CE}" type="pres">
      <dgm:prSet presAssocID="{E59A911E-2F2D-4EBB-A005-DB7C648490BA}" presName="vert2" presStyleCnt="0"/>
      <dgm:spPr/>
    </dgm:pt>
    <dgm:pt modelId="{CA32004E-5851-4D4C-B39B-7481EDAB481E}" type="pres">
      <dgm:prSet presAssocID="{E59A911E-2F2D-4EBB-A005-DB7C648490BA}" presName="thinLine2b" presStyleLbl="callout" presStyleIdx="6" presStyleCnt="9"/>
      <dgm:spPr/>
    </dgm:pt>
    <dgm:pt modelId="{E81CD313-3687-4A80-979F-442EBEC76270}" type="pres">
      <dgm:prSet presAssocID="{E59A911E-2F2D-4EBB-A005-DB7C648490BA}" presName="vertSpace2b" presStyleCnt="0"/>
      <dgm:spPr/>
    </dgm:pt>
    <dgm:pt modelId="{61005888-3908-4A80-AD82-FE8964EF7BEF}" type="pres">
      <dgm:prSet presAssocID="{95BAB826-8FA9-4C84-8C80-0CF4C381617E}" presName="horz2" presStyleCnt="0"/>
      <dgm:spPr/>
    </dgm:pt>
    <dgm:pt modelId="{DD1D5356-1EF3-417C-972D-164C630D1AA9}" type="pres">
      <dgm:prSet presAssocID="{95BAB826-8FA9-4C84-8C80-0CF4C381617E}" presName="horzSpace2" presStyleCnt="0"/>
      <dgm:spPr/>
    </dgm:pt>
    <dgm:pt modelId="{B8F8BDA1-4368-4E49-855A-6803C7A0D090}" type="pres">
      <dgm:prSet presAssocID="{95BAB826-8FA9-4C84-8C80-0CF4C381617E}" presName="tx2" presStyleLbl="revTx" presStyleIdx="8" presStyleCnt="10"/>
      <dgm:spPr/>
    </dgm:pt>
    <dgm:pt modelId="{1439EAB5-139B-4A7D-A7E9-14CD23D79920}" type="pres">
      <dgm:prSet presAssocID="{95BAB826-8FA9-4C84-8C80-0CF4C381617E}" presName="vert2" presStyleCnt="0"/>
      <dgm:spPr/>
    </dgm:pt>
    <dgm:pt modelId="{039AB23B-8DF2-4883-93A6-34A26C1F22CE}" type="pres">
      <dgm:prSet presAssocID="{95BAB826-8FA9-4C84-8C80-0CF4C381617E}" presName="thinLine2b" presStyleLbl="callout" presStyleIdx="7" presStyleCnt="9"/>
      <dgm:spPr/>
    </dgm:pt>
    <dgm:pt modelId="{8A018353-99F7-4A73-96E8-DC7321EF828F}" type="pres">
      <dgm:prSet presAssocID="{95BAB826-8FA9-4C84-8C80-0CF4C381617E}" presName="vertSpace2b" presStyleCnt="0"/>
      <dgm:spPr/>
    </dgm:pt>
    <dgm:pt modelId="{3FB3DAB9-F430-4132-AB12-057ECD29FA60}" type="pres">
      <dgm:prSet presAssocID="{776A4ECC-0BCE-47C0-AC2F-006C2922FF7C}" presName="horz2" presStyleCnt="0"/>
      <dgm:spPr/>
    </dgm:pt>
    <dgm:pt modelId="{78429AA2-D72E-414D-A308-614C702D5D40}" type="pres">
      <dgm:prSet presAssocID="{776A4ECC-0BCE-47C0-AC2F-006C2922FF7C}" presName="horzSpace2" presStyleCnt="0"/>
      <dgm:spPr/>
    </dgm:pt>
    <dgm:pt modelId="{03498BA0-AD71-43A4-93D8-F5CA44F132B2}" type="pres">
      <dgm:prSet presAssocID="{776A4ECC-0BCE-47C0-AC2F-006C2922FF7C}" presName="tx2" presStyleLbl="revTx" presStyleIdx="9" presStyleCnt="10"/>
      <dgm:spPr/>
    </dgm:pt>
    <dgm:pt modelId="{989F8E23-800D-4A82-A32A-7237DE2DB37C}" type="pres">
      <dgm:prSet presAssocID="{776A4ECC-0BCE-47C0-AC2F-006C2922FF7C}" presName="vert2" presStyleCnt="0"/>
      <dgm:spPr/>
    </dgm:pt>
    <dgm:pt modelId="{553D9E69-01A1-4211-8B49-3EC9479C9D96}" type="pres">
      <dgm:prSet presAssocID="{776A4ECC-0BCE-47C0-AC2F-006C2922FF7C}" presName="thinLine2b" presStyleLbl="callout" presStyleIdx="8" presStyleCnt="9"/>
      <dgm:spPr/>
    </dgm:pt>
    <dgm:pt modelId="{2CFE662B-0825-464A-A48C-8DEEAF5FB59C}" type="pres">
      <dgm:prSet presAssocID="{776A4ECC-0BCE-47C0-AC2F-006C2922FF7C}" presName="vertSpace2b" presStyleCnt="0"/>
      <dgm:spPr/>
    </dgm:pt>
  </dgm:ptLst>
  <dgm:cxnLst>
    <dgm:cxn modelId="{DE91F20A-7844-44BF-84EF-B24C05155793}" srcId="{ABD4AD32-E865-4409-8C9F-72BAB95D19CB}" destId="{95BAB826-8FA9-4C84-8C80-0CF4C381617E}" srcOrd="7" destOrd="0" parTransId="{5C88FB1A-4665-454D-8B65-430FE0621ADD}" sibTransId="{C65686FB-4106-4707-905E-B07EAE270FBD}"/>
    <dgm:cxn modelId="{A44A870E-9754-413B-921E-76EF0DABC28E}" type="presOf" srcId="{ABD4AD32-E865-4409-8C9F-72BAB95D19CB}" destId="{7DFB1500-FABE-4D49-B7DD-8E7C1B3C62F9}" srcOrd="0" destOrd="0" presId="urn:microsoft.com/office/officeart/2008/layout/LinedList"/>
    <dgm:cxn modelId="{5A3F2C2D-AB06-46BA-804E-FB8F51F2ADF4}" type="presOf" srcId="{DEB3B6BE-9A96-40BB-9F86-290081D4AAE8}" destId="{453AA862-F7E2-4F36-AEB9-AE750E171B59}" srcOrd="0" destOrd="0" presId="urn:microsoft.com/office/officeart/2008/layout/LinedList"/>
    <dgm:cxn modelId="{6DFCDB2D-13F6-4D95-9B71-4BBF4F8E16D8}" type="presOf" srcId="{C55345AA-C7ED-4A15-A984-3DFF4A49475D}" destId="{ABD3FEE2-9B50-4FD3-918A-94B7AEC46474}" srcOrd="0" destOrd="0" presId="urn:microsoft.com/office/officeart/2008/layout/LinedList"/>
    <dgm:cxn modelId="{A8984A5C-03E0-4398-B3D3-76B4F782D0A4}" srcId="{ABD4AD32-E865-4409-8C9F-72BAB95D19CB}" destId="{578E52E0-FEAA-4018-8E47-1C9FBF5C3719}" srcOrd="0" destOrd="0" parTransId="{FFAD3E38-DBE2-464D-9F23-F9C1516BB3F2}" sibTransId="{211A089A-3891-47B3-ADF8-52B388079E29}"/>
    <dgm:cxn modelId="{B1BBC65C-350E-4EE2-BCC9-179F2A1B6392}" type="presOf" srcId="{7FD9989C-C782-40C0-A1E4-330AC5D77F42}" destId="{AFD28CE5-A7F1-439C-B814-85678EB55AEB}" srcOrd="0" destOrd="0" presId="urn:microsoft.com/office/officeart/2008/layout/LinedList"/>
    <dgm:cxn modelId="{302DD444-0FB4-47D9-911B-5E9E6B0A9A7C}" srcId="{ABD4AD32-E865-4409-8C9F-72BAB95D19CB}" destId="{7FD9989C-C782-40C0-A1E4-330AC5D77F42}" srcOrd="3" destOrd="0" parTransId="{BDDB8196-8ECA-42E2-B6BB-D8C94E067B23}" sibTransId="{AB66C31C-5AA6-436A-8006-DAF07F46FDA0}"/>
    <dgm:cxn modelId="{27BEF551-CD20-4C67-BCE1-5FB26655EB37}" srcId="{ABD4AD32-E865-4409-8C9F-72BAB95D19CB}" destId="{C65CCD78-3806-468E-9AE9-BC4FFB39935A}" srcOrd="5" destOrd="0" parTransId="{A3F9CFBF-0F82-4738-B3A3-403DB8DF42AB}" sibTransId="{239D3FDB-19FB-4691-BFB3-575F4D2EE427}"/>
    <dgm:cxn modelId="{5DCBA474-8AE7-4A64-977D-62F64E8B8762}" type="presOf" srcId="{578E52E0-FEAA-4018-8E47-1C9FBF5C3719}" destId="{53552369-0F7E-454C-AB73-E170C2D95A22}" srcOrd="0" destOrd="0" presId="urn:microsoft.com/office/officeart/2008/layout/LinedList"/>
    <dgm:cxn modelId="{79F0CC55-6629-48F6-A91F-584DD8444E22}" srcId="{ABD4AD32-E865-4409-8C9F-72BAB95D19CB}" destId="{776A4ECC-0BCE-47C0-AC2F-006C2922FF7C}" srcOrd="8" destOrd="0" parTransId="{CA899454-8D3C-406E-BB23-1E9FF5980420}" sibTransId="{4C50CC2B-2B03-4C3D-AB73-116DFC0D0755}"/>
    <dgm:cxn modelId="{BFD5F55A-5869-420B-870F-A67A7E17DEC8}" type="presOf" srcId="{36BCC238-A55F-42F7-8511-C5070D1CEC92}" destId="{7569B239-E852-476C-966E-E2498F57BA45}" srcOrd="0" destOrd="0" presId="urn:microsoft.com/office/officeart/2008/layout/LinedList"/>
    <dgm:cxn modelId="{2FEC047C-DCB4-4A39-8B71-8663DED24373}" srcId="{DEB3B6BE-9A96-40BB-9F86-290081D4AAE8}" destId="{ABD4AD32-E865-4409-8C9F-72BAB95D19CB}" srcOrd="0" destOrd="0" parTransId="{C1C00400-6A48-469B-9CD4-C51DC28EC474}" sibTransId="{C71163AF-81F5-4C5F-AE10-F9878EBCCDF1}"/>
    <dgm:cxn modelId="{F7FEB57C-5F91-4B52-905B-760E8306A66B}" type="presOf" srcId="{4FCF2649-67AF-4453-8616-2E5AF5884F22}" destId="{CB579BA6-5F64-4DD4-8BBB-5D1170C24AA8}" srcOrd="0" destOrd="0" presId="urn:microsoft.com/office/officeart/2008/layout/LinedList"/>
    <dgm:cxn modelId="{99A25684-5345-4B4F-BF7B-AC56BC479FB2}" srcId="{ABD4AD32-E865-4409-8C9F-72BAB95D19CB}" destId="{C55345AA-C7ED-4A15-A984-3DFF4A49475D}" srcOrd="4" destOrd="0" parTransId="{9033C363-9DB2-4835-81A2-0D2FFA380927}" sibTransId="{3AAD902A-ECD5-448B-B59C-C04F4F19CD5B}"/>
    <dgm:cxn modelId="{E1A8CD8A-B376-454E-941A-4E58F83F6911}" type="presOf" srcId="{95BAB826-8FA9-4C84-8C80-0CF4C381617E}" destId="{B8F8BDA1-4368-4E49-855A-6803C7A0D090}" srcOrd="0" destOrd="0" presId="urn:microsoft.com/office/officeart/2008/layout/LinedList"/>
    <dgm:cxn modelId="{DA9A3295-2DC8-4B59-9335-FC49DA16FAE8}" type="presOf" srcId="{776A4ECC-0BCE-47C0-AC2F-006C2922FF7C}" destId="{03498BA0-AD71-43A4-93D8-F5CA44F132B2}" srcOrd="0" destOrd="0" presId="urn:microsoft.com/office/officeart/2008/layout/LinedList"/>
    <dgm:cxn modelId="{13E98FA4-403A-41B8-8A23-F23A6F511074}" type="presOf" srcId="{E59A911E-2F2D-4EBB-A005-DB7C648490BA}" destId="{1EB8A1A9-B065-44DE-A163-8FEAE7FE1D6C}" srcOrd="0" destOrd="0" presId="urn:microsoft.com/office/officeart/2008/layout/LinedList"/>
    <dgm:cxn modelId="{4FADB8A8-82F8-430A-BF2B-9F9935D80B1B}" srcId="{ABD4AD32-E865-4409-8C9F-72BAB95D19CB}" destId="{4FCF2649-67AF-4453-8616-2E5AF5884F22}" srcOrd="1" destOrd="0" parTransId="{C1AF2863-3707-411F-97B6-2943E82D0483}" sibTransId="{7F607169-9F2A-4211-91D4-3225C8635CD7}"/>
    <dgm:cxn modelId="{19C812AC-3EC3-41D6-B697-B8FFECD88DDA}" srcId="{ABD4AD32-E865-4409-8C9F-72BAB95D19CB}" destId="{E59A911E-2F2D-4EBB-A005-DB7C648490BA}" srcOrd="6" destOrd="0" parTransId="{17BDF0E3-CA91-4D23-A134-372C8C4D1F78}" sibTransId="{966906A9-F651-4AAB-92EB-DF2CFFA9AA31}"/>
    <dgm:cxn modelId="{03BDF6AF-BEAD-4E31-BC46-ACFC42B1828D}" srcId="{ABD4AD32-E865-4409-8C9F-72BAB95D19CB}" destId="{36BCC238-A55F-42F7-8511-C5070D1CEC92}" srcOrd="2" destOrd="0" parTransId="{EA71ED8C-A1CA-40D4-8F4E-93AF4128A13D}" sibTransId="{5E30BFE0-FDC5-40FB-BFDF-8DC448DEE32C}"/>
    <dgm:cxn modelId="{1F0104F6-0E30-42C5-9402-D7D1B4E831B3}" type="presOf" srcId="{C65CCD78-3806-468E-9AE9-BC4FFB39935A}" destId="{839133A5-A4E0-4250-A830-34AA298BF248}" srcOrd="0" destOrd="0" presId="urn:microsoft.com/office/officeart/2008/layout/LinedList"/>
    <dgm:cxn modelId="{14A498C2-80A1-4E94-B489-88996E2E84F0}" type="presParOf" srcId="{453AA862-F7E2-4F36-AEB9-AE750E171B59}" destId="{B290DCFF-A77A-4914-96D0-1B4961E95C93}" srcOrd="0" destOrd="0" presId="urn:microsoft.com/office/officeart/2008/layout/LinedList"/>
    <dgm:cxn modelId="{AAD41210-9F21-4669-B398-AC246384D314}" type="presParOf" srcId="{453AA862-F7E2-4F36-AEB9-AE750E171B59}" destId="{97741AD5-7FB7-4655-986F-E0F4D59E09D6}" srcOrd="1" destOrd="0" presId="urn:microsoft.com/office/officeart/2008/layout/LinedList"/>
    <dgm:cxn modelId="{2AB3A372-3DFB-40E1-85A6-ABF1F6A1B9EA}" type="presParOf" srcId="{97741AD5-7FB7-4655-986F-E0F4D59E09D6}" destId="{7DFB1500-FABE-4D49-B7DD-8E7C1B3C62F9}" srcOrd="0" destOrd="0" presId="urn:microsoft.com/office/officeart/2008/layout/LinedList"/>
    <dgm:cxn modelId="{AC84B0BC-5ED3-4BB6-95D6-05F4831C934A}" type="presParOf" srcId="{97741AD5-7FB7-4655-986F-E0F4D59E09D6}" destId="{41D17DB7-9BA9-4319-A413-D6BB54C2B023}" srcOrd="1" destOrd="0" presId="urn:microsoft.com/office/officeart/2008/layout/LinedList"/>
    <dgm:cxn modelId="{7108689A-936C-435D-AF34-B807094AEB62}" type="presParOf" srcId="{41D17DB7-9BA9-4319-A413-D6BB54C2B023}" destId="{EB008699-B2F8-4794-85BC-580B453ABA97}" srcOrd="0" destOrd="0" presId="urn:microsoft.com/office/officeart/2008/layout/LinedList"/>
    <dgm:cxn modelId="{1D347D73-A605-4423-8F60-D2D3D566FC9E}" type="presParOf" srcId="{41D17DB7-9BA9-4319-A413-D6BB54C2B023}" destId="{681EBE76-0B36-4EA4-9669-6CEB7847450E}" srcOrd="1" destOrd="0" presId="urn:microsoft.com/office/officeart/2008/layout/LinedList"/>
    <dgm:cxn modelId="{BBDFEFD2-C129-4BE9-B877-887FAADE8153}" type="presParOf" srcId="{681EBE76-0B36-4EA4-9669-6CEB7847450E}" destId="{1D55FE92-1869-48F7-A494-03787A201A06}" srcOrd="0" destOrd="0" presId="urn:microsoft.com/office/officeart/2008/layout/LinedList"/>
    <dgm:cxn modelId="{EAB53EEF-8930-4CD0-80D5-3F9060FBF16A}" type="presParOf" srcId="{681EBE76-0B36-4EA4-9669-6CEB7847450E}" destId="{53552369-0F7E-454C-AB73-E170C2D95A22}" srcOrd="1" destOrd="0" presId="urn:microsoft.com/office/officeart/2008/layout/LinedList"/>
    <dgm:cxn modelId="{42449C4E-3205-4BC7-B574-7613FF1D5FCF}" type="presParOf" srcId="{681EBE76-0B36-4EA4-9669-6CEB7847450E}" destId="{F4FE75F7-9432-46F3-AB90-C96817B64890}" srcOrd="2" destOrd="0" presId="urn:microsoft.com/office/officeart/2008/layout/LinedList"/>
    <dgm:cxn modelId="{B691F90C-56BD-4929-AAB2-D02777C02C0B}" type="presParOf" srcId="{41D17DB7-9BA9-4319-A413-D6BB54C2B023}" destId="{9AF2EF60-2549-4CBE-A394-78BFE0EC2C7B}" srcOrd="2" destOrd="0" presId="urn:microsoft.com/office/officeart/2008/layout/LinedList"/>
    <dgm:cxn modelId="{1DD4C524-1595-423C-BA26-F238DE1271FF}" type="presParOf" srcId="{41D17DB7-9BA9-4319-A413-D6BB54C2B023}" destId="{E457775E-5895-46F8-A0CD-DAE4FC660D54}" srcOrd="3" destOrd="0" presId="urn:microsoft.com/office/officeart/2008/layout/LinedList"/>
    <dgm:cxn modelId="{63AC7744-6AD0-468F-BD51-408D46394D79}" type="presParOf" srcId="{41D17DB7-9BA9-4319-A413-D6BB54C2B023}" destId="{9E9AF0F9-A5E6-4F97-AE34-EDC967CF249F}" srcOrd="4" destOrd="0" presId="urn:microsoft.com/office/officeart/2008/layout/LinedList"/>
    <dgm:cxn modelId="{5DE2F79B-C11B-4248-BB69-7B009CE8AD73}" type="presParOf" srcId="{9E9AF0F9-A5E6-4F97-AE34-EDC967CF249F}" destId="{043E57EC-5895-4117-915E-66CBCF065AD4}" srcOrd="0" destOrd="0" presId="urn:microsoft.com/office/officeart/2008/layout/LinedList"/>
    <dgm:cxn modelId="{19473507-22B6-4C9A-9DCD-DA233CF4A346}" type="presParOf" srcId="{9E9AF0F9-A5E6-4F97-AE34-EDC967CF249F}" destId="{CB579BA6-5F64-4DD4-8BBB-5D1170C24AA8}" srcOrd="1" destOrd="0" presId="urn:microsoft.com/office/officeart/2008/layout/LinedList"/>
    <dgm:cxn modelId="{36AA6799-A0F0-4418-A703-4C2086E8B7EE}" type="presParOf" srcId="{9E9AF0F9-A5E6-4F97-AE34-EDC967CF249F}" destId="{CE3AFE09-C495-4E33-BE12-6FB32C366200}" srcOrd="2" destOrd="0" presId="urn:microsoft.com/office/officeart/2008/layout/LinedList"/>
    <dgm:cxn modelId="{0947B49B-A9EE-48D2-ACA8-958F6458D528}" type="presParOf" srcId="{41D17DB7-9BA9-4319-A413-D6BB54C2B023}" destId="{E414FDCC-E7F9-4E0B-B9CD-E366661A47DD}" srcOrd="5" destOrd="0" presId="urn:microsoft.com/office/officeart/2008/layout/LinedList"/>
    <dgm:cxn modelId="{CE6DD842-886B-4923-981E-3D1C51C74301}" type="presParOf" srcId="{41D17DB7-9BA9-4319-A413-D6BB54C2B023}" destId="{E9385BB7-57E1-4E3B-915D-F847E048279D}" srcOrd="6" destOrd="0" presId="urn:microsoft.com/office/officeart/2008/layout/LinedList"/>
    <dgm:cxn modelId="{2B97D10D-6DD3-4854-A6A5-777955F2354B}" type="presParOf" srcId="{41D17DB7-9BA9-4319-A413-D6BB54C2B023}" destId="{F311B998-15BB-470A-827E-A8F07997C646}" srcOrd="7" destOrd="0" presId="urn:microsoft.com/office/officeart/2008/layout/LinedList"/>
    <dgm:cxn modelId="{BA209703-431F-4383-9CEE-0CEE4F67EFEA}" type="presParOf" srcId="{F311B998-15BB-470A-827E-A8F07997C646}" destId="{426CA0DD-F886-4423-82ED-E5213C8EE322}" srcOrd="0" destOrd="0" presId="urn:microsoft.com/office/officeart/2008/layout/LinedList"/>
    <dgm:cxn modelId="{3F035A69-718F-46DF-825E-69B66A1A5816}" type="presParOf" srcId="{F311B998-15BB-470A-827E-A8F07997C646}" destId="{7569B239-E852-476C-966E-E2498F57BA45}" srcOrd="1" destOrd="0" presId="urn:microsoft.com/office/officeart/2008/layout/LinedList"/>
    <dgm:cxn modelId="{115F3366-8C65-4A15-9D57-12C2330C43FF}" type="presParOf" srcId="{F311B998-15BB-470A-827E-A8F07997C646}" destId="{16DCF4F4-9F98-43A2-A930-CE2022C900E2}" srcOrd="2" destOrd="0" presId="urn:microsoft.com/office/officeart/2008/layout/LinedList"/>
    <dgm:cxn modelId="{C5962ED1-E510-45B0-883F-0A0A6D111793}" type="presParOf" srcId="{41D17DB7-9BA9-4319-A413-D6BB54C2B023}" destId="{02C786F4-54E3-4E04-BD95-65E7DA8533F5}" srcOrd="8" destOrd="0" presId="urn:microsoft.com/office/officeart/2008/layout/LinedList"/>
    <dgm:cxn modelId="{6D7211DE-2998-410E-820A-9D6E741C118B}" type="presParOf" srcId="{41D17DB7-9BA9-4319-A413-D6BB54C2B023}" destId="{9C31167A-9C55-46AB-9253-A3CA696510AA}" srcOrd="9" destOrd="0" presId="urn:microsoft.com/office/officeart/2008/layout/LinedList"/>
    <dgm:cxn modelId="{907CAE37-539B-4002-BA61-87FD8B7A6E72}" type="presParOf" srcId="{41D17DB7-9BA9-4319-A413-D6BB54C2B023}" destId="{492F0CCA-7FA5-4726-A1F4-84A72F094813}" srcOrd="10" destOrd="0" presId="urn:microsoft.com/office/officeart/2008/layout/LinedList"/>
    <dgm:cxn modelId="{98A5F0EA-E70D-4D91-8581-C01299D59D54}" type="presParOf" srcId="{492F0CCA-7FA5-4726-A1F4-84A72F094813}" destId="{84F4C988-0A5B-49D2-AACC-D6505DC516F8}" srcOrd="0" destOrd="0" presId="urn:microsoft.com/office/officeart/2008/layout/LinedList"/>
    <dgm:cxn modelId="{C383E043-603D-432B-8CE8-372D6D14066D}" type="presParOf" srcId="{492F0CCA-7FA5-4726-A1F4-84A72F094813}" destId="{AFD28CE5-A7F1-439C-B814-85678EB55AEB}" srcOrd="1" destOrd="0" presId="urn:microsoft.com/office/officeart/2008/layout/LinedList"/>
    <dgm:cxn modelId="{0AD8C3C0-D291-44DB-9C22-9266F9A76F3C}" type="presParOf" srcId="{492F0CCA-7FA5-4726-A1F4-84A72F094813}" destId="{46A391B8-AA5E-42B0-B09B-304D9B021F31}" srcOrd="2" destOrd="0" presId="urn:microsoft.com/office/officeart/2008/layout/LinedList"/>
    <dgm:cxn modelId="{1121C037-7CAD-4296-96BE-82B0B8FF213F}" type="presParOf" srcId="{41D17DB7-9BA9-4319-A413-D6BB54C2B023}" destId="{73B61F5C-3510-43D3-B548-C0B9EEF38199}" srcOrd="11" destOrd="0" presId="urn:microsoft.com/office/officeart/2008/layout/LinedList"/>
    <dgm:cxn modelId="{95C31D6D-A1AE-4181-AFA6-F19304ADCD0D}" type="presParOf" srcId="{41D17DB7-9BA9-4319-A413-D6BB54C2B023}" destId="{5B5D5FED-AC14-49FF-80E3-8068EE0466C1}" srcOrd="12" destOrd="0" presId="urn:microsoft.com/office/officeart/2008/layout/LinedList"/>
    <dgm:cxn modelId="{0445E1A8-D77F-4246-B556-C172EEE13AEA}" type="presParOf" srcId="{41D17DB7-9BA9-4319-A413-D6BB54C2B023}" destId="{D7225BCB-A879-4670-A7DB-B708FCC4DCC7}" srcOrd="13" destOrd="0" presId="urn:microsoft.com/office/officeart/2008/layout/LinedList"/>
    <dgm:cxn modelId="{3B16EDCA-C445-48DB-9F63-AB323E278DDA}" type="presParOf" srcId="{D7225BCB-A879-4670-A7DB-B708FCC4DCC7}" destId="{26EC7694-79F6-40F8-8739-4487E2AD44E5}" srcOrd="0" destOrd="0" presId="urn:microsoft.com/office/officeart/2008/layout/LinedList"/>
    <dgm:cxn modelId="{2FC8C1DA-779A-480C-AED3-3099C9E8EF89}" type="presParOf" srcId="{D7225BCB-A879-4670-A7DB-B708FCC4DCC7}" destId="{ABD3FEE2-9B50-4FD3-918A-94B7AEC46474}" srcOrd="1" destOrd="0" presId="urn:microsoft.com/office/officeart/2008/layout/LinedList"/>
    <dgm:cxn modelId="{DE0A9A7D-6584-465B-8539-1B91DCAE0D6B}" type="presParOf" srcId="{D7225BCB-A879-4670-A7DB-B708FCC4DCC7}" destId="{E351E8A7-67DD-4CF3-A8A4-9B476C7F38B8}" srcOrd="2" destOrd="0" presId="urn:microsoft.com/office/officeart/2008/layout/LinedList"/>
    <dgm:cxn modelId="{83766791-D9DA-4489-A76A-143E0401D334}" type="presParOf" srcId="{41D17DB7-9BA9-4319-A413-D6BB54C2B023}" destId="{67B471DC-C60F-4101-88EE-3604674D7E9B}" srcOrd="14" destOrd="0" presId="urn:microsoft.com/office/officeart/2008/layout/LinedList"/>
    <dgm:cxn modelId="{8E5CDD11-48CD-4FE2-8DEE-4438075DE0D7}" type="presParOf" srcId="{41D17DB7-9BA9-4319-A413-D6BB54C2B023}" destId="{AABA2D88-F3FF-41B8-A113-88DFF8E3543A}" srcOrd="15" destOrd="0" presId="urn:microsoft.com/office/officeart/2008/layout/LinedList"/>
    <dgm:cxn modelId="{D7A2112D-5A9E-4AF3-8351-072D81195CD2}" type="presParOf" srcId="{41D17DB7-9BA9-4319-A413-D6BB54C2B023}" destId="{48724C88-C988-4078-9B81-DEEE8233FAE0}" srcOrd="16" destOrd="0" presId="urn:microsoft.com/office/officeart/2008/layout/LinedList"/>
    <dgm:cxn modelId="{CC57722F-757F-4B97-B2BE-61703155490B}" type="presParOf" srcId="{48724C88-C988-4078-9B81-DEEE8233FAE0}" destId="{65DC2C0A-C9F0-4C75-AE15-9EB9D1433B6E}" srcOrd="0" destOrd="0" presId="urn:microsoft.com/office/officeart/2008/layout/LinedList"/>
    <dgm:cxn modelId="{D43E2704-23C6-4AEB-8154-1D6FC6FC6472}" type="presParOf" srcId="{48724C88-C988-4078-9B81-DEEE8233FAE0}" destId="{839133A5-A4E0-4250-A830-34AA298BF248}" srcOrd="1" destOrd="0" presId="urn:microsoft.com/office/officeart/2008/layout/LinedList"/>
    <dgm:cxn modelId="{E8DA273E-56D8-4BB2-BAEA-72FA92FE8FAB}" type="presParOf" srcId="{48724C88-C988-4078-9B81-DEEE8233FAE0}" destId="{C73E36EC-F89F-496A-95D7-CEED4BBE517B}" srcOrd="2" destOrd="0" presId="urn:microsoft.com/office/officeart/2008/layout/LinedList"/>
    <dgm:cxn modelId="{E86ED966-053B-4D2A-94B5-761510ADF7DA}" type="presParOf" srcId="{41D17DB7-9BA9-4319-A413-D6BB54C2B023}" destId="{88E11831-D9D4-4BD8-9B67-DE73420B2513}" srcOrd="17" destOrd="0" presId="urn:microsoft.com/office/officeart/2008/layout/LinedList"/>
    <dgm:cxn modelId="{B583C0CA-0C27-4A41-BF56-BDC2376324DB}" type="presParOf" srcId="{41D17DB7-9BA9-4319-A413-D6BB54C2B023}" destId="{1A9EADD5-0B0D-4EDE-B909-0A34F6191FE9}" srcOrd="18" destOrd="0" presId="urn:microsoft.com/office/officeart/2008/layout/LinedList"/>
    <dgm:cxn modelId="{DB07AFED-B6D2-44D2-968D-D70F7AF10FCD}" type="presParOf" srcId="{41D17DB7-9BA9-4319-A413-D6BB54C2B023}" destId="{9CCD2EB5-C24E-4A36-81A7-CDBC8CBC9ECC}" srcOrd="19" destOrd="0" presId="urn:microsoft.com/office/officeart/2008/layout/LinedList"/>
    <dgm:cxn modelId="{C5F6B61B-26BA-4BE3-A090-02133CF516D8}" type="presParOf" srcId="{9CCD2EB5-C24E-4A36-81A7-CDBC8CBC9ECC}" destId="{3CB88156-F405-4A46-A212-B663469E0680}" srcOrd="0" destOrd="0" presId="urn:microsoft.com/office/officeart/2008/layout/LinedList"/>
    <dgm:cxn modelId="{1CA014A2-9754-4E77-A538-56ED956EB339}" type="presParOf" srcId="{9CCD2EB5-C24E-4A36-81A7-CDBC8CBC9ECC}" destId="{1EB8A1A9-B065-44DE-A163-8FEAE7FE1D6C}" srcOrd="1" destOrd="0" presId="urn:microsoft.com/office/officeart/2008/layout/LinedList"/>
    <dgm:cxn modelId="{9FF81D7E-A24A-45EC-8632-BAB744834DBA}" type="presParOf" srcId="{9CCD2EB5-C24E-4A36-81A7-CDBC8CBC9ECC}" destId="{07AA4418-8621-428D-9A6A-AF85B72A40CE}" srcOrd="2" destOrd="0" presId="urn:microsoft.com/office/officeart/2008/layout/LinedList"/>
    <dgm:cxn modelId="{CCEB539C-D99E-44D9-A4FA-A3545DDF305A}" type="presParOf" srcId="{41D17DB7-9BA9-4319-A413-D6BB54C2B023}" destId="{CA32004E-5851-4D4C-B39B-7481EDAB481E}" srcOrd="20" destOrd="0" presId="urn:microsoft.com/office/officeart/2008/layout/LinedList"/>
    <dgm:cxn modelId="{7DBEF231-9169-4F8D-91FD-1873DCDC922F}" type="presParOf" srcId="{41D17DB7-9BA9-4319-A413-D6BB54C2B023}" destId="{E81CD313-3687-4A80-979F-442EBEC76270}" srcOrd="21" destOrd="0" presId="urn:microsoft.com/office/officeart/2008/layout/LinedList"/>
    <dgm:cxn modelId="{CA1B50CE-5A14-4A32-9D42-37C8901C383A}" type="presParOf" srcId="{41D17DB7-9BA9-4319-A413-D6BB54C2B023}" destId="{61005888-3908-4A80-AD82-FE8964EF7BEF}" srcOrd="22" destOrd="0" presId="urn:microsoft.com/office/officeart/2008/layout/LinedList"/>
    <dgm:cxn modelId="{2FA3019B-D4C9-4576-B57E-4450AE07505D}" type="presParOf" srcId="{61005888-3908-4A80-AD82-FE8964EF7BEF}" destId="{DD1D5356-1EF3-417C-972D-164C630D1AA9}" srcOrd="0" destOrd="0" presId="urn:microsoft.com/office/officeart/2008/layout/LinedList"/>
    <dgm:cxn modelId="{1ADD37DF-113E-4D33-B300-4FA7D929F5FC}" type="presParOf" srcId="{61005888-3908-4A80-AD82-FE8964EF7BEF}" destId="{B8F8BDA1-4368-4E49-855A-6803C7A0D090}" srcOrd="1" destOrd="0" presId="urn:microsoft.com/office/officeart/2008/layout/LinedList"/>
    <dgm:cxn modelId="{4EA6B1DF-ABFC-4FAE-8297-11426AA0D79A}" type="presParOf" srcId="{61005888-3908-4A80-AD82-FE8964EF7BEF}" destId="{1439EAB5-139B-4A7D-A7E9-14CD23D79920}" srcOrd="2" destOrd="0" presId="urn:microsoft.com/office/officeart/2008/layout/LinedList"/>
    <dgm:cxn modelId="{BB3989AB-A17D-480F-A035-334445C2F875}" type="presParOf" srcId="{41D17DB7-9BA9-4319-A413-D6BB54C2B023}" destId="{039AB23B-8DF2-4883-93A6-34A26C1F22CE}" srcOrd="23" destOrd="0" presId="urn:microsoft.com/office/officeart/2008/layout/LinedList"/>
    <dgm:cxn modelId="{8A6F8795-24E9-4EC9-869B-D2A9F532C650}" type="presParOf" srcId="{41D17DB7-9BA9-4319-A413-D6BB54C2B023}" destId="{8A018353-99F7-4A73-96E8-DC7321EF828F}" srcOrd="24" destOrd="0" presId="urn:microsoft.com/office/officeart/2008/layout/LinedList"/>
    <dgm:cxn modelId="{46BC24B6-B5A8-4B9C-8DCC-7BB8C402D25C}" type="presParOf" srcId="{41D17DB7-9BA9-4319-A413-D6BB54C2B023}" destId="{3FB3DAB9-F430-4132-AB12-057ECD29FA60}" srcOrd="25" destOrd="0" presId="urn:microsoft.com/office/officeart/2008/layout/LinedList"/>
    <dgm:cxn modelId="{96734FA5-9CD3-4373-BBD3-19F1DF4429B8}" type="presParOf" srcId="{3FB3DAB9-F430-4132-AB12-057ECD29FA60}" destId="{78429AA2-D72E-414D-A308-614C702D5D40}" srcOrd="0" destOrd="0" presId="urn:microsoft.com/office/officeart/2008/layout/LinedList"/>
    <dgm:cxn modelId="{676903E6-9B69-49EB-96F8-55668A8C8CB4}" type="presParOf" srcId="{3FB3DAB9-F430-4132-AB12-057ECD29FA60}" destId="{03498BA0-AD71-43A4-93D8-F5CA44F132B2}" srcOrd="1" destOrd="0" presId="urn:microsoft.com/office/officeart/2008/layout/LinedList"/>
    <dgm:cxn modelId="{BEA65D1E-8234-4958-A3DE-55FE9FA4E17C}" type="presParOf" srcId="{3FB3DAB9-F430-4132-AB12-057ECD29FA60}" destId="{989F8E23-800D-4A82-A32A-7237DE2DB37C}" srcOrd="2" destOrd="0" presId="urn:microsoft.com/office/officeart/2008/layout/LinedList"/>
    <dgm:cxn modelId="{940F0F0D-773B-4EC7-89AF-E51C919C6A1C}" type="presParOf" srcId="{41D17DB7-9BA9-4319-A413-D6BB54C2B023}" destId="{553D9E69-01A1-4211-8B49-3EC9479C9D96}" srcOrd="26" destOrd="0" presId="urn:microsoft.com/office/officeart/2008/layout/LinedList"/>
    <dgm:cxn modelId="{A869B3DC-992B-4599-8608-A25F6FC5290F}" type="presParOf" srcId="{41D17DB7-9BA9-4319-A413-D6BB54C2B023}" destId="{2CFE662B-0825-464A-A48C-8DEEAF5FB59C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07A1FB-E3B0-4D2C-BE4D-96E85E4867BD}" type="doc">
      <dgm:prSet loTypeId="urn:diagrams.loki3.com/Bracke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3626477-F1D7-4B3F-BAFF-08A46D36FE2C}">
      <dgm:prSet phldrT="[Text]" custT="1"/>
      <dgm:spPr/>
      <dgm:t>
        <a:bodyPr/>
        <a:lstStyle/>
        <a:p>
          <a:r>
            <a: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Brand Love (BL)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83D53-47F8-423B-872A-6F4193A68B0F}" type="parTrans" cxnId="{EFF157E8-425C-46A6-923F-D5FBA21F0872}">
      <dgm:prSet/>
      <dgm:spPr/>
      <dgm:t>
        <a:bodyPr/>
        <a:lstStyle/>
        <a:p>
          <a:endParaRPr lang="en-US"/>
        </a:p>
      </dgm:t>
    </dgm:pt>
    <dgm:pt modelId="{B313C162-7201-44B7-87CA-A27E2CFA7B38}" type="sibTrans" cxnId="{EFF157E8-425C-46A6-923F-D5FBA21F0872}">
      <dgm:prSet/>
      <dgm:spPr/>
      <dgm:t>
        <a:bodyPr/>
        <a:lstStyle/>
        <a:p>
          <a:endParaRPr lang="en-US"/>
        </a:p>
      </dgm:t>
    </dgm:pt>
    <dgm:pt modelId="{3BAD4772-3527-4BED-8DB1-B82CFE3DC518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2000" dirty="0"/>
            <a:t>Brand Love: 10-items scale developed by </a:t>
          </a:r>
          <a:r>
            <a:rPr lang="en-US" sz="2000" i="1" dirty="0"/>
            <a:t>Carroll</a:t>
          </a:r>
          <a:r>
            <a:rPr lang="en-US" sz="2000" dirty="0"/>
            <a:t> and </a:t>
          </a:r>
          <a:r>
            <a:rPr lang="en-US" sz="2000" i="1" dirty="0"/>
            <a:t>Ahuvia</a:t>
          </a:r>
          <a:r>
            <a:rPr lang="en-US" sz="2000" dirty="0"/>
            <a:t> (2006). </a:t>
          </a:r>
        </a:p>
      </dgm:t>
    </dgm:pt>
    <dgm:pt modelId="{B5F2D27E-F1D3-47AD-AD78-8A0FE9957C06}" type="parTrans" cxnId="{9DA3785D-2B7A-4833-9658-4893FB5E3E2D}">
      <dgm:prSet/>
      <dgm:spPr/>
      <dgm:t>
        <a:bodyPr/>
        <a:lstStyle/>
        <a:p>
          <a:endParaRPr lang="en-US"/>
        </a:p>
      </dgm:t>
    </dgm:pt>
    <dgm:pt modelId="{D5ACA47D-61BB-4179-9601-D72FB4875D14}" type="sibTrans" cxnId="{9DA3785D-2B7A-4833-9658-4893FB5E3E2D}">
      <dgm:prSet/>
      <dgm:spPr/>
      <dgm:t>
        <a:bodyPr/>
        <a:lstStyle/>
        <a:p>
          <a:endParaRPr lang="en-US"/>
        </a:p>
      </dgm:t>
    </dgm:pt>
    <dgm:pt modelId="{3FBF36CA-38C2-47A0-AE67-EFD8CFD175E1}">
      <dgm:prSet phldrT="[Text]" custT="1"/>
      <dgm:spPr/>
      <dgm:t>
        <a:bodyPr/>
        <a:lstStyle/>
        <a:p>
          <a:r>
            <a: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Brand Image (BI)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74327-6DBD-4B89-B2D0-3BE92247FF6B}" type="parTrans" cxnId="{426426BB-E295-418A-A393-815456CE2C80}">
      <dgm:prSet/>
      <dgm:spPr/>
      <dgm:t>
        <a:bodyPr/>
        <a:lstStyle/>
        <a:p>
          <a:endParaRPr lang="en-US"/>
        </a:p>
      </dgm:t>
    </dgm:pt>
    <dgm:pt modelId="{CE6B73F4-3A5E-49E1-975F-FCE2ABAC7A03}" type="sibTrans" cxnId="{426426BB-E295-418A-A393-815456CE2C80}">
      <dgm:prSet/>
      <dgm:spPr/>
      <dgm:t>
        <a:bodyPr/>
        <a:lstStyle/>
        <a:p>
          <a:endParaRPr lang="en-US"/>
        </a:p>
      </dgm:t>
    </dgm:pt>
    <dgm:pt modelId="{85C0E54C-CB47-4919-B09B-73AEBFC0E23F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2000" dirty="0"/>
            <a:t>Favorite brand is: Trustworthy, Reliable, Likeable, A very good brand, and very attractive (Woisetschlager, 2007) </a:t>
          </a:r>
        </a:p>
      </dgm:t>
    </dgm:pt>
    <dgm:pt modelId="{BF1C8E99-EA15-453D-8DE1-A635545B1332}" type="parTrans" cxnId="{BC8CF46D-26EE-4CDC-89C6-52BC7A382181}">
      <dgm:prSet/>
      <dgm:spPr/>
      <dgm:t>
        <a:bodyPr/>
        <a:lstStyle/>
        <a:p>
          <a:endParaRPr lang="en-US"/>
        </a:p>
      </dgm:t>
    </dgm:pt>
    <dgm:pt modelId="{DB28A5C6-7ABD-422D-9290-BD9F13D542DA}" type="sibTrans" cxnId="{BC8CF46D-26EE-4CDC-89C6-52BC7A382181}">
      <dgm:prSet/>
      <dgm:spPr/>
      <dgm:t>
        <a:bodyPr/>
        <a:lstStyle/>
        <a:p>
          <a:endParaRPr lang="en-US"/>
        </a:p>
      </dgm:t>
    </dgm:pt>
    <dgm:pt modelId="{E3EB79A9-A21E-4561-BE8A-EEB7AB5B82FA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2000" dirty="0"/>
            <a:t>Cronbach alpha: </a:t>
          </a:r>
          <a:r>
            <a:rPr lang="en-US" sz="2000" b="1" dirty="0"/>
            <a:t>0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945</a:t>
          </a:r>
        </a:p>
      </dgm:t>
    </dgm:pt>
    <dgm:pt modelId="{D9E7F05D-5156-4633-8DD5-3F9EADE55EEF}" type="parTrans" cxnId="{282519E7-2CD0-42B0-B637-26B0DD0D27D4}">
      <dgm:prSet/>
      <dgm:spPr/>
      <dgm:t>
        <a:bodyPr/>
        <a:lstStyle/>
        <a:p>
          <a:endParaRPr lang="en-US"/>
        </a:p>
      </dgm:t>
    </dgm:pt>
    <dgm:pt modelId="{130B21B8-756D-4AD8-82A6-9AE95802BD18}" type="sibTrans" cxnId="{282519E7-2CD0-42B0-B637-26B0DD0D27D4}">
      <dgm:prSet/>
      <dgm:spPr/>
      <dgm:t>
        <a:bodyPr/>
        <a:lstStyle/>
        <a:p>
          <a:endParaRPr lang="en-US"/>
        </a:p>
      </dgm:t>
    </dgm:pt>
    <dgm:pt modelId="{362E682B-E5F3-3241-B626-DC59F56E551F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2000" dirty="0"/>
            <a:t>Cronbach alpha: </a:t>
          </a: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0.748.</a:t>
          </a:r>
          <a:endParaRPr lang="en-US" sz="2000" dirty="0"/>
        </a:p>
      </dgm:t>
    </dgm:pt>
    <dgm:pt modelId="{52CD5150-A2D8-B445-951D-C697A3AF142B}" type="parTrans" cxnId="{792046D3-8FEF-334F-BADE-8C7B9925788D}">
      <dgm:prSet/>
      <dgm:spPr/>
      <dgm:t>
        <a:bodyPr/>
        <a:lstStyle/>
        <a:p>
          <a:endParaRPr lang="en-US"/>
        </a:p>
      </dgm:t>
    </dgm:pt>
    <dgm:pt modelId="{8131C3B5-4166-D248-ACB2-8629D6810114}" type="sibTrans" cxnId="{792046D3-8FEF-334F-BADE-8C7B9925788D}">
      <dgm:prSet/>
      <dgm:spPr/>
      <dgm:t>
        <a:bodyPr/>
        <a:lstStyle/>
        <a:p>
          <a:endParaRPr lang="en-US"/>
        </a:p>
      </dgm:t>
    </dgm:pt>
    <dgm:pt modelId="{C010E0CA-5AFD-470D-AB7B-3872100742F1}" type="pres">
      <dgm:prSet presAssocID="{C307A1FB-E3B0-4D2C-BE4D-96E85E4867BD}" presName="Name0" presStyleCnt="0">
        <dgm:presLayoutVars>
          <dgm:dir/>
          <dgm:animLvl val="lvl"/>
          <dgm:resizeHandles val="exact"/>
        </dgm:presLayoutVars>
      </dgm:prSet>
      <dgm:spPr/>
    </dgm:pt>
    <dgm:pt modelId="{BE939123-F1DE-4206-B35D-8B31FF21AC28}" type="pres">
      <dgm:prSet presAssocID="{23626477-F1D7-4B3F-BAFF-08A46D36FE2C}" presName="linNode" presStyleCnt="0"/>
      <dgm:spPr/>
    </dgm:pt>
    <dgm:pt modelId="{08803E7B-67FE-4CB7-BB7D-5DCE4AEAF748}" type="pres">
      <dgm:prSet presAssocID="{23626477-F1D7-4B3F-BAFF-08A46D36FE2C}" presName="parTx" presStyleLbl="revTx" presStyleIdx="0" presStyleCnt="2" custScaleX="91312">
        <dgm:presLayoutVars>
          <dgm:chMax val="1"/>
          <dgm:bulletEnabled val="1"/>
        </dgm:presLayoutVars>
      </dgm:prSet>
      <dgm:spPr/>
    </dgm:pt>
    <dgm:pt modelId="{71E59769-8A8E-483C-974C-05A3E4815645}" type="pres">
      <dgm:prSet presAssocID="{23626477-F1D7-4B3F-BAFF-08A46D36FE2C}" presName="bracket" presStyleLbl="parChTrans1D1" presStyleIdx="0" presStyleCnt="2" custLinFactNeighborX="74557"/>
      <dgm:spPr/>
    </dgm:pt>
    <dgm:pt modelId="{927A24FE-E4BC-4298-AF07-0EAF5EF207A8}" type="pres">
      <dgm:prSet presAssocID="{23626477-F1D7-4B3F-BAFF-08A46D36FE2C}" presName="spH" presStyleCnt="0"/>
      <dgm:spPr/>
    </dgm:pt>
    <dgm:pt modelId="{6A72E214-F636-4FBA-8868-7C7CF4B62B6F}" type="pres">
      <dgm:prSet presAssocID="{23626477-F1D7-4B3F-BAFF-08A46D36FE2C}" presName="desTx" presStyleLbl="node1" presStyleIdx="0" presStyleCnt="2">
        <dgm:presLayoutVars>
          <dgm:bulletEnabled val="1"/>
        </dgm:presLayoutVars>
      </dgm:prSet>
      <dgm:spPr/>
    </dgm:pt>
    <dgm:pt modelId="{2AACA85C-502B-4AE3-81C3-DE35D4EEE57A}" type="pres">
      <dgm:prSet presAssocID="{B313C162-7201-44B7-87CA-A27E2CFA7B38}" presName="spV" presStyleCnt="0"/>
      <dgm:spPr/>
    </dgm:pt>
    <dgm:pt modelId="{34882F42-A4E0-48F3-9029-65B6E9107047}" type="pres">
      <dgm:prSet presAssocID="{3FBF36CA-38C2-47A0-AE67-EFD8CFD175E1}" presName="linNode" presStyleCnt="0"/>
      <dgm:spPr/>
    </dgm:pt>
    <dgm:pt modelId="{E2AB9A44-30B1-4501-AC5C-794EF92A0A60}" type="pres">
      <dgm:prSet presAssocID="{3FBF36CA-38C2-47A0-AE67-EFD8CFD175E1}" presName="parTx" presStyleLbl="revTx" presStyleIdx="1" presStyleCnt="2">
        <dgm:presLayoutVars>
          <dgm:chMax val="1"/>
          <dgm:bulletEnabled val="1"/>
        </dgm:presLayoutVars>
      </dgm:prSet>
      <dgm:spPr/>
    </dgm:pt>
    <dgm:pt modelId="{C3F8B3B3-B820-430D-A098-5710B344AE2A}" type="pres">
      <dgm:prSet presAssocID="{3FBF36CA-38C2-47A0-AE67-EFD8CFD175E1}" presName="bracket" presStyleLbl="parChTrans1D1" presStyleIdx="1" presStyleCnt="2"/>
      <dgm:spPr/>
    </dgm:pt>
    <dgm:pt modelId="{0E5F9917-5CCD-452B-89EB-61EA8B1BCD0C}" type="pres">
      <dgm:prSet presAssocID="{3FBF36CA-38C2-47A0-AE67-EFD8CFD175E1}" presName="spH" presStyleCnt="0"/>
      <dgm:spPr/>
    </dgm:pt>
    <dgm:pt modelId="{85530454-5EA4-4ADB-A2FB-2C47D5044A30}" type="pres">
      <dgm:prSet presAssocID="{3FBF36CA-38C2-47A0-AE67-EFD8CFD175E1}" presName="desTx" presStyleLbl="node1" presStyleIdx="1" presStyleCnt="2">
        <dgm:presLayoutVars>
          <dgm:bulletEnabled val="1"/>
        </dgm:presLayoutVars>
      </dgm:prSet>
      <dgm:spPr/>
    </dgm:pt>
  </dgm:ptLst>
  <dgm:cxnLst>
    <dgm:cxn modelId="{9654D115-77A6-4CEB-B83A-35FAC3353C21}" type="presOf" srcId="{3BAD4772-3527-4BED-8DB1-B82CFE3DC518}" destId="{6A72E214-F636-4FBA-8868-7C7CF4B62B6F}" srcOrd="0" destOrd="0" presId="urn:diagrams.loki3.com/BracketList"/>
    <dgm:cxn modelId="{9DA3785D-2B7A-4833-9658-4893FB5E3E2D}" srcId="{23626477-F1D7-4B3F-BAFF-08A46D36FE2C}" destId="{3BAD4772-3527-4BED-8DB1-B82CFE3DC518}" srcOrd="0" destOrd="0" parTransId="{B5F2D27E-F1D3-47AD-AD78-8A0FE9957C06}" sibTransId="{D5ACA47D-61BB-4179-9601-D72FB4875D14}"/>
    <dgm:cxn modelId="{E7763947-D359-4822-BA4A-81728F6B865F}" type="presOf" srcId="{E3EB79A9-A21E-4561-BE8A-EEB7AB5B82FA}" destId="{85530454-5EA4-4ADB-A2FB-2C47D5044A30}" srcOrd="0" destOrd="1" presId="urn:diagrams.loki3.com/BracketList"/>
    <dgm:cxn modelId="{BC8CF46D-26EE-4CDC-89C6-52BC7A382181}" srcId="{3FBF36CA-38C2-47A0-AE67-EFD8CFD175E1}" destId="{85C0E54C-CB47-4919-B09B-73AEBFC0E23F}" srcOrd="0" destOrd="0" parTransId="{BF1C8E99-EA15-453D-8DE1-A635545B1332}" sibTransId="{DB28A5C6-7ABD-422D-9290-BD9F13D542DA}"/>
    <dgm:cxn modelId="{3DB2F775-F1E8-40D1-84C6-22DD61BCE3ED}" type="presOf" srcId="{23626477-F1D7-4B3F-BAFF-08A46D36FE2C}" destId="{08803E7B-67FE-4CB7-BB7D-5DCE4AEAF748}" srcOrd="0" destOrd="0" presId="urn:diagrams.loki3.com/BracketList"/>
    <dgm:cxn modelId="{BB321278-9E52-4C6F-9A15-26A049AB463A}" type="presOf" srcId="{85C0E54C-CB47-4919-B09B-73AEBFC0E23F}" destId="{85530454-5EA4-4ADB-A2FB-2C47D5044A30}" srcOrd="0" destOrd="0" presId="urn:diagrams.loki3.com/BracketList"/>
    <dgm:cxn modelId="{0B5D5C8A-E95C-4332-A053-CE12E43DB784}" type="presOf" srcId="{3FBF36CA-38C2-47A0-AE67-EFD8CFD175E1}" destId="{E2AB9A44-30B1-4501-AC5C-794EF92A0A60}" srcOrd="0" destOrd="0" presId="urn:diagrams.loki3.com/BracketList"/>
    <dgm:cxn modelId="{0BE754A8-E237-AE4F-8610-F3900E491746}" type="presOf" srcId="{362E682B-E5F3-3241-B626-DC59F56E551F}" destId="{6A72E214-F636-4FBA-8868-7C7CF4B62B6F}" srcOrd="0" destOrd="1" presId="urn:diagrams.loki3.com/BracketList"/>
    <dgm:cxn modelId="{437467AE-5C4A-4CA9-B2FE-2EF09F311997}" type="presOf" srcId="{C307A1FB-E3B0-4D2C-BE4D-96E85E4867BD}" destId="{C010E0CA-5AFD-470D-AB7B-3872100742F1}" srcOrd="0" destOrd="0" presId="urn:diagrams.loki3.com/BracketList"/>
    <dgm:cxn modelId="{426426BB-E295-418A-A393-815456CE2C80}" srcId="{C307A1FB-E3B0-4D2C-BE4D-96E85E4867BD}" destId="{3FBF36CA-38C2-47A0-AE67-EFD8CFD175E1}" srcOrd="1" destOrd="0" parTransId="{E7C74327-6DBD-4B89-B2D0-3BE92247FF6B}" sibTransId="{CE6B73F4-3A5E-49E1-975F-FCE2ABAC7A03}"/>
    <dgm:cxn modelId="{792046D3-8FEF-334F-BADE-8C7B9925788D}" srcId="{23626477-F1D7-4B3F-BAFF-08A46D36FE2C}" destId="{362E682B-E5F3-3241-B626-DC59F56E551F}" srcOrd="1" destOrd="0" parTransId="{52CD5150-A2D8-B445-951D-C697A3AF142B}" sibTransId="{8131C3B5-4166-D248-ACB2-8629D6810114}"/>
    <dgm:cxn modelId="{282519E7-2CD0-42B0-B637-26B0DD0D27D4}" srcId="{3FBF36CA-38C2-47A0-AE67-EFD8CFD175E1}" destId="{E3EB79A9-A21E-4561-BE8A-EEB7AB5B82FA}" srcOrd="1" destOrd="0" parTransId="{D9E7F05D-5156-4633-8DD5-3F9EADE55EEF}" sibTransId="{130B21B8-756D-4AD8-82A6-9AE95802BD18}"/>
    <dgm:cxn modelId="{EFF157E8-425C-46A6-923F-D5FBA21F0872}" srcId="{C307A1FB-E3B0-4D2C-BE4D-96E85E4867BD}" destId="{23626477-F1D7-4B3F-BAFF-08A46D36FE2C}" srcOrd="0" destOrd="0" parTransId="{61483D53-47F8-423B-872A-6F4193A68B0F}" sibTransId="{B313C162-7201-44B7-87CA-A27E2CFA7B38}"/>
    <dgm:cxn modelId="{1A5028A1-0AE2-4EA6-B906-CACB6EEDA451}" type="presParOf" srcId="{C010E0CA-5AFD-470D-AB7B-3872100742F1}" destId="{BE939123-F1DE-4206-B35D-8B31FF21AC28}" srcOrd="0" destOrd="0" presId="urn:diagrams.loki3.com/BracketList"/>
    <dgm:cxn modelId="{AFE6A400-C96B-4A5F-9F34-CAF417AF7F51}" type="presParOf" srcId="{BE939123-F1DE-4206-B35D-8B31FF21AC28}" destId="{08803E7B-67FE-4CB7-BB7D-5DCE4AEAF748}" srcOrd="0" destOrd="0" presId="urn:diagrams.loki3.com/BracketList"/>
    <dgm:cxn modelId="{CD0F80B9-53AC-48EC-B0DC-9D3A90E4F703}" type="presParOf" srcId="{BE939123-F1DE-4206-B35D-8B31FF21AC28}" destId="{71E59769-8A8E-483C-974C-05A3E4815645}" srcOrd="1" destOrd="0" presId="urn:diagrams.loki3.com/BracketList"/>
    <dgm:cxn modelId="{D2209904-EA6E-4334-BE86-EBFFEE706AD8}" type="presParOf" srcId="{BE939123-F1DE-4206-B35D-8B31FF21AC28}" destId="{927A24FE-E4BC-4298-AF07-0EAF5EF207A8}" srcOrd="2" destOrd="0" presId="urn:diagrams.loki3.com/BracketList"/>
    <dgm:cxn modelId="{B8831C6F-25FC-40DC-8C6F-011D08935AF2}" type="presParOf" srcId="{BE939123-F1DE-4206-B35D-8B31FF21AC28}" destId="{6A72E214-F636-4FBA-8868-7C7CF4B62B6F}" srcOrd="3" destOrd="0" presId="urn:diagrams.loki3.com/BracketList"/>
    <dgm:cxn modelId="{7D74B86E-C623-4D47-8142-6E8462B86820}" type="presParOf" srcId="{C010E0CA-5AFD-470D-AB7B-3872100742F1}" destId="{2AACA85C-502B-4AE3-81C3-DE35D4EEE57A}" srcOrd="1" destOrd="0" presId="urn:diagrams.loki3.com/BracketList"/>
    <dgm:cxn modelId="{2FAEF61B-C399-44A8-8D47-1C3840DFF388}" type="presParOf" srcId="{C010E0CA-5AFD-470D-AB7B-3872100742F1}" destId="{34882F42-A4E0-48F3-9029-65B6E9107047}" srcOrd="2" destOrd="0" presId="urn:diagrams.loki3.com/BracketList"/>
    <dgm:cxn modelId="{DED9581B-C87D-43EB-B750-8CECA22114C0}" type="presParOf" srcId="{34882F42-A4E0-48F3-9029-65B6E9107047}" destId="{E2AB9A44-30B1-4501-AC5C-794EF92A0A60}" srcOrd="0" destOrd="0" presId="urn:diagrams.loki3.com/BracketList"/>
    <dgm:cxn modelId="{A682E8D7-E544-4F10-A88F-AFB47BFADC5E}" type="presParOf" srcId="{34882F42-A4E0-48F3-9029-65B6E9107047}" destId="{C3F8B3B3-B820-430D-A098-5710B344AE2A}" srcOrd="1" destOrd="0" presId="urn:diagrams.loki3.com/BracketList"/>
    <dgm:cxn modelId="{6DC62BFB-3566-4A45-9A4A-DCC546A06D5F}" type="presParOf" srcId="{34882F42-A4E0-48F3-9029-65B6E9107047}" destId="{0E5F9917-5CCD-452B-89EB-61EA8B1BCD0C}" srcOrd="2" destOrd="0" presId="urn:diagrams.loki3.com/BracketList"/>
    <dgm:cxn modelId="{AB8FA24A-C598-4EC4-9D40-967C1D241C27}" type="presParOf" srcId="{34882F42-A4E0-48F3-9029-65B6E9107047}" destId="{85530454-5EA4-4ADB-A2FB-2C47D5044A3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07A1FB-E3B0-4D2C-BE4D-96E85E4867B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26477-F1D7-4B3F-BAFF-08A46D36FE2C}">
      <dgm:prSet phldrT="[Text]" custT="1"/>
      <dgm:spPr/>
      <dgm:t>
        <a:bodyPr/>
        <a:lstStyle/>
        <a:p>
          <a:pPr algn="r"/>
          <a:r>
            <a: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Tequila Knowledge (TK)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61483D53-47F8-423B-872A-6F4193A68B0F}" type="parTrans" cxnId="{EFF157E8-425C-46A6-923F-D5FBA21F0872}">
      <dgm:prSet/>
      <dgm:spPr/>
      <dgm:t>
        <a:bodyPr/>
        <a:lstStyle/>
        <a:p>
          <a:pPr algn="just"/>
          <a:endParaRPr lang="en-US"/>
        </a:p>
      </dgm:t>
    </dgm:pt>
    <dgm:pt modelId="{B313C162-7201-44B7-87CA-A27E2CFA7B38}" type="sibTrans" cxnId="{EFF157E8-425C-46A6-923F-D5FBA21F0872}">
      <dgm:prSet/>
      <dgm:spPr/>
      <dgm:t>
        <a:bodyPr/>
        <a:lstStyle/>
        <a:p>
          <a:pPr algn="just"/>
          <a:endParaRPr lang="en-US"/>
        </a:p>
      </dgm:t>
    </dgm:pt>
    <dgm:pt modelId="{3BAD4772-3527-4BED-8DB1-B82CFE3DC518}">
      <dgm:prSet phldrT="[Text]" custT="1"/>
      <dgm:spPr>
        <a:noFill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chemeClr val="tx1"/>
              </a:solidFill>
            </a:rPr>
            <a:t>Rate knowledge relative to other people, to most of their friends, and compared to their families </a:t>
          </a:r>
          <a:r>
            <a:rPr lang="en-US" sz="1800" dirty="0">
              <a:solidFill>
                <a:schemeClr val="tx1"/>
              </a:solidFill>
            </a:rPr>
            <a:t>(Bloch, Ridgway, &amp; Sherrell, 1989)</a:t>
          </a:r>
          <a:endParaRPr lang="en-US" sz="2000" dirty="0">
            <a:solidFill>
              <a:schemeClr val="tx1"/>
            </a:solidFill>
          </a:endParaRPr>
        </a:p>
      </dgm:t>
    </dgm:pt>
    <dgm:pt modelId="{B5F2D27E-F1D3-47AD-AD78-8A0FE9957C06}" type="parTrans" cxnId="{9DA3785D-2B7A-4833-9658-4893FB5E3E2D}">
      <dgm:prSet/>
      <dgm:spPr/>
      <dgm:t>
        <a:bodyPr/>
        <a:lstStyle/>
        <a:p>
          <a:pPr algn="just"/>
          <a:endParaRPr lang="en-US"/>
        </a:p>
      </dgm:t>
    </dgm:pt>
    <dgm:pt modelId="{D5ACA47D-61BB-4179-9601-D72FB4875D14}" type="sibTrans" cxnId="{9DA3785D-2B7A-4833-9658-4893FB5E3E2D}">
      <dgm:prSet/>
      <dgm:spPr/>
      <dgm:t>
        <a:bodyPr/>
        <a:lstStyle/>
        <a:p>
          <a:pPr algn="just"/>
          <a:endParaRPr lang="en-US"/>
        </a:p>
      </dgm:t>
    </dgm:pt>
    <dgm:pt modelId="{3FBF36CA-38C2-47A0-AE67-EFD8CFD175E1}">
      <dgm:prSet phldrT="[Text]" custT="1"/>
      <dgm:spPr/>
      <dgm:t>
        <a:bodyPr/>
        <a:lstStyle/>
        <a:p>
          <a:pPr algn="r"/>
          <a:r>
            <a: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Tequila Experience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(TE)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74327-6DBD-4B89-B2D0-3BE92247FF6B}" type="parTrans" cxnId="{426426BB-E295-418A-A393-815456CE2C80}">
      <dgm:prSet/>
      <dgm:spPr/>
      <dgm:t>
        <a:bodyPr/>
        <a:lstStyle/>
        <a:p>
          <a:pPr algn="just"/>
          <a:endParaRPr lang="en-US"/>
        </a:p>
      </dgm:t>
    </dgm:pt>
    <dgm:pt modelId="{CE6B73F4-3A5E-49E1-975F-FCE2ABAC7A03}" type="sibTrans" cxnId="{426426BB-E295-418A-A393-815456CE2C80}">
      <dgm:prSet/>
      <dgm:spPr/>
      <dgm:t>
        <a:bodyPr/>
        <a:lstStyle/>
        <a:p>
          <a:pPr algn="just"/>
          <a:endParaRPr lang="en-US"/>
        </a:p>
      </dgm:t>
    </dgm:pt>
    <dgm:pt modelId="{85C0E54C-CB47-4919-B09B-73AEBFC0E23F}">
      <dgm:prSet phldrT="[Text]" custT="1"/>
      <dgm:spPr>
        <a:noFill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chemeClr val="tx1"/>
              </a:solidFill>
            </a:rPr>
            <a:t>Four items (Murray, 1985), one removed </a:t>
          </a:r>
        </a:p>
      </dgm:t>
    </dgm:pt>
    <dgm:pt modelId="{BF1C8E99-EA15-453D-8DE1-A635545B1332}" type="parTrans" cxnId="{BC8CF46D-26EE-4CDC-89C6-52BC7A382181}">
      <dgm:prSet/>
      <dgm:spPr/>
      <dgm:t>
        <a:bodyPr/>
        <a:lstStyle/>
        <a:p>
          <a:pPr algn="just"/>
          <a:endParaRPr lang="en-US"/>
        </a:p>
      </dgm:t>
    </dgm:pt>
    <dgm:pt modelId="{DB28A5C6-7ABD-422D-9290-BD9F13D542DA}" type="sibTrans" cxnId="{BC8CF46D-26EE-4CDC-89C6-52BC7A382181}">
      <dgm:prSet/>
      <dgm:spPr/>
      <dgm:t>
        <a:bodyPr/>
        <a:lstStyle/>
        <a:p>
          <a:pPr algn="just"/>
          <a:endParaRPr lang="en-US"/>
        </a:p>
      </dgm:t>
    </dgm:pt>
    <dgm:pt modelId="{81668C76-A062-41DB-9F6E-CAD8D10F6EBF}">
      <dgm:prSet phldrT="[Text]" custT="1"/>
      <dgm:spPr>
        <a:noFill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chemeClr val="tx1"/>
              </a:solidFill>
            </a:rPr>
            <a:t>Cronbach alpha: </a:t>
          </a:r>
          <a:r>
            <a:rPr lang="en-US" sz="2000" b="1" dirty="0">
              <a:solidFill>
                <a:schemeClr val="tx1"/>
              </a:solidFill>
            </a:rPr>
            <a:t>0.948</a:t>
          </a:r>
          <a:r>
            <a:rPr lang="en-US" sz="2000" dirty="0">
              <a:solidFill>
                <a:schemeClr val="tx1"/>
              </a:solidFill>
            </a:rPr>
            <a:t>.</a:t>
          </a:r>
        </a:p>
      </dgm:t>
    </dgm:pt>
    <dgm:pt modelId="{46D87B5E-D09C-40E6-8E8A-5E21C00C5A1D}" type="parTrans" cxnId="{04048402-05DE-4BD8-B731-081F4F84F049}">
      <dgm:prSet/>
      <dgm:spPr/>
      <dgm:t>
        <a:bodyPr/>
        <a:lstStyle/>
        <a:p>
          <a:pPr algn="just"/>
          <a:endParaRPr lang="en-US"/>
        </a:p>
      </dgm:t>
    </dgm:pt>
    <dgm:pt modelId="{36D9A806-CC9F-49C0-A068-CD9866107F4D}" type="sibTrans" cxnId="{04048402-05DE-4BD8-B731-081F4F84F049}">
      <dgm:prSet/>
      <dgm:spPr/>
      <dgm:t>
        <a:bodyPr/>
        <a:lstStyle/>
        <a:p>
          <a:pPr algn="just"/>
          <a:endParaRPr lang="en-US"/>
        </a:p>
      </dgm:t>
    </dgm:pt>
    <dgm:pt modelId="{0D656B32-1D7B-45FA-B81F-572EC44DCDD3}">
      <dgm:prSet custT="1"/>
      <dgm:spPr/>
      <dgm:t>
        <a:bodyPr/>
        <a:lstStyle/>
        <a:p>
          <a:r>
            <a: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Attitude toward Tequila (AT)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3F2FC1-5089-42D4-A473-3EBBE33F6857}" type="parTrans" cxnId="{EF274E60-0124-4351-A2F3-21CD8E98CE0E}">
      <dgm:prSet/>
      <dgm:spPr/>
      <dgm:t>
        <a:bodyPr/>
        <a:lstStyle/>
        <a:p>
          <a:endParaRPr lang="en-US"/>
        </a:p>
      </dgm:t>
    </dgm:pt>
    <dgm:pt modelId="{E1C6CF99-812A-4C78-B1E0-9954A1E9AD51}" type="sibTrans" cxnId="{EF274E60-0124-4351-A2F3-21CD8E98CE0E}">
      <dgm:prSet/>
      <dgm:spPr/>
      <dgm:t>
        <a:bodyPr/>
        <a:lstStyle/>
        <a:p>
          <a:endParaRPr lang="en-US"/>
        </a:p>
      </dgm:t>
    </dgm:pt>
    <dgm:pt modelId="{97A3DB01-6589-406B-8E37-9C0A4AFB6FBA}">
      <dgm:prSet custT="1"/>
      <dgm:spPr>
        <a:noFill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chemeClr val="tx1"/>
              </a:solidFill>
            </a:rPr>
            <a:t>Drinking tequila: pleasant, good, and desirable (Howard and Gengler 2001)</a:t>
          </a:r>
        </a:p>
      </dgm:t>
    </dgm:pt>
    <dgm:pt modelId="{9EDEA7F0-AE34-47F2-BB3C-577D066EF83F}" type="parTrans" cxnId="{E6AAA823-9D77-47D9-A1CC-F29604E50650}">
      <dgm:prSet/>
      <dgm:spPr/>
      <dgm:t>
        <a:bodyPr/>
        <a:lstStyle/>
        <a:p>
          <a:endParaRPr lang="en-US"/>
        </a:p>
      </dgm:t>
    </dgm:pt>
    <dgm:pt modelId="{A4A28890-1A13-47DC-862F-9E58408FE08E}" type="sibTrans" cxnId="{E6AAA823-9D77-47D9-A1CC-F29604E50650}">
      <dgm:prSet/>
      <dgm:spPr/>
      <dgm:t>
        <a:bodyPr/>
        <a:lstStyle/>
        <a:p>
          <a:endParaRPr lang="en-US"/>
        </a:p>
      </dgm:t>
    </dgm:pt>
    <dgm:pt modelId="{6008A9F6-417E-5742-99A1-004B1EA83744}">
      <dgm:prSet phldrT="[Text]" custT="1"/>
      <dgm:spPr>
        <a:noFill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chemeClr val="tx1"/>
              </a:solidFill>
            </a:rPr>
            <a:t>Cronbach alpha: </a:t>
          </a:r>
          <a:r>
            <a:rPr lang="en-US" sz="2000" b="1" dirty="0">
              <a:solidFill>
                <a:schemeClr val="tx1"/>
              </a:solidFill>
            </a:rPr>
            <a:t>0.855</a:t>
          </a:r>
          <a:r>
            <a:rPr lang="en-US" sz="2000" dirty="0">
              <a:solidFill>
                <a:schemeClr val="tx1"/>
              </a:solidFill>
            </a:rPr>
            <a:t>. </a:t>
          </a:r>
        </a:p>
      </dgm:t>
    </dgm:pt>
    <dgm:pt modelId="{304DDB63-6ABA-8A4C-9BF4-C08B4F1B40A1}" type="parTrans" cxnId="{A98081BC-68B3-7746-8259-EF74B7DAE567}">
      <dgm:prSet/>
      <dgm:spPr/>
      <dgm:t>
        <a:bodyPr/>
        <a:lstStyle/>
        <a:p>
          <a:endParaRPr lang="en-US"/>
        </a:p>
      </dgm:t>
    </dgm:pt>
    <dgm:pt modelId="{62CB2CAC-9609-FB4B-A1F7-1ACD02712618}" type="sibTrans" cxnId="{A98081BC-68B3-7746-8259-EF74B7DAE567}">
      <dgm:prSet/>
      <dgm:spPr/>
      <dgm:t>
        <a:bodyPr/>
        <a:lstStyle/>
        <a:p>
          <a:endParaRPr lang="en-US"/>
        </a:p>
      </dgm:t>
    </dgm:pt>
    <dgm:pt modelId="{82E4F897-7FFD-E646-A8F2-3A9C9DE8E881}">
      <dgm:prSet custT="1"/>
      <dgm:spPr>
        <a:noFill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chemeClr val="tx1"/>
              </a:solidFill>
            </a:rPr>
            <a:t>Cronbach alpha: </a:t>
          </a:r>
          <a:r>
            <a:rPr lang="en-US" sz="2000" b="1" dirty="0">
              <a:solidFill>
                <a:schemeClr val="tx1"/>
              </a:solidFill>
            </a:rPr>
            <a:t>0.890</a:t>
          </a:r>
          <a:r>
            <a:rPr lang="en-US" sz="2000" dirty="0">
              <a:solidFill>
                <a:schemeClr val="tx1"/>
              </a:solidFill>
            </a:rPr>
            <a:t>. </a:t>
          </a:r>
        </a:p>
      </dgm:t>
    </dgm:pt>
    <dgm:pt modelId="{37DDCC44-0A3B-3448-ACCC-432D0EAB900A}" type="parTrans" cxnId="{EFCD1BF9-FF6A-0240-9E92-88DFBA34B3F6}">
      <dgm:prSet/>
      <dgm:spPr/>
      <dgm:t>
        <a:bodyPr/>
        <a:lstStyle/>
        <a:p>
          <a:endParaRPr lang="en-US"/>
        </a:p>
      </dgm:t>
    </dgm:pt>
    <dgm:pt modelId="{080371F6-1713-F64F-A907-CA14BCEF514B}" type="sibTrans" cxnId="{EFCD1BF9-FF6A-0240-9E92-88DFBA34B3F6}">
      <dgm:prSet/>
      <dgm:spPr/>
      <dgm:t>
        <a:bodyPr/>
        <a:lstStyle/>
        <a:p>
          <a:endParaRPr lang="en-US"/>
        </a:p>
      </dgm:t>
    </dgm:pt>
    <dgm:pt modelId="{C010E0CA-5AFD-470D-AB7B-3872100742F1}" type="pres">
      <dgm:prSet presAssocID="{C307A1FB-E3B0-4D2C-BE4D-96E85E4867BD}" presName="Name0" presStyleCnt="0">
        <dgm:presLayoutVars>
          <dgm:dir/>
          <dgm:animLvl val="lvl"/>
          <dgm:resizeHandles val="exact"/>
        </dgm:presLayoutVars>
      </dgm:prSet>
      <dgm:spPr/>
    </dgm:pt>
    <dgm:pt modelId="{BE939123-F1DE-4206-B35D-8B31FF21AC28}" type="pres">
      <dgm:prSet presAssocID="{23626477-F1D7-4B3F-BAFF-08A46D36FE2C}" presName="linNode" presStyleCnt="0"/>
      <dgm:spPr/>
    </dgm:pt>
    <dgm:pt modelId="{08803E7B-67FE-4CB7-BB7D-5DCE4AEAF748}" type="pres">
      <dgm:prSet presAssocID="{23626477-F1D7-4B3F-BAFF-08A46D36FE2C}" presName="parTx" presStyleLbl="revTx" presStyleIdx="0" presStyleCnt="3" custScaleX="91312">
        <dgm:presLayoutVars>
          <dgm:chMax val="1"/>
          <dgm:bulletEnabled val="1"/>
        </dgm:presLayoutVars>
      </dgm:prSet>
      <dgm:spPr/>
    </dgm:pt>
    <dgm:pt modelId="{71E59769-8A8E-483C-974C-05A3E4815645}" type="pres">
      <dgm:prSet presAssocID="{23626477-F1D7-4B3F-BAFF-08A46D36FE2C}" presName="bracket" presStyleLbl="parChTrans1D1" presStyleIdx="0" presStyleCnt="3" custScaleY="83162" custLinFactNeighborX="74557"/>
      <dgm:spPr/>
    </dgm:pt>
    <dgm:pt modelId="{927A24FE-E4BC-4298-AF07-0EAF5EF207A8}" type="pres">
      <dgm:prSet presAssocID="{23626477-F1D7-4B3F-BAFF-08A46D36FE2C}" presName="spH" presStyleCnt="0"/>
      <dgm:spPr/>
    </dgm:pt>
    <dgm:pt modelId="{6A72E214-F636-4FBA-8868-7C7CF4B62B6F}" type="pres">
      <dgm:prSet presAssocID="{23626477-F1D7-4B3F-BAFF-08A46D36FE2C}" presName="desTx" presStyleLbl="node1" presStyleIdx="0" presStyleCnt="3" custScaleY="80386" custLinFactNeighborX="77265">
        <dgm:presLayoutVars>
          <dgm:bulletEnabled val="1"/>
        </dgm:presLayoutVars>
      </dgm:prSet>
      <dgm:spPr/>
    </dgm:pt>
    <dgm:pt modelId="{2AACA85C-502B-4AE3-81C3-DE35D4EEE57A}" type="pres">
      <dgm:prSet presAssocID="{B313C162-7201-44B7-87CA-A27E2CFA7B38}" presName="spV" presStyleCnt="0"/>
      <dgm:spPr/>
    </dgm:pt>
    <dgm:pt modelId="{34882F42-A4E0-48F3-9029-65B6E9107047}" type="pres">
      <dgm:prSet presAssocID="{3FBF36CA-38C2-47A0-AE67-EFD8CFD175E1}" presName="linNode" presStyleCnt="0"/>
      <dgm:spPr/>
    </dgm:pt>
    <dgm:pt modelId="{E2AB9A44-30B1-4501-AC5C-794EF92A0A60}" type="pres">
      <dgm:prSet presAssocID="{3FBF36CA-38C2-47A0-AE67-EFD8CFD175E1}" presName="parTx" presStyleLbl="revTx" presStyleIdx="1" presStyleCnt="3">
        <dgm:presLayoutVars>
          <dgm:chMax val="1"/>
          <dgm:bulletEnabled val="1"/>
        </dgm:presLayoutVars>
      </dgm:prSet>
      <dgm:spPr/>
    </dgm:pt>
    <dgm:pt modelId="{C3F8B3B3-B820-430D-A098-5710B344AE2A}" type="pres">
      <dgm:prSet presAssocID="{3FBF36CA-38C2-47A0-AE67-EFD8CFD175E1}" presName="bracket" presStyleLbl="parChTrans1D1" presStyleIdx="1" presStyleCnt="3"/>
      <dgm:spPr/>
    </dgm:pt>
    <dgm:pt modelId="{0E5F9917-5CCD-452B-89EB-61EA8B1BCD0C}" type="pres">
      <dgm:prSet presAssocID="{3FBF36CA-38C2-47A0-AE67-EFD8CFD175E1}" presName="spH" presStyleCnt="0"/>
      <dgm:spPr/>
    </dgm:pt>
    <dgm:pt modelId="{85530454-5EA4-4ADB-A2FB-2C47D5044A30}" type="pres">
      <dgm:prSet presAssocID="{3FBF36CA-38C2-47A0-AE67-EFD8CFD175E1}" presName="desTx" presStyleLbl="node1" presStyleIdx="1" presStyleCnt="3" custLinFactNeighborX="-25755">
        <dgm:presLayoutVars>
          <dgm:bulletEnabled val="1"/>
        </dgm:presLayoutVars>
      </dgm:prSet>
      <dgm:spPr/>
    </dgm:pt>
    <dgm:pt modelId="{59A47764-141C-479D-8D2F-D7AE1EBB9BD2}" type="pres">
      <dgm:prSet presAssocID="{CE6B73F4-3A5E-49E1-975F-FCE2ABAC7A03}" presName="spV" presStyleCnt="0"/>
      <dgm:spPr/>
    </dgm:pt>
    <dgm:pt modelId="{08134E33-8BC8-4A9A-8692-4232E44ACEF1}" type="pres">
      <dgm:prSet presAssocID="{0D656B32-1D7B-45FA-B81F-572EC44DCDD3}" presName="linNode" presStyleCnt="0"/>
      <dgm:spPr/>
    </dgm:pt>
    <dgm:pt modelId="{0373B0CE-3706-4EBD-AFD9-3F6FCE6260AF}" type="pres">
      <dgm:prSet presAssocID="{0D656B32-1D7B-45FA-B81F-572EC44DCDD3}" presName="parTx" presStyleLbl="revTx" presStyleIdx="2" presStyleCnt="3">
        <dgm:presLayoutVars>
          <dgm:chMax val="1"/>
          <dgm:bulletEnabled val="1"/>
        </dgm:presLayoutVars>
      </dgm:prSet>
      <dgm:spPr/>
    </dgm:pt>
    <dgm:pt modelId="{64B04849-3C54-4F52-9ABE-4228ECD02AC7}" type="pres">
      <dgm:prSet presAssocID="{0D656B32-1D7B-45FA-B81F-572EC44DCDD3}" presName="bracket" presStyleLbl="parChTrans1D1" presStyleIdx="2" presStyleCnt="3"/>
      <dgm:spPr/>
    </dgm:pt>
    <dgm:pt modelId="{1865563A-AC58-4C8B-92EB-3FF5961553D8}" type="pres">
      <dgm:prSet presAssocID="{0D656B32-1D7B-45FA-B81F-572EC44DCDD3}" presName="spH" presStyleCnt="0"/>
      <dgm:spPr/>
    </dgm:pt>
    <dgm:pt modelId="{3B82A68B-F4D9-415F-BCAB-19D99180F177}" type="pres">
      <dgm:prSet presAssocID="{0D656B32-1D7B-45FA-B81F-572EC44DCDD3}" presName="desTx" presStyleLbl="node1" presStyleIdx="2" presStyleCnt="3" custLinFactNeighborX="-10302">
        <dgm:presLayoutVars>
          <dgm:bulletEnabled val="1"/>
        </dgm:presLayoutVars>
      </dgm:prSet>
      <dgm:spPr/>
    </dgm:pt>
  </dgm:ptLst>
  <dgm:cxnLst>
    <dgm:cxn modelId="{04048402-05DE-4BD8-B731-081F4F84F049}" srcId="{23626477-F1D7-4B3F-BAFF-08A46D36FE2C}" destId="{81668C76-A062-41DB-9F6E-CAD8D10F6EBF}" srcOrd="1" destOrd="0" parTransId="{46D87B5E-D09C-40E6-8E8A-5E21C00C5A1D}" sibTransId="{36D9A806-CC9F-49C0-A068-CD9866107F4D}"/>
    <dgm:cxn modelId="{287CFF03-E16E-49AC-8035-F796604B5F68}" type="presOf" srcId="{3BAD4772-3527-4BED-8DB1-B82CFE3DC518}" destId="{6A72E214-F636-4FBA-8868-7C7CF4B62B6F}" srcOrd="0" destOrd="0" presId="urn:diagrams.loki3.com/BracketList"/>
    <dgm:cxn modelId="{E6AAA823-9D77-47D9-A1CC-F29604E50650}" srcId="{0D656B32-1D7B-45FA-B81F-572EC44DCDD3}" destId="{97A3DB01-6589-406B-8E37-9C0A4AFB6FBA}" srcOrd="0" destOrd="0" parTransId="{9EDEA7F0-AE34-47F2-BB3C-577D066EF83F}" sibTransId="{A4A28890-1A13-47DC-862F-9E58408FE08E}"/>
    <dgm:cxn modelId="{9DA3785D-2B7A-4833-9658-4893FB5E3E2D}" srcId="{23626477-F1D7-4B3F-BAFF-08A46D36FE2C}" destId="{3BAD4772-3527-4BED-8DB1-B82CFE3DC518}" srcOrd="0" destOrd="0" parTransId="{B5F2D27E-F1D3-47AD-AD78-8A0FE9957C06}" sibTransId="{D5ACA47D-61BB-4179-9601-D72FB4875D14}"/>
    <dgm:cxn modelId="{EF274E60-0124-4351-A2F3-21CD8E98CE0E}" srcId="{C307A1FB-E3B0-4D2C-BE4D-96E85E4867BD}" destId="{0D656B32-1D7B-45FA-B81F-572EC44DCDD3}" srcOrd="2" destOrd="0" parTransId="{5E3F2FC1-5089-42D4-A473-3EBBE33F6857}" sibTransId="{E1C6CF99-812A-4C78-B1E0-9954A1E9AD51}"/>
    <dgm:cxn modelId="{BC8CF46D-26EE-4CDC-89C6-52BC7A382181}" srcId="{3FBF36CA-38C2-47A0-AE67-EFD8CFD175E1}" destId="{85C0E54C-CB47-4919-B09B-73AEBFC0E23F}" srcOrd="0" destOrd="0" parTransId="{BF1C8E99-EA15-453D-8DE1-A635545B1332}" sibTransId="{DB28A5C6-7ABD-422D-9290-BD9F13D542DA}"/>
    <dgm:cxn modelId="{FB2D0671-9D2F-42D3-9FF0-F13DAF4CA211}" type="presOf" srcId="{81668C76-A062-41DB-9F6E-CAD8D10F6EBF}" destId="{6A72E214-F636-4FBA-8868-7C7CF4B62B6F}" srcOrd="0" destOrd="1" presId="urn:diagrams.loki3.com/BracketList"/>
    <dgm:cxn modelId="{A6BF9A71-247B-4327-A0B1-42D9943EBC55}" type="presOf" srcId="{23626477-F1D7-4B3F-BAFF-08A46D36FE2C}" destId="{08803E7B-67FE-4CB7-BB7D-5DCE4AEAF748}" srcOrd="0" destOrd="0" presId="urn:diagrams.loki3.com/BracketList"/>
    <dgm:cxn modelId="{1651DF72-D3A3-FF49-9075-6DBE2A0AF521}" type="presOf" srcId="{6008A9F6-417E-5742-99A1-004B1EA83744}" destId="{85530454-5EA4-4ADB-A2FB-2C47D5044A30}" srcOrd="0" destOrd="1" presId="urn:diagrams.loki3.com/BracketList"/>
    <dgm:cxn modelId="{32AF325A-37C6-4484-A6DD-6604D932D7A6}" type="presOf" srcId="{97A3DB01-6589-406B-8E37-9C0A4AFB6FBA}" destId="{3B82A68B-F4D9-415F-BCAB-19D99180F177}" srcOrd="0" destOrd="0" presId="urn:diagrams.loki3.com/BracketList"/>
    <dgm:cxn modelId="{B9C82F85-0AB5-404A-BF8D-1FE5CAAB153E}" type="presOf" srcId="{C307A1FB-E3B0-4D2C-BE4D-96E85E4867BD}" destId="{C010E0CA-5AFD-470D-AB7B-3872100742F1}" srcOrd="0" destOrd="0" presId="urn:diagrams.loki3.com/BracketList"/>
    <dgm:cxn modelId="{FEBEF888-F009-4A68-8BC7-810C78A03F04}" type="presOf" srcId="{85C0E54C-CB47-4919-B09B-73AEBFC0E23F}" destId="{85530454-5EA4-4ADB-A2FB-2C47D5044A30}" srcOrd="0" destOrd="0" presId="urn:diagrams.loki3.com/BracketList"/>
    <dgm:cxn modelId="{893EF78B-0903-4B0F-A9A8-078BBC77932A}" type="presOf" srcId="{3FBF36CA-38C2-47A0-AE67-EFD8CFD175E1}" destId="{E2AB9A44-30B1-4501-AC5C-794EF92A0A60}" srcOrd="0" destOrd="0" presId="urn:diagrams.loki3.com/BracketList"/>
    <dgm:cxn modelId="{57E8D291-0C81-C44C-B347-90B451A3B820}" type="presOf" srcId="{82E4F897-7FFD-E646-A8F2-3A9C9DE8E881}" destId="{3B82A68B-F4D9-415F-BCAB-19D99180F177}" srcOrd="0" destOrd="1" presId="urn:diagrams.loki3.com/BracketList"/>
    <dgm:cxn modelId="{A0FEDF9E-7262-42A8-AF24-2D1E85530C3E}" type="presOf" srcId="{0D656B32-1D7B-45FA-B81F-572EC44DCDD3}" destId="{0373B0CE-3706-4EBD-AFD9-3F6FCE6260AF}" srcOrd="0" destOrd="0" presId="urn:diagrams.loki3.com/BracketList"/>
    <dgm:cxn modelId="{426426BB-E295-418A-A393-815456CE2C80}" srcId="{C307A1FB-E3B0-4D2C-BE4D-96E85E4867BD}" destId="{3FBF36CA-38C2-47A0-AE67-EFD8CFD175E1}" srcOrd="1" destOrd="0" parTransId="{E7C74327-6DBD-4B89-B2D0-3BE92247FF6B}" sibTransId="{CE6B73F4-3A5E-49E1-975F-FCE2ABAC7A03}"/>
    <dgm:cxn modelId="{A98081BC-68B3-7746-8259-EF74B7DAE567}" srcId="{3FBF36CA-38C2-47A0-AE67-EFD8CFD175E1}" destId="{6008A9F6-417E-5742-99A1-004B1EA83744}" srcOrd="1" destOrd="0" parTransId="{304DDB63-6ABA-8A4C-9BF4-C08B4F1B40A1}" sibTransId="{62CB2CAC-9609-FB4B-A1F7-1ACD02712618}"/>
    <dgm:cxn modelId="{EFF157E8-425C-46A6-923F-D5FBA21F0872}" srcId="{C307A1FB-E3B0-4D2C-BE4D-96E85E4867BD}" destId="{23626477-F1D7-4B3F-BAFF-08A46D36FE2C}" srcOrd="0" destOrd="0" parTransId="{61483D53-47F8-423B-872A-6F4193A68B0F}" sibTransId="{B313C162-7201-44B7-87CA-A27E2CFA7B38}"/>
    <dgm:cxn modelId="{EFCD1BF9-FF6A-0240-9E92-88DFBA34B3F6}" srcId="{0D656B32-1D7B-45FA-B81F-572EC44DCDD3}" destId="{82E4F897-7FFD-E646-A8F2-3A9C9DE8E881}" srcOrd="1" destOrd="0" parTransId="{37DDCC44-0A3B-3448-ACCC-432D0EAB900A}" sibTransId="{080371F6-1713-F64F-A907-CA14BCEF514B}"/>
    <dgm:cxn modelId="{E116B987-21AB-4AAD-BB53-1640840EFDC1}" type="presParOf" srcId="{C010E0CA-5AFD-470D-AB7B-3872100742F1}" destId="{BE939123-F1DE-4206-B35D-8B31FF21AC28}" srcOrd="0" destOrd="0" presId="urn:diagrams.loki3.com/BracketList"/>
    <dgm:cxn modelId="{4B56DE2F-7702-4332-ABF1-2552CDA671E7}" type="presParOf" srcId="{BE939123-F1DE-4206-B35D-8B31FF21AC28}" destId="{08803E7B-67FE-4CB7-BB7D-5DCE4AEAF748}" srcOrd="0" destOrd="0" presId="urn:diagrams.loki3.com/BracketList"/>
    <dgm:cxn modelId="{794D0BBC-EDD3-4A6E-A132-10AD2247F524}" type="presParOf" srcId="{BE939123-F1DE-4206-B35D-8B31FF21AC28}" destId="{71E59769-8A8E-483C-974C-05A3E4815645}" srcOrd="1" destOrd="0" presId="urn:diagrams.loki3.com/BracketList"/>
    <dgm:cxn modelId="{38BC2459-D06D-467D-8FE6-A397D67594CE}" type="presParOf" srcId="{BE939123-F1DE-4206-B35D-8B31FF21AC28}" destId="{927A24FE-E4BC-4298-AF07-0EAF5EF207A8}" srcOrd="2" destOrd="0" presId="urn:diagrams.loki3.com/BracketList"/>
    <dgm:cxn modelId="{4DC26FA4-C760-4020-8666-08D7EC88C8F0}" type="presParOf" srcId="{BE939123-F1DE-4206-B35D-8B31FF21AC28}" destId="{6A72E214-F636-4FBA-8868-7C7CF4B62B6F}" srcOrd="3" destOrd="0" presId="urn:diagrams.loki3.com/BracketList"/>
    <dgm:cxn modelId="{AD45DE2F-5E02-47D2-9954-375A38BA110C}" type="presParOf" srcId="{C010E0CA-5AFD-470D-AB7B-3872100742F1}" destId="{2AACA85C-502B-4AE3-81C3-DE35D4EEE57A}" srcOrd="1" destOrd="0" presId="urn:diagrams.loki3.com/BracketList"/>
    <dgm:cxn modelId="{F550BDCA-E8DC-4321-B559-1233B85ADE6D}" type="presParOf" srcId="{C010E0CA-5AFD-470D-AB7B-3872100742F1}" destId="{34882F42-A4E0-48F3-9029-65B6E9107047}" srcOrd="2" destOrd="0" presId="urn:diagrams.loki3.com/BracketList"/>
    <dgm:cxn modelId="{663EC9DB-8F36-4879-9B47-ABE519271912}" type="presParOf" srcId="{34882F42-A4E0-48F3-9029-65B6E9107047}" destId="{E2AB9A44-30B1-4501-AC5C-794EF92A0A60}" srcOrd="0" destOrd="0" presId="urn:diagrams.loki3.com/BracketList"/>
    <dgm:cxn modelId="{44C3F3B3-7FD8-4D58-8E9D-623F324427CC}" type="presParOf" srcId="{34882F42-A4E0-48F3-9029-65B6E9107047}" destId="{C3F8B3B3-B820-430D-A098-5710B344AE2A}" srcOrd="1" destOrd="0" presId="urn:diagrams.loki3.com/BracketList"/>
    <dgm:cxn modelId="{7301C2B5-F122-43C6-8641-3B3FAA3C7CBF}" type="presParOf" srcId="{34882F42-A4E0-48F3-9029-65B6E9107047}" destId="{0E5F9917-5CCD-452B-89EB-61EA8B1BCD0C}" srcOrd="2" destOrd="0" presId="urn:diagrams.loki3.com/BracketList"/>
    <dgm:cxn modelId="{19006D94-2C51-4F28-89E5-134FA4ADA05D}" type="presParOf" srcId="{34882F42-A4E0-48F3-9029-65B6E9107047}" destId="{85530454-5EA4-4ADB-A2FB-2C47D5044A30}" srcOrd="3" destOrd="0" presId="urn:diagrams.loki3.com/BracketList"/>
    <dgm:cxn modelId="{27DA6824-FCC4-4A81-85F5-29DF05322F4F}" type="presParOf" srcId="{C010E0CA-5AFD-470D-AB7B-3872100742F1}" destId="{59A47764-141C-479D-8D2F-D7AE1EBB9BD2}" srcOrd="3" destOrd="0" presId="urn:diagrams.loki3.com/BracketList"/>
    <dgm:cxn modelId="{63722E5D-621F-4E4F-BA18-3B7428329000}" type="presParOf" srcId="{C010E0CA-5AFD-470D-AB7B-3872100742F1}" destId="{08134E33-8BC8-4A9A-8692-4232E44ACEF1}" srcOrd="4" destOrd="0" presId="urn:diagrams.loki3.com/BracketList"/>
    <dgm:cxn modelId="{6C22F20B-4693-43A1-94A2-CC61F1F6F947}" type="presParOf" srcId="{08134E33-8BC8-4A9A-8692-4232E44ACEF1}" destId="{0373B0CE-3706-4EBD-AFD9-3F6FCE6260AF}" srcOrd="0" destOrd="0" presId="urn:diagrams.loki3.com/BracketList"/>
    <dgm:cxn modelId="{45CC94AC-8B71-4454-8150-A9A50736B20A}" type="presParOf" srcId="{08134E33-8BC8-4A9A-8692-4232E44ACEF1}" destId="{64B04849-3C54-4F52-9ABE-4228ECD02AC7}" srcOrd="1" destOrd="0" presId="urn:diagrams.loki3.com/BracketList"/>
    <dgm:cxn modelId="{C4D8361E-B948-4BB5-8D03-481B6EBCE5F7}" type="presParOf" srcId="{08134E33-8BC8-4A9A-8692-4232E44ACEF1}" destId="{1865563A-AC58-4C8B-92EB-3FF5961553D8}" srcOrd="2" destOrd="0" presId="urn:diagrams.loki3.com/BracketList"/>
    <dgm:cxn modelId="{D85424C5-92FE-4E53-968D-C0D56FD30633}" type="presParOf" srcId="{08134E33-8BC8-4A9A-8692-4232E44ACEF1}" destId="{3B82A68B-F4D9-415F-BCAB-19D99180F17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34FE8-D459-46B9-A8CC-A0DBEA178871}">
      <dsp:nvSpPr>
        <dsp:cNvPr id="0" name=""/>
        <dsp:cNvSpPr/>
      </dsp:nvSpPr>
      <dsp:spPr>
        <a:xfrm>
          <a:off x="0" y="3101010"/>
          <a:ext cx="8813022" cy="0"/>
        </a:xfrm>
        <a:prstGeom prst="line">
          <a:avLst/>
        </a:pr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D3F52-1673-4644-9CCA-266C846B9B5D}">
      <dsp:nvSpPr>
        <dsp:cNvPr id="0" name=""/>
        <dsp:cNvSpPr/>
      </dsp:nvSpPr>
      <dsp:spPr>
        <a:xfrm>
          <a:off x="0" y="840138"/>
          <a:ext cx="8813022" cy="0"/>
        </a:xfrm>
        <a:prstGeom prst="line">
          <a:avLst/>
        </a:pr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D8785-FB56-4D79-8AFF-E1DCA67BBB16}">
      <dsp:nvSpPr>
        <dsp:cNvPr id="0" name=""/>
        <dsp:cNvSpPr/>
      </dsp:nvSpPr>
      <dsp:spPr>
        <a:xfrm>
          <a:off x="2291385" y="364"/>
          <a:ext cx="6521636" cy="98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Degree of passionate emotional attachment a satisfied consumer has for a particular trade name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(Carroll and Ahuvia (2006)</a:t>
          </a:r>
        </a:p>
      </dsp:txBody>
      <dsp:txXfrm>
        <a:off x="2291385" y="364"/>
        <a:ext cx="6521636" cy="986430"/>
      </dsp:txXfrm>
    </dsp:sp>
    <dsp:sp modelId="{83AD0796-4818-40FE-A4B1-A10827F32069}">
      <dsp:nvSpPr>
        <dsp:cNvPr id="0" name=""/>
        <dsp:cNvSpPr/>
      </dsp:nvSpPr>
      <dsp:spPr>
        <a:xfrm>
          <a:off x="0" y="147020"/>
          <a:ext cx="2291385" cy="6931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Brand Love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33841" y="180861"/>
        <a:ext cx="2223703" cy="659276"/>
      </dsp:txXfrm>
    </dsp:sp>
    <dsp:sp modelId="{BAE5C133-445F-4765-8471-A4DCA95E1B83}">
      <dsp:nvSpPr>
        <dsp:cNvPr id="0" name=""/>
        <dsp:cNvSpPr/>
      </dsp:nvSpPr>
      <dsp:spPr>
        <a:xfrm>
          <a:off x="0" y="882289"/>
          <a:ext cx="8813022" cy="138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+mn-lt"/>
            <a:cs typeface="Times New Roman" panose="020206030504050203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Includes passion for the brand, attachment to the brand, positive evaluation of the brand, positive emotions in response to the brand, and declarations of love for the brand.</a:t>
          </a:r>
        </a:p>
      </dsp:txBody>
      <dsp:txXfrm>
        <a:off x="0" y="882289"/>
        <a:ext cx="8813022" cy="1386442"/>
      </dsp:txXfrm>
    </dsp:sp>
    <dsp:sp modelId="{741DB662-FAFC-4728-B48C-2FA0E8464CA0}">
      <dsp:nvSpPr>
        <dsp:cNvPr id="0" name=""/>
        <dsp:cNvSpPr/>
      </dsp:nvSpPr>
      <dsp:spPr>
        <a:xfrm>
          <a:off x="2291385" y="2407893"/>
          <a:ext cx="6521636" cy="69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Set of associations linked to the brand in consumers´ minds, where meaning is constructed along two different paths – physical  &amp; psychological </a:t>
          </a:r>
          <a:r>
            <a:rPr lang="en-U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(Keller 1993) </a:t>
          </a:r>
        </a:p>
      </dsp:txBody>
      <dsp:txXfrm>
        <a:off x="2291385" y="2407893"/>
        <a:ext cx="6521636" cy="693117"/>
      </dsp:txXfrm>
    </dsp:sp>
    <dsp:sp modelId="{A1442E8C-AA95-4D5A-8D0E-DFBCDF577C2B}">
      <dsp:nvSpPr>
        <dsp:cNvPr id="0" name=""/>
        <dsp:cNvSpPr/>
      </dsp:nvSpPr>
      <dsp:spPr>
        <a:xfrm>
          <a:off x="8695" y="2407893"/>
          <a:ext cx="2273994" cy="6931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Brand Image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42536" y="2441734"/>
        <a:ext cx="2206312" cy="659276"/>
      </dsp:txXfrm>
    </dsp:sp>
    <dsp:sp modelId="{B604C918-6C6D-4459-BAC1-D0F41CE7013C}">
      <dsp:nvSpPr>
        <dsp:cNvPr id="0" name=""/>
        <dsp:cNvSpPr/>
      </dsp:nvSpPr>
      <dsp:spPr>
        <a:xfrm>
          <a:off x="0" y="3101010"/>
          <a:ext cx="8813022" cy="138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+mn-lt"/>
            <a:cs typeface="Times New Roman" panose="020206030504050203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+mn-lt"/>
              <a:cs typeface="Times New Roman" panose="02020603050405020304" pitchFamily="18" charset="0"/>
            </a:rPr>
            <a:t>Antecedents:</a:t>
          </a:r>
          <a:r>
            <a:rPr lang="en-US" sz="2000" kern="1200" dirty="0">
              <a:latin typeface="+mn-lt"/>
              <a:cs typeface="Times New Roman" panose="02020603050405020304" pitchFamily="18" charset="0"/>
            </a:rPr>
            <a:t> Brand knowledge, brand experience and brand attitudes. The expected outcomes of a positive brand image are: loyalty and recommendation by word-of-mouth</a:t>
          </a:r>
          <a:endParaRPr lang="en-US" sz="1100" kern="1200" dirty="0">
            <a:latin typeface="+mn-lt"/>
            <a:cs typeface="Times New Roman" panose="020206030504050203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(Zeithaml, Berry &amp; Parasuraman, 1996; Carroll &amp; </a:t>
          </a:r>
          <a:r>
            <a:rPr lang="en-US" sz="2000" kern="1200" dirty="0" err="1">
              <a:latin typeface="+mn-lt"/>
              <a:cs typeface="Times New Roman" panose="02020603050405020304" pitchFamily="18" charset="0"/>
            </a:rPr>
            <a:t>Ahuvia</a:t>
          </a:r>
          <a:r>
            <a:rPr lang="en-US" sz="2000" kern="1200" dirty="0">
              <a:latin typeface="+mn-lt"/>
              <a:cs typeface="Times New Roman" panose="02020603050405020304" pitchFamily="18" charset="0"/>
            </a:rPr>
            <a:t>, 2006). </a:t>
          </a:r>
          <a:endParaRPr lang="en-US" sz="1100" kern="1200" dirty="0">
            <a:latin typeface="+mn-lt"/>
            <a:cs typeface="Times New Roman" panose="02020603050405020304" pitchFamily="18" charset="0"/>
          </a:endParaRPr>
        </a:p>
      </dsp:txBody>
      <dsp:txXfrm>
        <a:off x="0" y="3101010"/>
        <a:ext cx="8813022" cy="1386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CCAB5-B639-4BB0-9F89-B3ACDBCC0A00}">
      <dsp:nvSpPr>
        <dsp:cNvPr id="0" name=""/>
        <dsp:cNvSpPr/>
      </dsp:nvSpPr>
      <dsp:spPr>
        <a:xfrm>
          <a:off x="0" y="1635861"/>
          <a:ext cx="1959222" cy="20504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315" tIns="22860" rIns="16831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USA</a:t>
          </a:r>
          <a:r>
            <a:rPr lang="en-US" sz="1800" b="1" kern="1200" dirty="0"/>
            <a:t>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MEX: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556</a:t>
          </a:r>
        </a:p>
      </dsp:txBody>
      <dsp:txXfrm>
        <a:off x="286921" y="1936139"/>
        <a:ext cx="1385380" cy="1449868"/>
      </dsp:txXfrm>
    </dsp:sp>
    <dsp:sp modelId="{939BC768-C990-4D18-A7E9-E8C8279C189B}">
      <dsp:nvSpPr>
        <dsp:cNvPr id="0" name=""/>
        <dsp:cNvSpPr/>
      </dsp:nvSpPr>
      <dsp:spPr>
        <a:xfrm>
          <a:off x="1488472" y="1390408"/>
          <a:ext cx="2777838" cy="2578582"/>
        </a:xfrm>
        <a:prstGeom prst="ellipse">
          <a:avLst/>
        </a:prstGeom>
        <a:solidFill>
          <a:schemeClr val="accent2">
            <a:alpha val="50000"/>
            <a:hueOff val="-482067"/>
            <a:satOff val="-3308"/>
            <a:lumOff val="16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315" tIns="22860" rIns="168315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u="sng" kern="1200" dirty="0"/>
            <a:t>USA: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50% </a:t>
          </a:r>
          <a:r>
            <a:rPr lang="en-US" sz="1800" b="1" kern="1200" dirty="0">
              <a:solidFill>
                <a:srgbClr val="0070C0"/>
              </a:solidFill>
            </a:rPr>
            <a:t>females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u="sng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u="sng" kern="1200" dirty="0"/>
            <a:t>MEX: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82% </a:t>
          </a:r>
          <a:r>
            <a:rPr lang="en-US" sz="1800" b="1" kern="1200" dirty="0">
              <a:solidFill>
                <a:srgbClr val="0070C0"/>
              </a:solidFill>
            </a:rPr>
            <a:t>females</a:t>
          </a:r>
        </a:p>
      </dsp:txBody>
      <dsp:txXfrm>
        <a:off x="1895277" y="1768033"/>
        <a:ext cx="1964228" cy="1823332"/>
      </dsp:txXfrm>
    </dsp:sp>
    <dsp:sp modelId="{11282A7A-DE5F-4C1D-8A16-F312F11C09E0}">
      <dsp:nvSpPr>
        <dsp:cNvPr id="0" name=""/>
        <dsp:cNvSpPr/>
      </dsp:nvSpPr>
      <dsp:spPr>
        <a:xfrm>
          <a:off x="3686380" y="1177175"/>
          <a:ext cx="3022970" cy="3005048"/>
        </a:xfrm>
        <a:prstGeom prst="ellipse">
          <a:avLst/>
        </a:prstGeom>
        <a:solidFill>
          <a:schemeClr val="accent2">
            <a:alpha val="50000"/>
            <a:hueOff val="-964133"/>
            <a:satOff val="-6616"/>
            <a:lumOff val="33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315" tIns="22860" rIns="168315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u="sng" kern="1200" dirty="0"/>
            <a:t>USA: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76% </a:t>
          </a:r>
          <a:r>
            <a:rPr lang="en-US" sz="1800" b="1" kern="1200" dirty="0"/>
            <a:t>Bachelor’s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or Master’s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Degree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u="sng" kern="1200" dirty="0"/>
            <a:t>MEX: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99.4% </a:t>
          </a:r>
          <a:r>
            <a:rPr lang="en-US" sz="1800" b="1" kern="1200" dirty="0"/>
            <a:t>Master’s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degree</a:t>
          </a:r>
        </a:p>
      </dsp:txBody>
      <dsp:txXfrm>
        <a:off x="4129084" y="1617254"/>
        <a:ext cx="2137562" cy="2124890"/>
      </dsp:txXfrm>
    </dsp:sp>
    <dsp:sp modelId="{3D610BA8-35A0-47B9-985D-C38BB61F40FF}">
      <dsp:nvSpPr>
        <dsp:cNvPr id="0" name=""/>
        <dsp:cNvSpPr/>
      </dsp:nvSpPr>
      <dsp:spPr>
        <a:xfrm>
          <a:off x="5925229" y="1026808"/>
          <a:ext cx="3218770" cy="3288166"/>
        </a:xfrm>
        <a:prstGeom prst="ellipse">
          <a:avLst/>
        </a:prstGeom>
        <a:solidFill>
          <a:schemeClr val="accent2">
            <a:alpha val="50000"/>
            <a:hueOff val="-1446200"/>
            <a:satOff val="-9924"/>
            <a:lumOff val="5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315" tIns="22860" rIns="168315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u="sng" kern="1200" dirty="0"/>
            <a:t>Average age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50" b="1" u="sng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u="sng" kern="1200" dirty="0"/>
            <a:t>USA</a:t>
          </a:r>
          <a:r>
            <a:rPr lang="en-US" sz="1800" b="1" kern="1200" dirty="0"/>
            <a:t>: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46.86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(</a:t>
          </a:r>
          <a:r>
            <a:rPr lang="en-US" sz="1800" b="1" i="1" kern="1200" dirty="0"/>
            <a:t>s.d.</a:t>
          </a:r>
          <a:r>
            <a:rPr lang="en-US" sz="1800" b="1" kern="1200" dirty="0"/>
            <a:t> = 8.62)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50" b="1" u="sng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u="sng" kern="1200" dirty="0"/>
            <a:t>MEX: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47.36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(</a:t>
          </a:r>
          <a:r>
            <a:rPr lang="en-US" sz="1800" b="1" i="1" kern="1200" dirty="0"/>
            <a:t>s.d.</a:t>
          </a:r>
          <a:r>
            <a:rPr lang="en-US" sz="1800" b="1" kern="1200" dirty="0"/>
            <a:t> = 14.84) </a:t>
          </a:r>
        </a:p>
      </dsp:txBody>
      <dsp:txXfrm>
        <a:off x="6396607" y="1508349"/>
        <a:ext cx="2276014" cy="2325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0DCFF-A77A-4914-96D0-1B4961E95C93}">
      <dsp:nvSpPr>
        <dsp:cNvPr id="0" name=""/>
        <dsp:cNvSpPr/>
      </dsp:nvSpPr>
      <dsp:spPr>
        <a:xfrm>
          <a:off x="0" y="2133"/>
          <a:ext cx="8398933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B1500-FABE-4D49-B7DD-8E7C1B3C62F9}">
      <dsp:nvSpPr>
        <dsp:cNvPr id="0" name=""/>
        <dsp:cNvSpPr/>
      </dsp:nvSpPr>
      <dsp:spPr>
        <a:xfrm>
          <a:off x="0" y="2133"/>
          <a:ext cx="1679786" cy="4364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Hypotheses</a:t>
          </a:r>
          <a:endParaRPr lang="en-US" sz="2100" kern="1200" dirty="0"/>
        </a:p>
      </dsp:txBody>
      <dsp:txXfrm>
        <a:off x="0" y="2133"/>
        <a:ext cx="1679786" cy="4364532"/>
      </dsp:txXfrm>
    </dsp:sp>
    <dsp:sp modelId="{53552369-0F7E-454C-AB73-E170C2D95A22}">
      <dsp:nvSpPr>
        <dsp:cNvPr id="0" name=""/>
        <dsp:cNvSpPr/>
      </dsp:nvSpPr>
      <dsp:spPr>
        <a:xfrm>
          <a:off x="1805770" y="25096"/>
          <a:ext cx="6593162" cy="45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339725" lvl="0" indent="-339725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</a:t>
          </a:r>
          <a:r>
            <a:rPr lang="en-US" sz="1400" b="1" kern="1200" baseline="-25000" dirty="0"/>
            <a:t>1</a:t>
          </a:r>
          <a:r>
            <a:rPr lang="en-US" sz="1400" b="1" kern="1200" dirty="0"/>
            <a:t>:</a:t>
          </a:r>
          <a:r>
            <a:rPr lang="en-US" sz="1400" kern="1200" dirty="0"/>
            <a:t> </a:t>
          </a:r>
          <a:r>
            <a:rPr lang="en-US" sz="1400" kern="1200" dirty="0">
              <a:solidFill>
                <a:srgbClr val="FF0000"/>
              </a:solidFill>
            </a:rPr>
            <a:t>Tequila brand experience </a:t>
          </a:r>
          <a:r>
            <a:rPr lang="en-US" sz="1400" kern="1200" dirty="0"/>
            <a:t>is positively related to </a:t>
          </a:r>
          <a:r>
            <a:rPr lang="en-US" sz="1400" kern="1200" dirty="0">
              <a:solidFill>
                <a:srgbClr val="FF0000"/>
              </a:solidFill>
            </a:rPr>
            <a:t>attitude towards tequila</a:t>
          </a:r>
          <a:r>
            <a:rPr lang="en-US" sz="1400" kern="1200" dirty="0"/>
            <a:t>, regardless of consumer’s country of origin.</a:t>
          </a:r>
        </a:p>
      </dsp:txBody>
      <dsp:txXfrm>
        <a:off x="1805770" y="25096"/>
        <a:ext cx="6593162" cy="459256"/>
      </dsp:txXfrm>
    </dsp:sp>
    <dsp:sp modelId="{9AF2EF60-2549-4CBE-A394-78BFE0EC2C7B}">
      <dsp:nvSpPr>
        <dsp:cNvPr id="0" name=""/>
        <dsp:cNvSpPr/>
      </dsp:nvSpPr>
      <dsp:spPr>
        <a:xfrm>
          <a:off x="1679786" y="484352"/>
          <a:ext cx="6719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79BA6-5F64-4DD4-8BBB-5D1170C24AA8}">
      <dsp:nvSpPr>
        <dsp:cNvPr id="0" name=""/>
        <dsp:cNvSpPr/>
      </dsp:nvSpPr>
      <dsp:spPr>
        <a:xfrm>
          <a:off x="1805770" y="507315"/>
          <a:ext cx="6593162" cy="45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404813" lvl="0" indent="-404813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</a:t>
          </a:r>
          <a:r>
            <a:rPr lang="en-US" sz="1400" b="1" kern="1200" baseline="-25000" dirty="0"/>
            <a:t>2</a:t>
          </a:r>
          <a:r>
            <a:rPr lang="en-US" sz="1400" b="1" kern="1200" dirty="0"/>
            <a:t>:</a:t>
          </a:r>
          <a:r>
            <a:rPr lang="en-US" sz="1400" kern="1200" dirty="0"/>
            <a:t>  </a:t>
          </a:r>
          <a:r>
            <a:rPr lang="en-US" sz="1400" kern="1200" dirty="0">
              <a:solidFill>
                <a:srgbClr val="FF0000"/>
              </a:solidFill>
            </a:rPr>
            <a:t>Tequila brand experience </a:t>
          </a:r>
          <a:r>
            <a:rPr lang="en-US" sz="1400" kern="1200" dirty="0"/>
            <a:t>is positively related to </a:t>
          </a:r>
          <a:r>
            <a:rPr lang="en-US" sz="1400" kern="1200" dirty="0">
              <a:solidFill>
                <a:srgbClr val="FF0000"/>
              </a:solidFill>
            </a:rPr>
            <a:t>tequila knowledge</a:t>
          </a:r>
          <a:r>
            <a:rPr lang="en-US" sz="1400" kern="1200" dirty="0"/>
            <a:t>, regardless of consumer’s country of origin.</a:t>
          </a:r>
        </a:p>
      </dsp:txBody>
      <dsp:txXfrm>
        <a:off x="1805770" y="507315"/>
        <a:ext cx="6593162" cy="459256"/>
      </dsp:txXfrm>
    </dsp:sp>
    <dsp:sp modelId="{E414FDCC-E7F9-4E0B-B9CD-E366661A47DD}">
      <dsp:nvSpPr>
        <dsp:cNvPr id="0" name=""/>
        <dsp:cNvSpPr/>
      </dsp:nvSpPr>
      <dsp:spPr>
        <a:xfrm>
          <a:off x="1679786" y="966571"/>
          <a:ext cx="6719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9B239-E852-476C-966E-E2498F57BA45}">
      <dsp:nvSpPr>
        <dsp:cNvPr id="0" name=""/>
        <dsp:cNvSpPr/>
      </dsp:nvSpPr>
      <dsp:spPr>
        <a:xfrm>
          <a:off x="1805770" y="989534"/>
          <a:ext cx="6593162" cy="45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457200" lvl="0" indent="-45720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</a:t>
          </a:r>
          <a:r>
            <a:rPr lang="en-US" sz="1400" b="1" kern="1200" baseline="-25000" dirty="0"/>
            <a:t>3</a:t>
          </a:r>
          <a:r>
            <a:rPr lang="en-US" sz="1400" b="1" kern="1200" dirty="0"/>
            <a:t>:</a:t>
          </a:r>
          <a:r>
            <a:rPr lang="en-US" sz="1400" kern="1200" dirty="0"/>
            <a:t> </a:t>
          </a:r>
          <a:r>
            <a:rPr lang="en-US" sz="1400" kern="1200" dirty="0">
              <a:solidFill>
                <a:srgbClr val="FF0000"/>
              </a:solidFill>
            </a:rPr>
            <a:t>Tequila brand experience </a:t>
          </a:r>
          <a:r>
            <a:rPr lang="en-US" sz="1400" kern="1200" dirty="0"/>
            <a:t>is positively related to </a:t>
          </a:r>
          <a:r>
            <a:rPr lang="en-US" sz="1400" kern="1200" dirty="0">
              <a:solidFill>
                <a:srgbClr val="FF0000"/>
              </a:solidFill>
            </a:rPr>
            <a:t>brand image</a:t>
          </a:r>
          <a:r>
            <a:rPr lang="en-US" sz="1400" kern="1200" dirty="0"/>
            <a:t>, regardless of consumer’s country of origin.</a:t>
          </a:r>
        </a:p>
      </dsp:txBody>
      <dsp:txXfrm>
        <a:off x="1805770" y="989534"/>
        <a:ext cx="6593162" cy="459256"/>
      </dsp:txXfrm>
    </dsp:sp>
    <dsp:sp modelId="{02C786F4-54E3-4E04-BD95-65E7DA8533F5}">
      <dsp:nvSpPr>
        <dsp:cNvPr id="0" name=""/>
        <dsp:cNvSpPr/>
      </dsp:nvSpPr>
      <dsp:spPr>
        <a:xfrm>
          <a:off x="1679786" y="1448790"/>
          <a:ext cx="6719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28CE5-A7F1-439C-B814-85678EB55AEB}">
      <dsp:nvSpPr>
        <dsp:cNvPr id="0" name=""/>
        <dsp:cNvSpPr/>
      </dsp:nvSpPr>
      <dsp:spPr>
        <a:xfrm>
          <a:off x="1805770" y="1471753"/>
          <a:ext cx="6593162" cy="45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404813" lvl="0" indent="-404813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</a:t>
          </a:r>
          <a:r>
            <a:rPr lang="en-US" sz="1400" b="1" kern="1200" baseline="-25000" dirty="0"/>
            <a:t>4</a:t>
          </a:r>
          <a:r>
            <a:rPr lang="en-US" sz="1400" b="1" kern="1200" dirty="0"/>
            <a:t>:</a:t>
          </a:r>
          <a:r>
            <a:rPr lang="en-US" sz="1400" kern="1200" dirty="0"/>
            <a:t>  </a:t>
          </a:r>
          <a:r>
            <a:rPr lang="en-US" sz="1400" kern="1200" dirty="0">
              <a:solidFill>
                <a:srgbClr val="FF0000"/>
              </a:solidFill>
            </a:rPr>
            <a:t>Tequila brand experience </a:t>
          </a:r>
          <a:r>
            <a:rPr lang="en-US" sz="1400" kern="1200" dirty="0"/>
            <a:t>is positively related to </a:t>
          </a:r>
          <a:r>
            <a:rPr lang="en-US" sz="1400" kern="1200" dirty="0">
              <a:solidFill>
                <a:srgbClr val="FF0000"/>
              </a:solidFill>
            </a:rPr>
            <a:t>brand love</a:t>
          </a:r>
          <a:r>
            <a:rPr lang="en-US" sz="1400" kern="1200" dirty="0"/>
            <a:t>, regardless of consumer’s country of origin.</a:t>
          </a:r>
        </a:p>
      </dsp:txBody>
      <dsp:txXfrm>
        <a:off x="1805770" y="1471753"/>
        <a:ext cx="6593162" cy="459256"/>
      </dsp:txXfrm>
    </dsp:sp>
    <dsp:sp modelId="{73B61F5C-3510-43D3-B548-C0B9EEF38199}">
      <dsp:nvSpPr>
        <dsp:cNvPr id="0" name=""/>
        <dsp:cNvSpPr/>
      </dsp:nvSpPr>
      <dsp:spPr>
        <a:xfrm>
          <a:off x="1679786" y="1931009"/>
          <a:ext cx="6719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3FEE2-9B50-4FD3-918A-94B7AEC46474}">
      <dsp:nvSpPr>
        <dsp:cNvPr id="0" name=""/>
        <dsp:cNvSpPr/>
      </dsp:nvSpPr>
      <dsp:spPr>
        <a:xfrm>
          <a:off x="1805770" y="1953972"/>
          <a:ext cx="6593162" cy="45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339725" lvl="0" indent="-339725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</a:t>
          </a:r>
          <a:r>
            <a:rPr lang="en-US" sz="1400" b="1" kern="1200" baseline="-25000" dirty="0"/>
            <a:t>5</a:t>
          </a:r>
          <a:r>
            <a:rPr lang="en-US" sz="1400" b="1" kern="1200" dirty="0"/>
            <a:t>:</a:t>
          </a:r>
          <a:r>
            <a:rPr lang="en-US" sz="1400" kern="1200" dirty="0"/>
            <a:t>  </a:t>
          </a:r>
          <a:r>
            <a:rPr lang="en-US" sz="1400" kern="1200" dirty="0">
              <a:solidFill>
                <a:srgbClr val="FF0000"/>
              </a:solidFill>
            </a:rPr>
            <a:t>Tequila brand knowledge </a:t>
          </a:r>
          <a:r>
            <a:rPr lang="en-US" sz="1400" kern="1200" dirty="0"/>
            <a:t>is positively related </a:t>
          </a:r>
          <a:r>
            <a:rPr lang="en-US" sz="1400" kern="1200" dirty="0">
              <a:solidFill>
                <a:srgbClr val="FF0000"/>
              </a:solidFill>
            </a:rPr>
            <a:t>attitudes towards tequila</a:t>
          </a:r>
          <a:r>
            <a:rPr lang="en-US" sz="1400" kern="1200" dirty="0"/>
            <a:t>, regardless of consumer’s country of origin.</a:t>
          </a:r>
        </a:p>
      </dsp:txBody>
      <dsp:txXfrm>
        <a:off x="1805770" y="1953972"/>
        <a:ext cx="6593162" cy="459256"/>
      </dsp:txXfrm>
    </dsp:sp>
    <dsp:sp modelId="{67B471DC-C60F-4101-88EE-3604674D7E9B}">
      <dsp:nvSpPr>
        <dsp:cNvPr id="0" name=""/>
        <dsp:cNvSpPr/>
      </dsp:nvSpPr>
      <dsp:spPr>
        <a:xfrm>
          <a:off x="1679786" y="2413228"/>
          <a:ext cx="6719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133A5-A4E0-4250-A830-34AA298BF248}">
      <dsp:nvSpPr>
        <dsp:cNvPr id="0" name=""/>
        <dsp:cNvSpPr/>
      </dsp:nvSpPr>
      <dsp:spPr>
        <a:xfrm>
          <a:off x="1805770" y="2436191"/>
          <a:ext cx="6593162" cy="45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339725" lvl="0" indent="-339725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</a:t>
          </a:r>
          <a:r>
            <a:rPr lang="en-US" sz="1400" b="1" kern="1200" baseline="-25000" dirty="0"/>
            <a:t>6</a:t>
          </a:r>
          <a:r>
            <a:rPr lang="en-US" sz="1400" b="1" kern="1200" dirty="0"/>
            <a:t>:</a:t>
          </a:r>
          <a:r>
            <a:rPr lang="en-US" sz="1400" kern="1200" dirty="0"/>
            <a:t> </a:t>
          </a:r>
          <a:r>
            <a:rPr lang="en-US" sz="1400" kern="1200" dirty="0">
              <a:solidFill>
                <a:srgbClr val="FF0000"/>
              </a:solidFill>
            </a:rPr>
            <a:t>Tequila brand knowledge</a:t>
          </a:r>
          <a:r>
            <a:rPr lang="en-US" sz="1400" kern="1200" dirty="0"/>
            <a:t> is positively related to </a:t>
          </a:r>
          <a:r>
            <a:rPr lang="en-US" sz="1400" kern="1200" dirty="0">
              <a:solidFill>
                <a:srgbClr val="FF0000"/>
              </a:solidFill>
            </a:rPr>
            <a:t>brand image</a:t>
          </a:r>
          <a:r>
            <a:rPr lang="en-US" sz="1400" kern="1200" dirty="0"/>
            <a:t>,  regardless of consumer’s country of origin.</a:t>
          </a:r>
        </a:p>
      </dsp:txBody>
      <dsp:txXfrm>
        <a:off x="1805770" y="2436191"/>
        <a:ext cx="6593162" cy="459256"/>
      </dsp:txXfrm>
    </dsp:sp>
    <dsp:sp modelId="{88E11831-D9D4-4BD8-9B67-DE73420B2513}">
      <dsp:nvSpPr>
        <dsp:cNvPr id="0" name=""/>
        <dsp:cNvSpPr/>
      </dsp:nvSpPr>
      <dsp:spPr>
        <a:xfrm>
          <a:off x="1679786" y="2895447"/>
          <a:ext cx="6719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8A1A9-B065-44DE-A163-8FEAE7FE1D6C}">
      <dsp:nvSpPr>
        <dsp:cNvPr id="0" name=""/>
        <dsp:cNvSpPr/>
      </dsp:nvSpPr>
      <dsp:spPr>
        <a:xfrm>
          <a:off x="1805770" y="2918410"/>
          <a:ext cx="6593162" cy="45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339725" lvl="0" indent="-339725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</a:t>
          </a:r>
          <a:r>
            <a:rPr lang="en-US" sz="1400" b="1" kern="1200" baseline="-25000" dirty="0"/>
            <a:t>7</a:t>
          </a:r>
          <a:r>
            <a:rPr lang="en-US" sz="1400" b="1" kern="1200" dirty="0"/>
            <a:t>:</a:t>
          </a:r>
          <a:r>
            <a:rPr lang="en-US" sz="1400" kern="1200" dirty="0"/>
            <a:t> </a:t>
          </a:r>
          <a:r>
            <a:rPr lang="en-US" sz="1400" kern="1200" dirty="0">
              <a:solidFill>
                <a:srgbClr val="FF0000"/>
              </a:solidFill>
            </a:rPr>
            <a:t>Tequila brand knowledge </a:t>
          </a:r>
          <a:r>
            <a:rPr lang="en-US" sz="1400" kern="1200" dirty="0"/>
            <a:t>is positively related to </a:t>
          </a:r>
          <a:r>
            <a:rPr lang="en-US" sz="1400" kern="1200" dirty="0">
              <a:solidFill>
                <a:srgbClr val="FF0000"/>
              </a:solidFill>
            </a:rPr>
            <a:t>brand love,</a:t>
          </a:r>
          <a:r>
            <a:rPr lang="en-US" sz="1400" kern="1200" dirty="0"/>
            <a:t>      regardless of consumer’s country of origin.</a:t>
          </a:r>
        </a:p>
      </dsp:txBody>
      <dsp:txXfrm>
        <a:off x="1805770" y="2918410"/>
        <a:ext cx="6593162" cy="459256"/>
      </dsp:txXfrm>
    </dsp:sp>
    <dsp:sp modelId="{CA32004E-5851-4D4C-B39B-7481EDAB481E}">
      <dsp:nvSpPr>
        <dsp:cNvPr id="0" name=""/>
        <dsp:cNvSpPr/>
      </dsp:nvSpPr>
      <dsp:spPr>
        <a:xfrm>
          <a:off x="1679786" y="3377666"/>
          <a:ext cx="6719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8BDA1-4368-4E49-855A-6803C7A0D090}">
      <dsp:nvSpPr>
        <dsp:cNvPr id="0" name=""/>
        <dsp:cNvSpPr/>
      </dsp:nvSpPr>
      <dsp:spPr>
        <a:xfrm>
          <a:off x="1805770" y="3400629"/>
          <a:ext cx="6593162" cy="45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404813" lvl="0" indent="-404813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</a:t>
          </a:r>
          <a:r>
            <a:rPr lang="en-US" sz="1400" b="1" kern="1200" baseline="-25000" dirty="0"/>
            <a:t>8</a:t>
          </a:r>
          <a:r>
            <a:rPr lang="en-US" sz="1400" b="1" kern="1200" dirty="0"/>
            <a:t>:</a:t>
          </a:r>
          <a:r>
            <a:rPr lang="en-US" sz="1400" kern="1200" dirty="0"/>
            <a:t>  </a:t>
          </a:r>
          <a:r>
            <a:rPr lang="en-US" sz="1400" strike="noStrike" kern="1200" dirty="0">
              <a:solidFill>
                <a:srgbClr val="FF0000"/>
              </a:solidFill>
            </a:rPr>
            <a:t>Favorable </a:t>
          </a:r>
          <a:r>
            <a:rPr lang="en-US" sz="1400" kern="1200" dirty="0">
              <a:solidFill>
                <a:srgbClr val="FF0000"/>
              </a:solidFill>
            </a:rPr>
            <a:t>attitudes </a:t>
          </a:r>
          <a:r>
            <a:rPr lang="en-US" sz="1400" kern="1200" dirty="0"/>
            <a:t>towards tequila is positively related to </a:t>
          </a:r>
          <a:r>
            <a:rPr lang="en-US" sz="1400" kern="1200" dirty="0">
              <a:solidFill>
                <a:srgbClr val="FF0000"/>
              </a:solidFill>
            </a:rPr>
            <a:t>brand  image</a:t>
          </a:r>
          <a:r>
            <a:rPr lang="en-US" sz="1400" kern="1200" dirty="0"/>
            <a:t>, regardless of consumer’s country of origin.</a:t>
          </a:r>
        </a:p>
      </dsp:txBody>
      <dsp:txXfrm>
        <a:off x="1805770" y="3400629"/>
        <a:ext cx="6593162" cy="459256"/>
      </dsp:txXfrm>
    </dsp:sp>
    <dsp:sp modelId="{039AB23B-8DF2-4883-93A6-34A26C1F22CE}">
      <dsp:nvSpPr>
        <dsp:cNvPr id="0" name=""/>
        <dsp:cNvSpPr/>
      </dsp:nvSpPr>
      <dsp:spPr>
        <a:xfrm>
          <a:off x="1679786" y="3859885"/>
          <a:ext cx="6719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98BA0-AD71-43A4-93D8-F5CA44F132B2}">
      <dsp:nvSpPr>
        <dsp:cNvPr id="0" name=""/>
        <dsp:cNvSpPr/>
      </dsp:nvSpPr>
      <dsp:spPr>
        <a:xfrm>
          <a:off x="1805770" y="3882848"/>
          <a:ext cx="6593162" cy="45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404813" lvl="0" indent="-404813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</a:t>
          </a:r>
          <a:r>
            <a:rPr lang="en-US" sz="1400" b="1" kern="1200" baseline="-25000" dirty="0"/>
            <a:t>9</a:t>
          </a:r>
          <a:r>
            <a:rPr lang="en-US" sz="1400" b="1" kern="1200" dirty="0"/>
            <a:t>:   </a:t>
          </a:r>
          <a:r>
            <a:rPr lang="en-US" sz="1400" strike="noStrike" kern="1200" dirty="0">
              <a:solidFill>
                <a:srgbClr val="FF0000"/>
              </a:solidFill>
            </a:rPr>
            <a:t>Favorable</a:t>
          </a:r>
          <a:r>
            <a:rPr lang="en-US" sz="1400" kern="1200" dirty="0">
              <a:solidFill>
                <a:srgbClr val="FF0000"/>
              </a:solidFill>
            </a:rPr>
            <a:t> brand image </a:t>
          </a:r>
          <a:r>
            <a:rPr lang="en-US" sz="1400" kern="1200" dirty="0"/>
            <a:t>is positively related to </a:t>
          </a:r>
          <a:r>
            <a:rPr lang="en-US" sz="1400" kern="1200" dirty="0">
              <a:solidFill>
                <a:srgbClr val="FF0000"/>
              </a:solidFill>
            </a:rPr>
            <a:t>brand love</a:t>
          </a:r>
          <a:r>
            <a:rPr lang="en-US" sz="1400" kern="1200" dirty="0"/>
            <a:t>, regardless of consumer’s country of origin.</a:t>
          </a:r>
        </a:p>
      </dsp:txBody>
      <dsp:txXfrm>
        <a:off x="1805770" y="3882848"/>
        <a:ext cx="6593162" cy="459256"/>
      </dsp:txXfrm>
    </dsp:sp>
    <dsp:sp modelId="{553D9E69-01A1-4211-8B49-3EC9479C9D96}">
      <dsp:nvSpPr>
        <dsp:cNvPr id="0" name=""/>
        <dsp:cNvSpPr/>
      </dsp:nvSpPr>
      <dsp:spPr>
        <a:xfrm>
          <a:off x="1679786" y="4342104"/>
          <a:ext cx="6719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03E7B-67FE-4CB7-BB7D-5DCE4AEAF748}">
      <dsp:nvSpPr>
        <dsp:cNvPr id="0" name=""/>
        <dsp:cNvSpPr/>
      </dsp:nvSpPr>
      <dsp:spPr>
        <a:xfrm>
          <a:off x="0" y="794157"/>
          <a:ext cx="198882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Brand Love (BL)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794157"/>
        <a:ext cx="1988820" cy="1287000"/>
      </dsp:txXfrm>
    </dsp:sp>
    <dsp:sp modelId="{71E59769-8A8E-483C-974C-05A3E4815645}">
      <dsp:nvSpPr>
        <dsp:cNvPr id="0" name=""/>
        <dsp:cNvSpPr/>
      </dsp:nvSpPr>
      <dsp:spPr>
        <a:xfrm>
          <a:off x="2118731" y="794157"/>
          <a:ext cx="435609" cy="12870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2E214-F636-4FBA-8868-7C7CF4B62B6F}">
      <dsp:nvSpPr>
        <dsp:cNvPr id="0" name=""/>
        <dsp:cNvSpPr/>
      </dsp:nvSpPr>
      <dsp:spPr>
        <a:xfrm>
          <a:off x="2598674" y="794157"/>
          <a:ext cx="5924295" cy="1287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Brand Love: 10-items scale developed by </a:t>
          </a:r>
          <a:r>
            <a:rPr lang="en-US" sz="2000" i="1" kern="1200" dirty="0"/>
            <a:t>Carroll</a:t>
          </a:r>
          <a:r>
            <a:rPr lang="en-US" sz="2000" kern="1200" dirty="0"/>
            <a:t> and </a:t>
          </a:r>
          <a:r>
            <a:rPr lang="en-US" sz="2000" i="1" kern="1200" dirty="0"/>
            <a:t>Ahuvia</a:t>
          </a:r>
          <a:r>
            <a:rPr lang="en-US" sz="2000" kern="1200" dirty="0"/>
            <a:t> (2006).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Cronbach alpha: </a:t>
          </a: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0.748.</a:t>
          </a:r>
          <a:endParaRPr lang="en-US" sz="2000" kern="1200" dirty="0"/>
        </a:p>
      </dsp:txBody>
      <dsp:txXfrm>
        <a:off x="2598674" y="794157"/>
        <a:ext cx="5924295" cy="1287000"/>
      </dsp:txXfrm>
    </dsp:sp>
    <dsp:sp modelId="{E2AB9A44-30B1-4501-AC5C-794EF92A0A60}">
      <dsp:nvSpPr>
        <dsp:cNvPr id="0" name=""/>
        <dsp:cNvSpPr/>
      </dsp:nvSpPr>
      <dsp:spPr>
        <a:xfrm>
          <a:off x="0" y="2335266"/>
          <a:ext cx="2178049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Brand Image (BI)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35266"/>
        <a:ext cx="2178049" cy="1287000"/>
      </dsp:txXfrm>
    </dsp:sp>
    <dsp:sp modelId="{C3F8B3B3-B820-430D-A098-5710B344AE2A}">
      <dsp:nvSpPr>
        <dsp:cNvPr id="0" name=""/>
        <dsp:cNvSpPr/>
      </dsp:nvSpPr>
      <dsp:spPr>
        <a:xfrm>
          <a:off x="2178049" y="2315157"/>
          <a:ext cx="435609" cy="1327218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30454-5EA4-4ADB-A2FB-2C47D5044A30}">
      <dsp:nvSpPr>
        <dsp:cNvPr id="0" name=""/>
        <dsp:cNvSpPr/>
      </dsp:nvSpPr>
      <dsp:spPr>
        <a:xfrm>
          <a:off x="2787903" y="2315157"/>
          <a:ext cx="5924295" cy="13272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Favorite brand is: Trustworthy, Reliable, Likeable, A very good brand, and very attractive (Woisetschlager, 2007)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Cronbach alpha: </a:t>
          </a:r>
          <a:r>
            <a:rPr lang="en-US" sz="2000" b="1" kern="1200" dirty="0"/>
            <a:t>0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945</a:t>
          </a:r>
        </a:p>
      </dsp:txBody>
      <dsp:txXfrm>
        <a:off x="2787903" y="2315157"/>
        <a:ext cx="5924295" cy="1327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03E7B-67FE-4CB7-BB7D-5DCE4AEAF748}">
      <dsp:nvSpPr>
        <dsp:cNvPr id="0" name=""/>
        <dsp:cNvSpPr/>
      </dsp:nvSpPr>
      <dsp:spPr>
        <a:xfrm>
          <a:off x="0" y="59514"/>
          <a:ext cx="1892182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Tequila Knowledge (TK)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0" y="59514"/>
        <a:ext cx="1892182" cy="1265962"/>
      </dsp:txXfrm>
    </dsp:sp>
    <dsp:sp modelId="{71E59769-8A8E-483C-974C-05A3E4815645}">
      <dsp:nvSpPr>
        <dsp:cNvPr id="0" name=""/>
        <dsp:cNvSpPr/>
      </dsp:nvSpPr>
      <dsp:spPr>
        <a:xfrm>
          <a:off x="2015780" y="100296"/>
          <a:ext cx="414443" cy="1184399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2E214-F636-4FBA-8868-7C7CF4B62B6F}">
      <dsp:nvSpPr>
        <dsp:cNvPr id="0" name=""/>
        <dsp:cNvSpPr/>
      </dsp:nvSpPr>
      <dsp:spPr>
        <a:xfrm>
          <a:off x="2600490" y="120064"/>
          <a:ext cx="5636428" cy="1144863"/>
        </a:xfrm>
        <a:prstGeom prst="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Rate knowledge relative to other people, to most of their friends, and compared to their families </a:t>
          </a:r>
          <a:r>
            <a:rPr lang="en-US" sz="1800" kern="1200" dirty="0">
              <a:solidFill>
                <a:schemeClr val="tx1"/>
              </a:solidFill>
            </a:rPr>
            <a:t>(Bloch, Ridgway, &amp; Sherrell, 1989)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Cronbach alpha: </a:t>
          </a:r>
          <a:r>
            <a:rPr lang="en-US" sz="2000" b="1" kern="1200" dirty="0">
              <a:solidFill>
                <a:schemeClr val="tx1"/>
              </a:solidFill>
            </a:rPr>
            <a:t>0.948</a:t>
          </a:r>
          <a:r>
            <a:rPr lang="en-US" sz="2000" kern="1200" dirty="0">
              <a:solidFill>
                <a:schemeClr val="tx1"/>
              </a:solidFill>
            </a:rPr>
            <a:t>.</a:t>
          </a:r>
        </a:p>
      </dsp:txBody>
      <dsp:txXfrm>
        <a:off x="2600490" y="120064"/>
        <a:ext cx="5636428" cy="1144863"/>
      </dsp:txXfrm>
    </dsp:sp>
    <dsp:sp modelId="{E2AB9A44-30B1-4501-AC5C-794EF92A0A60}">
      <dsp:nvSpPr>
        <dsp:cNvPr id="0" name=""/>
        <dsp:cNvSpPr/>
      </dsp:nvSpPr>
      <dsp:spPr>
        <a:xfrm>
          <a:off x="0" y="1555652"/>
          <a:ext cx="2072216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Tequila Experience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(TE)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55652"/>
        <a:ext cx="2072216" cy="1265962"/>
      </dsp:txXfrm>
    </dsp:sp>
    <dsp:sp modelId="{C3F8B3B3-B820-430D-A098-5710B344AE2A}">
      <dsp:nvSpPr>
        <dsp:cNvPr id="0" name=""/>
        <dsp:cNvSpPr/>
      </dsp:nvSpPr>
      <dsp:spPr>
        <a:xfrm>
          <a:off x="2072216" y="1555652"/>
          <a:ext cx="414443" cy="126596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30454-5EA4-4ADB-A2FB-2C47D5044A30}">
      <dsp:nvSpPr>
        <dsp:cNvPr id="0" name=""/>
        <dsp:cNvSpPr/>
      </dsp:nvSpPr>
      <dsp:spPr>
        <a:xfrm>
          <a:off x="2609741" y="1555652"/>
          <a:ext cx="5636428" cy="1265962"/>
        </a:xfrm>
        <a:prstGeom prst="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Four items (Murray, 1985), one removed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Cronbach alpha: </a:t>
          </a:r>
          <a:r>
            <a:rPr lang="en-US" sz="2000" b="1" kern="1200" dirty="0">
              <a:solidFill>
                <a:schemeClr val="tx1"/>
              </a:solidFill>
            </a:rPr>
            <a:t>0.855</a:t>
          </a:r>
          <a:r>
            <a:rPr lang="en-US" sz="2000" kern="1200" dirty="0">
              <a:solidFill>
                <a:schemeClr val="tx1"/>
              </a:solidFill>
            </a:rPr>
            <a:t>. </a:t>
          </a:r>
        </a:p>
      </dsp:txBody>
      <dsp:txXfrm>
        <a:off x="2609741" y="1555652"/>
        <a:ext cx="5636428" cy="1265962"/>
      </dsp:txXfrm>
    </dsp:sp>
    <dsp:sp modelId="{0373B0CE-3706-4EBD-AFD9-3F6FCE6260AF}">
      <dsp:nvSpPr>
        <dsp:cNvPr id="0" name=""/>
        <dsp:cNvSpPr/>
      </dsp:nvSpPr>
      <dsp:spPr>
        <a:xfrm>
          <a:off x="0" y="3051789"/>
          <a:ext cx="2072216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Attitude toward Tequila (AT)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51789"/>
        <a:ext cx="2072216" cy="1265962"/>
      </dsp:txXfrm>
    </dsp:sp>
    <dsp:sp modelId="{64B04849-3C54-4F52-9ABE-4228ECD02AC7}">
      <dsp:nvSpPr>
        <dsp:cNvPr id="0" name=""/>
        <dsp:cNvSpPr/>
      </dsp:nvSpPr>
      <dsp:spPr>
        <a:xfrm>
          <a:off x="2072216" y="3051789"/>
          <a:ext cx="414443" cy="126596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2A68B-F4D9-415F-BCAB-19D99180F177}">
      <dsp:nvSpPr>
        <dsp:cNvPr id="0" name=""/>
        <dsp:cNvSpPr/>
      </dsp:nvSpPr>
      <dsp:spPr>
        <a:xfrm>
          <a:off x="2635358" y="3051789"/>
          <a:ext cx="5636428" cy="1265962"/>
        </a:xfrm>
        <a:prstGeom prst="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Drinking tequila: pleasant, good, and desirable (Howard and Gengler 2001)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Cronbach alpha: </a:t>
          </a:r>
          <a:r>
            <a:rPr lang="en-US" sz="2000" b="1" kern="1200" dirty="0">
              <a:solidFill>
                <a:schemeClr val="tx1"/>
              </a:solidFill>
            </a:rPr>
            <a:t>0.890</a:t>
          </a:r>
          <a:r>
            <a:rPr lang="en-US" sz="2000" kern="1200" dirty="0">
              <a:solidFill>
                <a:schemeClr val="tx1"/>
              </a:solidFill>
            </a:rPr>
            <a:t>. </a:t>
          </a:r>
        </a:p>
      </dsp:txBody>
      <dsp:txXfrm>
        <a:off x="2635358" y="3051789"/>
        <a:ext cx="5636428" cy="1265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DAD113-EA00-4B29-9156-78B3BAFF6C1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C725A4-22F6-43B9-A412-A959855FE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7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CB08E4-475B-4222-AC7E-F998FD70566E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428BA3-E8E7-4272-B3BD-C4AE529DE4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8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4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closing,</a:t>
            </a:r>
            <a:r>
              <a:rPr lang="en-US" baseline="0" dirty="0"/>
              <a:t> these paths are not only significant at the p&lt;0.001 level, but they have the strongest path coefficients throughout the model. </a:t>
            </a:r>
          </a:p>
          <a:p>
            <a:r>
              <a:rPr lang="en-US" baseline="0" dirty="0"/>
              <a:t>For May and Silvia: if I ran this model without brand knowledge, it doesn’t work, so we still need to include it for the analysis, but theoretically, maybe knowledge is subsumed within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3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95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Theoretical,</a:t>
            </a:r>
            <a:r>
              <a:rPr lang="en-US" baseline="0" dirty="0"/>
              <a:t> Model, Implications – Managerial, elaborate more on the practical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5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77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38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item from this original scale (</a:t>
            </a:r>
            <a:r>
              <a:rPr lang="en-US" i="1" dirty="0"/>
              <a:t>I am very confident in choosing tequila</a:t>
            </a:r>
            <a:r>
              <a:rPr lang="en-US" dirty="0"/>
              <a:t>), did not load on any particular factor in the factor analysis, and was therefore removed from further analysis. The new alpha for the reduced three-item scale was .855.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61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analysis begins</a:t>
            </a:r>
            <a:r>
              <a:rPr lang="en-US" baseline="0" dirty="0"/>
              <a:t> with measurement invariance: (step 1)</a:t>
            </a:r>
          </a:p>
          <a:p>
            <a:pPr marL="232943" indent="-232943">
              <a:buAutoNum type="arabicPeriod"/>
            </a:pPr>
            <a:r>
              <a:rPr lang="en-US" baseline="0" dirty="0"/>
              <a:t>Same factor structure in each group</a:t>
            </a:r>
          </a:p>
          <a:p>
            <a:pPr marL="232943" indent="-232943">
              <a:buAutoNum type="arabicPeriod"/>
            </a:pPr>
            <a:r>
              <a:rPr lang="en-US" baseline="0" dirty="0"/>
              <a:t>First, fit model separately for each group (pooled, USA, Mexico)</a:t>
            </a:r>
          </a:p>
          <a:p>
            <a:pPr marL="232943" indent="-232943">
              <a:buAutoNum type="arabicPeriod"/>
            </a:pPr>
            <a:r>
              <a:rPr lang="en-US" baseline="0" dirty="0"/>
              <a:t>Second, fit model across multiple group, but let all parameters vary freely in each group. </a:t>
            </a:r>
          </a:p>
          <a:p>
            <a:pPr marL="232943" indent="-232943">
              <a:buAutoNum type="arabicPeriod"/>
            </a:pPr>
            <a:r>
              <a:rPr lang="en-US" baseline="0" dirty="0"/>
              <a:t>Check to see if latent mean difference is estimated.</a:t>
            </a:r>
          </a:p>
          <a:p>
            <a:r>
              <a:rPr lang="en-US" baseline="0" dirty="0"/>
              <a:t>Next….</a:t>
            </a:r>
          </a:p>
          <a:p>
            <a:pPr marL="232943" indent="-232943">
              <a:buAutoNum type="arabicPeriod"/>
            </a:pPr>
            <a:r>
              <a:rPr lang="en-US" baseline="0" dirty="0"/>
              <a:t>Constrain factor loadings equal across groups – this shows that the construct has the same meaning across groups.</a:t>
            </a:r>
          </a:p>
          <a:p>
            <a:pPr marL="232943" indent="-232943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02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 Image and brand love highly correlated….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3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…Regardless of country</a:t>
            </a:r>
            <a:r>
              <a:rPr lang="en-US" baseline="0" dirty="0"/>
              <a:t> of origin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92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…Regardless of</a:t>
            </a:r>
            <a:r>
              <a:rPr lang="en-US" baseline="0" dirty="0"/>
              <a:t> the country of origin.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8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…Regardless of</a:t>
            </a:r>
            <a:r>
              <a:rPr lang="en-US" baseline="0" dirty="0"/>
              <a:t> the country of origin.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12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91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3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group of hypotheses leading with Tequila Brand</a:t>
            </a:r>
            <a:r>
              <a:rPr lang="en-US" baseline="0" dirty="0"/>
              <a:t> knowledge have beta coefficients that are relatively low for the Mexican sample (0.078, -0.035 and 0.051). Similarly, for the US sample, hypotheses in this group for US consumers has low paths as well (0.079, 0.185, -0.017), the exception being tequila knowledge </a:t>
            </a:r>
            <a:r>
              <a:rPr lang="en-US" baseline="0" dirty="0">
                <a:sym typeface="Wingdings" panose="05000000000000000000" pitchFamily="2" charset="2"/>
              </a:rPr>
              <a:t> brand image which appears to be relatively large for US consumers. </a:t>
            </a:r>
          </a:p>
          <a:p>
            <a:endParaRPr lang="en-US" baseline="0" dirty="0">
              <a:sym typeface="Wingdings" panose="05000000000000000000" pitchFamily="2" charset="2"/>
            </a:endParaRPr>
          </a:p>
          <a:p>
            <a:r>
              <a:rPr lang="en-US" baseline="0" dirty="0">
                <a:sym typeface="Wingdings" panose="05000000000000000000" pitchFamily="2" charset="2"/>
              </a:rPr>
              <a:t>RMSEA: &lt;.05 is acceptable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GFI: &gt;.95 is acceptable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For multigroup analysis, we use CFI, NCP and GFI because they are independent of model complexity and sample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2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The group of hypotheses leading with Tequila Brand</a:t>
            </a:r>
            <a:r>
              <a:rPr lang="en-US" baseline="0" dirty="0"/>
              <a:t> knowledge have beta coefficients that are relatively low for the Mexican sample (0.078, -0.035 and 0.051). Similarly, for the US sample, hypotheses in this group for US consumers has low paths as well (0.079, 0.185, -0.017), the exception being tequila knowledge </a:t>
            </a:r>
            <a:r>
              <a:rPr lang="en-US" baseline="0" dirty="0">
                <a:sym typeface="Wingdings" panose="05000000000000000000" pitchFamily="2" charset="2"/>
              </a:rPr>
              <a:t> brand image which appears to be relatively large for US consumers.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8BA3-E8E7-4272-B3BD-C4AE529DE47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7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8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5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5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5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8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0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77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99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78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0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91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61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87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6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7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06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6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CF802283-EF74-4EE2-8089-A9A66D94251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14624DE-4EC3-493F-91BC-C5D084F41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5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899" y="885621"/>
            <a:ext cx="7968409" cy="2148317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Assessing Antecedents of Brand Image</a:t>
            </a:r>
            <a:b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and Brand Love</a:t>
            </a:r>
            <a:r>
              <a:rPr lang="es-MX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 </a:t>
            </a:r>
            <a:r>
              <a:rPr lang="es-MX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Hedonic</a:t>
            </a:r>
            <a:r>
              <a:rPr lang="es-MX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MX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Products</a:t>
            </a:r>
            <a:b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br>
              <a:rPr lang="es-MX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Comparative Study: USA and MEXICO</a:t>
            </a:r>
            <a:br>
              <a:rPr lang="en-US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en-US" sz="1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26184" r="4276" b="6218"/>
          <a:stretch>
            <a:fillRect/>
          </a:stretch>
        </p:blipFill>
        <p:spPr bwMode="auto">
          <a:xfrm>
            <a:off x="754600" y="2793586"/>
            <a:ext cx="7654482" cy="317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506" y="5969871"/>
            <a:ext cx="862396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Silvia Cacho-Elizondo                   Dr. Tracy Kizer 	Dr. Mary Conway  Dato-on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IPADE Business School                Crummer Graduate School of Business, Rollins College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4" y="11017"/>
            <a:ext cx="9022814" cy="925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3663B-CA1A-6F42-AFC9-0C61A478A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744" y="141200"/>
            <a:ext cx="1617238" cy="744421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1418626" y="5019655"/>
            <a:ext cx="287146" cy="2615387"/>
          </a:xfrm>
          <a:prstGeom prst="rightBrace">
            <a:avLst>
              <a:gd name="adj1" fmla="val 8333"/>
              <a:gd name="adj2" fmla="val 48076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5974580" y="3787868"/>
            <a:ext cx="295372" cy="5140083"/>
          </a:xfrm>
          <a:prstGeom prst="rightBrace">
            <a:avLst>
              <a:gd name="adj1" fmla="val 8333"/>
              <a:gd name="adj2" fmla="val 48076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intranet.ipade.mx/Topics/comunicacion/Otroi%20web%20part%20de%20documents/Escudos/Escudos_color/150%20dpi%20media%20resoluci%C3%B3n/Escudo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1" y="0"/>
            <a:ext cx="2477676" cy="88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6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51" y="585778"/>
            <a:ext cx="6343672" cy="709865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10" y="2291500"/>
            <a:ext cx="8489985" cy="445633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</a:rPr>
              <a:t>Two independent online surveys </a:t>
            </a:r>
            <a:r>
              <a:rPr lang="en-US" sz="2200" dirty="0">
                <a:solidFill>
                  <a:schemeClr val="tx1"/>
                </a:solidFill>
              </a:rPr>
              <a:t>administered Mexico and USA, between July and November 2016.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</a:rPr>
              <a:t>Survey collection methods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Market research companies offering consumer panels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Current MBA students, and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Alumni databases from the universities participating in this research.</a:t>
            </a:r>
          </a:p>
          <a:p>
            <a:pPr marL="402336" lvl="1" indent="0" algn="just">
              <a:spcBef>
                <a:spcPts val="0"/>
              </a:spcBef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Respondents asked to recall and declare their </a:t>
            </a:r>
            <a:r>
              <a:rPr lang="en-US" sz="2200" b="1" dirty="0">
                <a:solidFill>
                  <a:schemeClr val="tx1"/>
                </a:solidFill>
              </a:rPr>
              <a:t>favorite tequila brand and think of this brand </a:t>
            </a:r>
            <a:r>
              <a:rPr lang="en-US" sz="2200" dirty="0">
                <a:solidFill>
                  <a:schemeClr val="tx1"/>
                </a:solidFill>
              </a:rPr>
              <a:t>as they responded to subsequent questions.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study was based on the </a:t>
            </a:r>
            <a:r>
              <a:rPr lang="en-US" sz="2200" b="1" i="1" dirty="0">
                <a:solidFill>
                  <a:schemeClr val="tx1"/>
                </a:solidFill>
              </a:rPr>
              <a:t>favorite tequila brands cited by respondents </a:t>
            </a:r>
            <a:endParaRPr lang="es-MX" sz="2200" b="1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7351" y="1201336"/>
            <a:ext cx="6114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Collection and Measurement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6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70" y="864936"/>
            <a:ext cx="6343672" cy="709865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Sample Profile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172637"/>
              </p:ext>
            </p:extLst>
          </p:nvPr>
        </p:nvGraphicFramePr>
        <p:xfrm>
          <a:off x="0" y="1574801"/>
          <a:ext cx="9144000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933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574766" y="462579"/>
            <a:ext cx="7014754" cy="656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Multigroup SEM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267" y="1066800"/>
            <a:ext cx="8238065" cy="1143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52606"/>
              </p:ext>
            </p:extLst>
          </p:nvPr>
        </p:nvGraphicFramePr>
        <p:xfrm>
          <a:off x="934242" y="1170697"/>
          <a:ext cx="7250113" cy="53241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74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Fit Statistics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Pooled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Data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N = 998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Mexico Sample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N = 558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USA Sample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N = 398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Chi2 (df)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4.993 (1)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4.585 (1)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2.603 (1)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i="1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endParaRPr lang="es-MX" sz="1250" i="1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0.025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0.032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0.107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GFI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0.998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0.997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0.997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NFI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0.998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0.994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0.998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CFI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0.998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0.995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0.999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RMSEA</a:t>
                      </a:r>
                      <a:endParaRPr lang="es-MX" sz="1250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0.065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0.08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0.064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RMR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0.004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0.003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0.004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886">
                <a:tc>
                  <a:txBody>
                    <a:bodyPr/>
                    <a:lstStyle/>
                    <a:p>
                      <a:pPr algn="just"/>
                      <a:endParaRPr lang="es-MX" sz="12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just"/>
                      <a:endParaRPr lang="es-MX" sz="12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MX" sz="12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MX" sz="12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Standardized Path Estimates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just"/>
                      <a:endParaRPr lang="es-MX" sz="12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MX" sz="12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MX" sz="12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6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Path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Pooled</a:t>
                      </a:r>
                      <a:endParaRPr lang="es-MX" sz="1250" kern="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Data</a:t>
                      </a:r>
                      <a:endParaRPr lang="es-MX" sz="1250" kern="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 = 998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Mexico Sample</a:t>
                      </a:r>
                      <a:endParaRPr lang="es-MX" sz="1250" kern="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 = 558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USA Sample</a:t>
                      </a:r>
                      <a:endParaRPr lang="es-MX" sz="1250" kern="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 = 398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50" kern="5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: Tequila Experience  --&gt; Tequila Attitude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0.723***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0.647***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0.561***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50" kern="5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: Tequila Experience  --&gt; Tequila Knowledge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0.489***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0.090**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0.742***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8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50" kern="5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: Tequila Experience  --&gt; Brand Image</a:t>
                      </a:r>
                      <a:endParaRPr lang="es-MX" sz="1250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-0.01</a:t>
                      </a:r>
                      <a:endParaRPr lang="es-MX" sz="1250" b="1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0.157***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-0.104*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50" kern="5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: Tequila Experience  --&gt; Brand Love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0.113***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0.159***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0.230***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50" kern="5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: Tequila Knowledge  --&gt; Tequila Attitude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0.066**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0.078**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0.079*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50" kern="5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: Tequila Knowledge  --&gt; Brand Image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0.069*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-0.035</a:t>
                      </a:r>
                      <a:endParaRPr lang="es-MX" sz="1250" b="1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0.185***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50" kern="5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: Tequila Knowledge  --&gt; Brand Love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0.063**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0.051*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-0.017</a:t>
                      </a:r>
                      <a:endParaRPr lang="es-MX" sz="1250" b="1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50" kern="5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: Tequila Attitude --&gt; Brand Image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0.317***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0.185***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0.477***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50" kern="5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: Brand Image --&gt; Brand Love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0.705***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0.295***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0.655***</a:t>
                      </a:r>
                      <a:endParaRPr lang="es-MX" sz="125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749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* p &lt; .05; ** p &lt; 0.01; *** p &lt; 0.001; bolded values = not significant</a:t>
                      </a:r>
                      <a:endParaRPr lang="es-MX" sz="1250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81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41" y="2324558"/>
            <a:ext cx="8394853" cy="43516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sample that all paths</a:t>
            </a:r>
            <a:r>
              <a:rPr lang="en-US" sz="2200" dirty="0">
                <a:solidFill>
                  <a:schemeClr val="tx1"/>
                </a:solidFill>
              </a:rPr>
              <a:t>, with the exception of the path from tequila experience to brand image, were significant and in expected direction. </a:t>
            </a:r>
          </a:p>
          <a:p>
            <a:pPr algn="just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holds for both US and Mexican consumers </a:t>
            </a:r>
            <a:r>
              <a:rPr lang="en-US" sz="2200" dirty="0">
                <a:solidFill>
                  <a:schemeClr val="tx1"/>
                </a:solidFill>
              </a:rPr>
              <a:t>with the exception of two paths: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USA:          Tequila Knowledge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Brand Love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Mexico:    Tequila Knowledge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Brand Image</a:t>
            </a:r>
          </a:p>
          <a:p>
            <a:pPr marL="402336" lvl="1" indent="0" algn="just">
              <a:spcBef>
                <a:spcPts val="0"/>
              </a:spcBef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402336" lvl="1" indent="0" algn="just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The insignificant paths suggests the relationships among these variables are different for consumers in each country.</a:t>
            </a:r>
          </a:p>
          <a:p>
            <a:pPr algn="just">
              <a:spcBef>
                <a:spcPts val="0"/>
              </a:spcBef>
            </a:pPr>
            <a:endParaRPr lang="en-US" sz="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Knowledge </a:t>
            </a:r>
            <a:r>
              <a:rPr lang="en-US" sz="2200" dirty="0">
                <a:solidFill>
                  <a:schemeClr val="tx1"/>
                </a:solidFill>
              </a:rPr>
              <a:t>is not enough to influence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love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Experience </a:t>
            </a:r>
            <a:r>
              <a:rPr lang="en-US" sz="2200" dirty="0">
                <a:solidFill>
                  <a:schemeClr val="tx1"/>
                </a:solidFill>
              </a:rPr>
              <a:t>is a necessary component.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789044" y="925888"/>
            <a:ext cx="634367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Main Results</a:t>
            </a:r>
          </a:p>
        </p:txBody>
      </p:sp>
    </p:spTree>
    <p:extLst>
      <p:ext uri="{BB962C8B-B14F-4D97-AF65-F5344CB8AC3E}">
        <p14:creationId xmlns:p14="http://schemas.microsoft.com/office/powerpoint/2010/main" val="4487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28" y="2225665"/>
            <a:ext cx="8681651" cy="473148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Tequila Experience </a:t>
            </a:r>
            <a:r>
              <a:rPr lang="en-US" sz="2000" dirty="0">
                <a:solidFill>
                  <a:schemeClr val="tx1"/>
                </a:solidFill>
              </a:rPr>
              <a:t>- number of important effects: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 experience </a:t>
            </a:r>
            <a:r>
              <a:rPr lang="en-US" sz="1800" dirty="0">
                <a:solidFill>
                  <a:schemeClr val="tx1"/>
                </a:solidFill>
              </a:rPr>
              <a:t>- necessary component of </a:t>
            </a:r>
            <a:r>
              <a:rPr lang="en-US" sz="1800" b="1" dirty="0">
                <a:solidFill>
                  <a:schemeClr val="tx1"/>
                </a:solidFill>
              </a:rPr>
              <a:t>Brand Love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 experience - greatest impact of brand attitudes (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&gt;0.6)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 experience influences knowledge for US consumers much more so than Mexican consumers. And because knowledge is essential for Brand Love in US consumers, tequila experience is essential.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 experience -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impact for Mexican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                </a:t>
            </a:r>
          </a:p>
          <a:p>
            <a:pPr marL="402336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than US consumers (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0.00)</a:t>
            </a:r>
          </a:p>
          <a:p>
            <a:pPr algn="just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Brand Knowledge </a:t>
            </a:r>
            <a:r>
              <a:rPr lang="en-US" sz="2000" dirty="0">
                <a:solidFill>
                  <a:schemeClr val="tx1"/>
                </a:solidFill>
              </a:rPr>
              <a:t>- not enough to influence brand love,        limited influence on both the mediating and depending variables.</a:t>
            </a:r>
          </a:p>
          <a:p>
            <a:pPr marL="402336" lvl="1" indent="0" algn="just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Tequila Knowledge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Brand image is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important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to US Consumers</a:t>
            </a:r>
          </a:p>
          <a:p>
            <a:pPr algn="just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Tequila Attitude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Brand Image important for both groups, US stronger</a:t>
            </a:r>
          </a:p>
          <a:p>
            <a:pPr algn="just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Brand Image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Brand Love important for both groups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US stronger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841296" y="952014"/>
            <a:ext cx="634367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2267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96257" y="4128478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40" y="1093301"/>
            <a:ext cx="5530096" cy="70986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Optimal Path for Brand Love</a:t>
            </a:r>
          </a:p>
        </p:txBody>
      </p:sp>
      <p:sp>
        <p:nvSpPr>
          <p:cNvPr id="3" name="Oval 2"/>
          <p:cNvSpPr/>
          <p:nvPr/>
        </p:nvSpPr>
        <p:spPr>
          <a:xfrm>
            <a:off x="514350" y="4506587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Experience</a:t>
            </a:r>
          </a:p>
        </p:txBody>
      </p:sp>
      <p:sp>
        <p:nvSpPr>
          <p:cNvPr id="4" name="Oval 3"/>
          <p:cNvSpPr/>
          <p:nvPr/>
        </p:nvSpPr>
        <p:spPr>
          <a:xfrm>
            <a:off x="6800850" y="4506587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Love</a:t>
            </a:r>
          </a:p>
        </p:txBody>
      </p:sp>
      <p:sp>
        <p:nvSpPr>
          <p:cNvPr id="5" name="Oval 4"/>
          <p:cNvSpPr/>
          <p:nvPr/>
        </p:nvSpPr>
        <p:spPr>
          <a:xfrm>
            <a:off x="4962525" y="3458837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Image</a:t>
            </a:r>
          </a:p>
        </p:txBody>
      </p:sp>
      <p:sp>
        <p:nvSpPr>
          <p:cNvPr id="6" name="Oval 5"/>
          <p:cNvSpPr/>
          <p:nvPr/>
        </p:nvSpPr>
        <p:spPr>
          <a:xfrm>
            <a:off x="2743200" y="3458837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Attitudes</a:t>
            </a:r>
          </a:p>
        </p:txBody>
      </p:sp>
      <p:cxnSp>
        <p:nvCxnSpPr>
          <p:cNvPr id="8" name="Straight Arrow Connector 7"/>
          <p:cNvCxnSpPr>
            <a:stCxn id="3" idx="6"/>
            <a:endCxn id="4" idx="2"/>
          </p:cNvCxnSpPr>
          <p:nvPr/>
        </p:nvCxnSpPr>
        <p:spPr>
          <a:xfrm>
            <a:off x="2266950" y="5001887"/>
            <a:ext cx="4533900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7"/>
            <a:endCxn id="6" idx="2"/>
          </p:cNvCxnSpPr>
          <p:nvPr/>
        </p:nvCxnSpPr>
        <p:spPr>
          <a:xfrm flipV="1">
            <a:off x="2010288" y="3954137"/>
            <a:ext cx="732912" cy="69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  <a:endCxn id="5" idx="2"/>
          </p:cNvCxnSpPr>
          <p:nvPr/>
        </p:nvCxnSpPr>
        <p:spPr>
          <a:xfrm>
            <a:off x="4495800" y="3954137"/>
            <a:ext cx="4667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4" idx="0"/>
          </p:cNvCxnSpPr>
          <p:nvPr/>
        </p:nvCxnSpPr>
        <p:spPr>
          <a:xfrm>
            <a:off x="6715125" y="3954137"/>
            <a:ext cx="962025" cy="552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6"/>
            <a:endCxn id="5" idx="3"/>
          </p:cNvCxnSpPr>
          <p:nvPr/>
        </p:nvCxnSpPr>
        <p:spPr>
          <a:xfrm flipV="1">
            <a:off x="2266950" y="4304367"/>
            <a:ext cx="2952237" cy="69752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800" y="3668324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5800" y="4440623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2657475" y="5378867"/>
            <a:ext cx="1752600" cy="9906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Tequila Brand Knowledge</a:t>
            </a:r>
          </a:p>
        </p:txBody>
      </p:sp>
      <p:cxnSp>
        <p:nvCxnSpPr>
          <p:cNvPr id="22" name="Straight Arrow Connector 21"/>
          <p:cNvCxnSpPr>
            <a:stCxn id="3" idx="4"/>
          </p:cNvCxnSpPr>
          <p:nvPr/>
        </p:nvCxnSpPr>
        <p:spPr>
          <a:xfrm>
            <a:off x="1390650" y="5497187"/>
            <a:ext cx="1352550" cy="75396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71675" y="5642952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cxnSp>
        <p:nvCxnSpPr>
          <p:cNvPr id="25" name="Straight Arrow Connector 24"/>
          <p:cNvCxnSpPr>
            <a:endCxn id="6" idx="4"/>
          </p:cNvCxnSpPr>
          <p:nvPr/>
        </p:nvCxnSpPr>
        <p:spPr>
          <a:xfrm flipV="1">
            <a:off x="3619500" y="4449437"/>
            <a:ext cx="0" cy="130641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53338" y="5086837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cxnSp>
        <p:nvCxnSpPr>
          <p:cNvPr id="28" name="Straight Arrow Connector 27"/>
          <p:cNvCxnSpPr>
            <a:endCxn id="5" idx="4"/>
          </p:cNvCxnSpPr>
          <p:nvPr/>
        </p:nvCxnSpPr>
        <p:spPr>
          <a:xfrm flipV="1">
            <a:off x="3619500" y="4449437"/>
            <a:ext cx="2219325" cy="130641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67901" y="4420087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cxnSp>
        <p:nvCxnSpPr>
          <p:cNvPr id="31" name="Straight Arrow Connector 30"/>
          <p:cNvCxnSpPr>
            <a:endCxn id="4" idx="3"/>
          </p:cNvCxnSpPr>
          <p:nvPr/>
        </p:nvCxnSpPr>
        <p:spPr>
          <a:xfrm flipV="1">
            <a:off x="4495800" y="5352117"/>
            <a:ext cx="2561712" cy="89903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38825" y="5748518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00675" y="5154287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57512" y="3945323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3840" y="2298465"/>
            <a:ext cx="368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USA &amp; MEXICO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6915" y="3838991"/>
            <a:ext cx="123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0.723, pooled</a:t>
            </a:r>
          </a:p>
          <a:p>
            <a:r>
              <a:rPr lang="en-US" sz="1200" dirty="0"/>
              <a:t>0.647, Mexico</a:t>
            </a:r>
          </a:p>
          <a:p>
            <a:r>
              <a:rPr lang="en-US" sz="1200" dirty="0"/>
              <a:t>0.561, US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55692" y="3077822"/>
            <a:ext cx="12327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0.317, pooled</a:t>
            </a:r>
          </a:p>
          <a:p>
            <a:r>
              <a:rPr lang="en-US" sz="1100" dirty="0"/>
              <a:t>0.185, Mexico</a:t>
            </a:r>
          </a:p>
          <a:p>
            <a:r>
              <a:rPr lang="en-US" sz="1100" dirty="0"/>
              <a:t>0.477, US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40500" y="3677986"/>
            <a:ext cx="123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0.705, pooled</a:t>
            </a:r>
          </a:p>
          <a:p>
            <a:r>
              <a:rPr lang="en-US" sz="1200" dirty="0"/>
              <a:t>0.295, Mexico</a:t>
            </a:r>
          </a:p>
          <a:p>
            <a:r>
              <a:rPr lang="en-US" sz="1200" dirty="0"/>
              <a:t>0.655, US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 bwMode="gray">
          <a:xfrm>
            <a:off x="713840" y="543574"/>
            <a:ext cx="634367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8109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42" y="2223160"/>
            <a:ext cx="8401315" cy="4478086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Limitations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of model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 of tequila consumers? – especially in growth segment.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Future Research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Investigate conditions under which brand image and brand love could be good predictors of brand loyalty and word-of-mouth recommendations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 other differences across geographical markets including consumption and purchase preferences. </a:t>
            </a:r>
            <a:endParaRPr lang="es-MX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696257" y="654714"/>
            <a:ext cx="9109352" cy="1206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Limitations </a:t>
            </a:r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&amp; </a:t>
            </a:r>
          </a:p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132917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279" y="2878667"/>
            <a:ext cx="5863442" cy="18203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4" y="11017"/>
            <a:ext cx="9022814" cy="1112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83663B-CA1A-6F42-AFC9-0C61A478A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879" y="37157"/>
            <a:ext cx="2289683" cy="1053950"/>
          </a:xfrm>
          <a:prstGeom prst="rect">
            <a:avLst/>
          </a:prstGeom>
        </p:spPr>
      </p:pic>
      <p:pic>
        <p:nvPicPr>
          <p:cNvPr id="1026" name="Picture 2" descr="https://intranet.ipade.mx/Topics/comunicacion/Otroi%20web%20part%20de%20documents/Escudos/Escudos_color/150%20dpi%20media%20resoluci%C3%B3n/Escudo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8" y="37158"/>
            <a:ext cx="2769622" cy="10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3931" y="5909360"/>
            <a:ext cx="862396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Silvia Cacho-Elizondo             Dr. Tracy Kizer 	Dr. Mary Conway  Dato-on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IPADE Business School                Crummer Graduate School of Business, Rollins College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1618051" y="5002681"/>
            <a:ext cx="287146" cy="2615387"/>
          </a:xfrm>
          <a:prstGeom prst="rightBrace">
            <a:avLst>
              <a:gd name="adj1" fmla="val 8333"/>
              <a:gd name="adj2" fmla="val 51446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6071273" y="3788847"/>
            <a:ext cx="276776" cy="5053428"/>
          </a:xfrm>
          <a:prstGeom prst="rightBrace">
            <a:avLst>
              <a:gd name="adj1" fmla="val 8333"/>
              <a:gd name="adj2" fmla="val 48076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3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Deleted Slides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Slides that have been deleted and replaced with modified content</a:t>
            </a:r>
          </a:p>
        </p:txBody>
      </p:sp>
    </p:spTree>
    <p:extLst>
      <p:ext uri="{BB962C8B-B14F-4D97-AF65-F5344CB8AC3E}">
        <p14:creationId xmlns:p14="http://schemas.microsoft.com/office/powerpoint/2010/main" val="188116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1406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kern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Conceptual Model impacting Tequila´s Brand Image and Brand Love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b="4726"/>
          <a:stretch/>
        </p:blipFill>
        <p:spPr>
          <a:xfrm>
            <a:off x="1089060" y="2935612"/>
            <a:ext cx="6654765" cy="354742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1169" y="647698"/>
            <a:ext cx="7270497" cy="952502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Theoretical Framework </a:t>
            </a:r>
          </a:p>
        </p:txBody>
      </p:sp>
    </p:spTree>
    <p:extLst>
      <p:ext uri="{BB962C8B-B14F-4D97-AF65-F5344CB8AC3E}">
        <p14:creationId xmlns:p14="http://schemas.microsoft.com/office/powerpoint/2010/main" val="45828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165" y="831305"/>
            <a:ext cx="6343672" cy="709865"/>
          </a:xfrm>
        </p:spPr>
        <p:txBody>
          <a:bodyPr>
            <a:noAutofit/>
          </a:bodyPr>
          <a:lstStyle/>
          <a:p>
            <a:pPr marL="0" indent="0"/>
            <a:r>
              <a:rPr lang="es-MX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Agenda</a:t>
            </a:r>
            <a:endParaRPr lang="en-US" sz="4000" b="1" dirty="0">
              <a:solidFill>
                <a:srgbClr val="0070C0"/>
              </a:solidFill>
              <a:latin typeface="Arial Black" panose="020B0A040201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Content Placeholder 8"/>
          <p:cNvSpPr>
            <a:spLocks noGrp="1"/>
          </p:cNvSpPr>
          <p:nvPr>
            <p:ph idx="1"/>
          </p:nvPr>
        </p:nvSpPr>
        <p:spPr>
          <a:xfrm>
            <a:off x="1476103" y="2239654"/>
            <a:ext cx="6343672" cy="449165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Theoretical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Conceptual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Sample Profile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Limitations &amp; 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211842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96" y="869766"/>
            <a:ext cx="6534864" cy="94403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Field Research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91" y="2323197"/>
            <a:ext cx="8279618" cy="3973887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Tequila consumption </a:t>
            </a:r>
            <a:r>
              <a:rPr lang="en-US" sz="2200" dirty="0">
                <a:solidFill>
                  <a:schemeClr val="tx1"/>
                </a:solidFill>
              </a:rPr>
              <a:t>is growing &amp; becoming a </a:t>
            </a:r>
            <a:r>
              <a:rPr lang="en-US" sz="2200" b="1" dirty="0">
                <a:solidFill>
                  <a:schemeClr val="tx1"/>
                </a:solidFill>
              </a:rPr>
              <a:t>widespread hedonic product </a:t>
            </a:r>
            <a:r>
              <a:rPr lang="en-US" sz="2200" dirty="0">
                <a:solidFill>
                  <a:schemeClr val="tx1"/>
                </a:solidFill>
              </a:rPr>
              <a:t>enjoyed by a wider socio-economic range of </a:t>
            </a:r>
            <a:r>
              <a:rPr lang="en-US" sz="2200" b="1" dirty="0">
                <a:solidFill>
                  <a:schemeClr val="tx1"/>
                </a:solidFill>
              </a:rPr>
              <a:t>increasingly sophisticated consumers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050" dirty="0">
              <a:solidFill>
                <a:schemeClr val="tx1"/>
              </a:solidFill>
            </a:endParaRPr>
          </a:p>
          <a:p>
            <a:pPr algn="just"/>
            <a:r>
              <a:rPr lang="en-US" sz="2200" b="1" dirty="0">
                <a:solidFill>
                  <a:schemeClr val="tx1"/>
                </a:solidFill>
              </a:rPr>
              <a:t>Research goal: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 distillers and distributors on marketing strategies, in both local and international markets.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 insight on how consumers make purchase decisions and how tequila brand perceptions are formed. </a:t>
            </a:r>
          </a:p>
        </p:txBody>
      </p:sp>
    </p:spTree>
    <p:extLst>
      <p:ext uri="{BB962C8B-B14F-4D97-AF65-F5344CB8AC3E}">
        <p14:creationId xmlns:p14="http://schemas.microsoft.com/office/powerpoint/2010/main" val="158623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90" y="852108"/>
            <a:ext cx="6343672" cy="709865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Research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270570"/>
              </p:ext>
            </p:extLst>
          </p:nvPr>
        </p:nvGraphicFramePr>
        <p:xfrm>
          <a:off x="245534" y="2260600"/>
          <a:ext cx="8398933" cy="43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72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330506" y="1950424"/>
          <a:ext cx="8712199" cy="443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97351" y="1240559"/>
            <a:ext cx="5054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Scales and Reliability Scores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697351" y="530694"/>
            <a:ext cx="634367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522136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270934" y="2172547"/>
          <a:ext cx="8288866" cy="437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7351" y="538413"/>
            <a:ext cx="6343672" cy="709865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697351" y="1240559"/>
            <a:ext cx="5054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Scales and Reliability Scores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787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788864" cy="709865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Analysis &amp;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80" y="2599369"/>
            <a:ext cx="7987229" cy="3371773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Multi-group analysis with model comparisons between: pooled data, Mexico and USA.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model configured for two groups.</a:t>
            </a:r>
          </a:p>
          <a:p>
            <a:pPr marL="402336" lvl="1" indent="0" algn="just">
              <a:buNone/>
            </a:pPr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comparison path coefficients between groups, and compare means and intercepts</a:t>
            </a:r>
          </a:p>
          <a:p>
            <a:pPr marL="0" indent="0" algn="just">
              <a:buNone/>
            </a:pPr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 compared based on unstandardized estimates</a:t>
            </a:r>
          </a:p>
        </p:txBody>
      </p:sp>
    </p:spTree>
    <p:extLst>
      <p:ext uri="{BB962C8B-B14F-4D97-AF65-F5344CB8AC3E}">
        <p14:creationId xmlns:p14="http://schemas.microsoft.com/office/powerpoint/2010/main" val="1007523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9659" y="2599979"/>
          <a:ext cx="8262649" cy="35404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3765">
                <a:tc>
                  <a:txBody>
                    <a:bodyPr/>
                    <a:lstStyle/>
                    <a:p>
                      <a:endParaRPr lang="es-MX" sz="18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 (S.D.)</a:t>
                      </a:r>
                      <a:endParaRPr lang="es-MX" sz="1800" b="1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TK</a:t>
                      </a:r>
                      <a:endParaRPr lang="es-MX" sz="1800" b="1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</a:t>
                      </a:r>
                      <a:endParaRPr lang="es-MX" sz="1800" b="1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</a:t>
                      </a:r>
                      <a:endParaRPr lang="es-MX" sz="1800" b="1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</a:t>
                      </a:r>
                      <a:endParaRPr lang="es-MX" sz="1800" b="1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</a:t>
                      </a:r>
                      <a:endParaRPr lang="es-MX" sz="1800" b="1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Tequila Knowledge (TK)</a:t>
                      </a:r>
                      <a:endParaRPr lang="es-MX" sz="1800" b="1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3.08 (.84)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1.00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Tequila Experience (TE)</a:t>
                      </a:r>
                      <a:endParaRPr lang="es-MX" sz="1800" b="1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3.51 (.90)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0.49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1.00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Brand Love (BL)</a:t>
                      </a:r>
                      <a:endParaRPr lang="es-MX" sz="1800" b="1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3.45 (.66)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0.26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0.33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1.00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Brand Image (BI)</a:t>
                      </a:r>
                      <a:endParaRPr lang="es-MX" sz="1800" b="1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3.63 (.72)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0.20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0.26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0.75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1.00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Attitude Towards Tequila (AT)</a:t>
                      </a:r>
                      <a:endParaRPr lang="es-MX" sz="1800" b="1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3.88 (.76)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0.27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0.76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0.32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0.34</a:t>
                      </a:r>
                      <a:endParaRPr lang="es-MX" sz="1800" kern="5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1.00</a:t>
                      </a:r>
                      <a:endParaRPr lang="es-MX" sz="1800" kern="50" dirty="0">
                        <a:effectLst/>
                        <a:latin typeface="+mn-lt"/>
                        <a:ea typeface="Times New Roman" panose="02020603050405020304" pitchFamily="18" charset="0"/>
                        <a:cs typeface="font185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7883" y="1122751"/>
            <a:ext cx="84302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Correlation Analysis and Descriptive Statistics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627883" y="636979"/>
            <a:ext cx="634367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Main Results</a:t>
            </a:r>
          </a:p>
        </p:txBody>
      </p:sp>
    </p:spTree>
    <p:extLst>
      <p:ext uri="{BB962C8B-B14F-4D97-AF65-F5344CB8AC3E}">
        <p14:creationId xmlns:p14="http://schemas.microsoft.com/office/powerpoint/2010/main" val="250603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9644" y="822628"/>
            <a:ext cx="7242573" cy="79498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Research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5" y="2259874"/>
            <a:ext cx="8739052" cy="4415246"/>
          </a:xfrm>
        </p:spPr>
        <p:txBody>
          <a:bodyPr>
            <a:noAutofit/>
          </a:bodyPr>
          <a:lstStyle/>
          <a:p>
            <a:pPr algn="just"/>
            <a:r>
              <a:rPr lang="en-US" sz="2200" dirty="0">
                <a:solidFill>
                  <a:schemeClr val="tx1"/>
                </a:solidFill>
              </a:rPr>
              <a:t>Examine impact of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knowledge, experience</a:t>
            </a:r>
            <a:r>
              <a:rPr lang="en-US" sz="2200" dirty="0">
                <a:solidFill>
                  <a:schemeClr val="tx1"/>
                </a:solidFill>
              </a:rPr>
              <a:t>, and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attitudes </a:t>
            </a:r>
            <a:r>
              <a:rPr lang="en-US" sz="2200" dirty="0">
                <a:solidFill>
                  <a:schemeClr val="tx1"/>
                </a:solidFill>
              </a:rPr>
              <a:t>on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image &amp; brand love </a:t>
            </a:r>
            <a:r>
              <a:rPr lang="en-US" sz="2200" dirty="0">
                <a:solidFill>
                  <a:schemeClr val="tx1"/>
                </a:solidFill>
              </a:rPr>
              <a:t>for an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hedonic product,  </a:t>
            </a:r>
            <a:r>
              <a:rPr lang="en-US" sz="2200" dirty="0">
                <a:solidFill>
                  <a:schemeClr val="tx1"/>
                </a:solidFill>
              </a:rPr>
              <a:t>in this study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towards a favorite tequila brand.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Both dependent variables are key constructs in explaining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loyalty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word-of mouth communications </a:t>
            </a:r>
            <a:r>
              <a:rPr lang="en-US" sz="2000" dirty="0">
                <a:solidFill>
                  <a:schemeClr val="tx1"/>
                </a:solidFill>
              </a:rPr>
              <a:t>(Keller 1993).</a:t>
            </a:r>
          </a:p>
          <a:p>
            <a:pPr marL="402336" lvl="1" indent="0" algn="just">
              <a:buNone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en-US" sz="300" dirty="0">
              <a:solidFill>
                <a:schemeClr val="tx1"/>
              </a:solidFill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Assess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antecedents &amp; differences among tequila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consumers </a:t>
            </a:r>
            <a:r>
              <a:rPr lang="en-US" sz="2200" dirty="0">
                <a:solidFill>
                  <a:schemeClr val="tx1"/>
                </a:solidFill>
              </a:rPr>
              <a:t>comparing two samples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in USA and Mexico. </a:t>
            </a:r>
          </a:p>
          <a:p>
            <a:pPr algn="just"/>
            <a:endParaRPr lang="en-US" sz="700" dirty="0">
              <a:solidFill>
                <a:schemeClr val="tx1"/>
              </a:solidFill>
            </a:endParaRPr>
          </a:p>
          <a:p>
            <a:pPr marL="1201738" indent="-1201738" algn="just">
              <a:buNone/>
            </a:pPr>
            <a:r>
              <a:rPr lang="en-US" sz="2200" b="1" dirty="0">
                <a:solidFill>
                  <a:schemeClr val="tx1"/>
                </a:solidFill>
                <a:cs typeface="Times New Roman" panose="02020603050405020304" pitchFamily="18" charset="0"/>
              </a:rPr>
              <a:t>Premise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Aldhabi" panose="020B0604020202020204" pitchFamily="2" charset="-78"/>
              </a:rPr>
              <a:t>Human decision-making is often an unconscious process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Aldhabi" panose="020B0604020202020204" pitchFamily="2" charset="-78"/>
              </a:rPr>
              <a:t>;                    when a consumer purchases a hedonic product/brand, there are many features or attributes playing in complex combinations &amp; influencing the buying decision process.</a:t>
            </a:r>
            <a:endParaRPr lang="en-US" sz="2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Aldhabi" panose="020B0604020202020204" pitchFamily="2" charset="-78"/>
            </a:endParaRPr>
          </a:p>
          <a:p>
            <a:pPr algn="just"/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9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1169" y="908955"/>
            <a:ext cx="7270497" cy="95250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Theoretical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853812"/>
              </p:ext>
            </p:extLst>
          </p:nvPr>
        </p:nvGraphicFramePr>
        <p:xfrm>
          <a:off x="187287" y="2168435"/>
          <a:ext cx="8813022" cy="448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09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45" y="3265990"/>
            <a:ext cx="8702952" cy="3311080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Two dimensions of Consumer Knowledge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: distinguished by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familiarity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or </a:t>
            </a:r>
            <a:r>
              <a:rPr lang="en-US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product-related consumption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Muthukrishnan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&amp; Weitz, 1991)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and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product knowledge 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or </a:t>
            </a:r>
            <a:r>
              <a:rPr lang="en-US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subjective expertise</a:t>
            </a:r>
            <a:r>
              <a:rPr lang="en-US" sz="2200" i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6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Research on </a:t>
            </a:r>
            <a:r>
              <a:rPr 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Consumer Sophistication 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suggests that: </a:t>
            </a:r>
            <a:r>
              <a:rPr lang="en-US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Consumers may possess varying degrees of skills, knowledge and experience that impact their expectations and assessment of a product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(Garry, 2007).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745" y="2274659"/>
            <a:ext cx="87206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kern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Effects of Knowledge, Experience and Attitudes</a:t>
            </a:r>
          </a:p>
          <a:p>
            <a:pPr algn="ctr"/>
            <a:r>
              <a:rPr lang="en-US" sz="2200" b="1" kern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Brand Image &amp; Brand Love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561169" y="980407"/>
            <a:ext cx="7270497" cy="952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Theoretical Framework</a:t>
            </a:r>
          </a:p>
        </p:txBody>
      </p:sp>
    </p:spTree>
    <p:extLst>
      <p:ext uri="{BB962C8B-B14F-4D97-AF65-F5344CB8AC3E}">
        <p14:creationId xmlns:p14="http://schemas.microsoft.com/office/powerpoint/2010/main" val="183198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96257" y="3412841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3" y="557730"/>
            <a:ext cx="6345260" cy="709865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Conceptual Model</a:t>
            </a:r>
          </a:p>
        </p:txBody>
      </p:sp>
      <p:sp>
        <p:nvSpPr>
          <p:cNvPr id="3" name="Oval 2"/>
          <p:cNvSpPr/>
          <p:nvPr/>
        </p:nvSpPr>
        <p:spPr>
          <a:xfrm>
            <a:off x="514350" y="379095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Experience</a:t>
            </a:r>
          </a:p>
        </p:txBody>
      </p:sp>
      <p:sp>
        <p:nvSpPr>
          <p:cNvPr id="4" name="Oval 3"/>
          <p:cNvSpPr/>
          <p:nvPr/>
        </p:nvSpPr>
        <p:spPr>
          <a:xfrm>
            <a:off x="6800850" y="379095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Love</a:t>
            </a:r>
          </a:p>
        </p:txBody>
      </p:sp>
      <p:sp>
        <p:nvSpPr>
          <p:cNvPr id="5" name="Oval 4"/>
          <p:cNvSpPr/>
          <p:nvPr/>
        </p:nvSpPr>
        <p:spPr>
          <a:xfrm>
            <a:off x="4962525" y="27432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Image</a:t>
            </a:r>
          </a:p>
        </p:txBody>
      </p:sp>
      <p:sp>
        <p:nvSpPr>
          <p:cNvPr id="6" name="Oval 5"/>
          <p:cNvSpPr/>
          <p:nvPr/>
        </p:nvSpPr>
        <p:spPr>
          <a:xfrm>
            <a:off x="2743200" y="27432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Attitudes</a:t>
            </a:r>
          </a:p>
        </p:txBody>
      </p:sp>
      <p:cxnSp>
        <p:nvCxnSpPr>
          <p:cNvPr id="8" name="Straight Arrow Connector 7"/>
          <p:cNvCxnSpPr>
            <a:stCxn id="3" idx="6"/>
            <a:endCxn id="4" idx="2"/>
          </p:cNvCxnSpPr>
          <p:nvPr/>
        </p:nvCxnSpPr>
        <p:spPr>
          <a:xfrm>
            <a:off x="2266950" y="4286250"/>
            <a:ext cx="45339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7"/>
            <a:endCxn id="6" idx="2"/>
          </p:cNvCxnSpPr>
          <p:nvPr/>
        </p:nvCxnSpPr>
        <p:spPr>
          <a:xfrm flipV="1">
            <a:off x="2010288" y="3238500"/>
            <a:ext cx="732912" cy="69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66950" y="3569680"/>
            <a:ext cx="2952237" cy="69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5800" y="3724986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2743200" y="504021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Knowledge</a:t>
            </a:r>
          </a:p>
        </p:txBody>
      </p:sp>
      <p:cxnSp>
        <p:nvCxnSpPr>
          <p:cNvPr id="22" name="Straight Arrow Connector 21"/>
          <p:cNvCxnSpPr>
            <a:stCxn id="3" idx="4"/>
            <a:endCxn id="20" idx="2"/>
          </p:cNvCxnSpPr>
          <p:nvPr/>
        </p:nvCxnSpPr>
        <p:spPr>
          <a:xfrm>
            <a:off x="1390650" y="4781550"/>
            <a:ext cx="1352550" cy="753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71675" y="4927315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00675" y="4438650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344" y="1239674"/>
            <a:ext cx="496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Tequila Brand Experience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6775" y="5597617"/>
            <a:ext cx="4352925" cy="11695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Tequila Brand Experience is positively related to: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Attitudes towards the brand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Tequila knowledge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Tequila brand image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Tequila brand love</a:t>
            </a:r>
          </a:p>
        </p:txBody>
      </p:sp>
    </p:spTree>
    <p:extLst>
      <p:ext uri="{BB962C8B-B14F-4D97-AF65-F5344CB8AC3E}">
        <p14:creationId xmlns:p14="http://schemas.microsoft.com/office/powerpoint/2010/main" val="12992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96257" y="3412841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="1" baseline="-250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514350" y="379095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Experience</a:t>
            </a:r>
          </a:p>
        </p:txBody>
      </p:sp>
      <p:sp>
        <p:nvSpPr>
          <p:cNvPr id="4" name="Oval 3"/>
          <p:cNvSpPr/>
          <p:nvPr/>
        </p:nvSpPr>
        <p:spPr>
          <a:xfrm>
            <a:off x="6800850" y="379095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Love</a:t>
            </a:r>
          </a:p>
        </p:txBody>
      </p:sp>
      <p:sp>
        <p:nvSpPr>
          <p:cNvPr id="5" name="Oval 4"/>
          <p:cNvSpPr/>
          <p:nvPr/>
        </p:nvSpPr>
        <p:spPr>
          <a:xfrm>
            <a:off x="4962525" y="27432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Image</a:t>
            </a:r>
          </a:p>
        </p:txBody>
      </p:sp>
      <p:sp>
        <p:nvSpPr>
          <p:cNvPr id="6" name="Oval 5"/>
          <p:cNvSpPr/>
          <p:nvPr/>
        </p:nvSpPr>
        <p:spPr>
          <a:xfrm>
            <a:off x="2743200" y="27432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Attitudes</a:t>
            </a:r>
          </a:p>
        </p:txBody>
      </p:sp>
      <p:cxnSp>
        <p:nvCxnSpPr>
          <p:cNvPr id="8" name="Straight Arrow Connector 7"/>
          <p:cNvCxnSpPr>
            <a:stCxn id="3" idx="6"/>
            <a:endCxn id="4" idx="2"/>
          </p:cNvCxnSpPr>
          <p:nvPr/>
        </p:nvCxnSpPr>
        <p:spPr>
          <a:xfrm>
            <a:off x="2266950" y="4286250"/>
            <a:ext cx="4533900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7"/>
            <a:endCxn id="6" idx="2"/>
          </p:cNvCxnSpPr>
          <p:nvPr/>
        </p:nvCxnSpPr>
        <p:spPr>
          <a:xfrm flipV="1">
            <a:off x="2010288" y="3238500"/>
            <a:ext cx="732912" cy="69752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6"/>
            <a:endCxn id="5" idx="3"/>
          </p:cNvCxnSpPr>
          <p:nvPr/>
        </p:nvCxnSpPr>
        <p:spPr>
          <a:xfrm flipV="1">
            <a:off x="2266950" y="3588730"/>
            <a:ext cx="2952237" cy="69752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5800" y="3724986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="1" baseline="-250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2743200" y="504021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Knowledge</a:t>
            </a:r>
          </a:p>
        </p:txBody>
      </p:sp>
      <p:cxnSp>
        <p:nvCxnSpPr>
          <p:cNvPr id="22" name="Straight Arrow Connector 21"/>
          <p:cNvCxnSpPr>
            <a:stCxn id="3" idx="4"/>
            <a:endCxn id="20" idx="2"/>
          </p:cNvCxnSpPr>
          <p:nvPr/>
        </p:nvCxnSpPr>
        <p:spPr>
          <a:xfrm>
            <a:off x="1390650" y="4781550"/>
            <a:ext cx="1352550" cy="75396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71675" y="4927315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="1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cxnSp>
        <p:nvCxnSpPr>
          <p:cNvPr id="25" name="Straight Arrow Connector 24"/>
          <p:cNvCxnSpPr>
            <a:stCxn id="20" idx="0"/>
            <a:endCxn id="6" idx="4"/>
          </p:cNvCxnSpPr>
          <p:nvPr/>
        </p:nvCxnSpPr>
        <p:spPr>
          <a:xfrm flipV="1">
            <a:off x="3619500" y="3733800"/>
            <a:ext cx="0" cy="1306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53338" y="4371200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5</a:t>
            </a:r>
          </a:p>
        </p:txBody>
      </p:sp>
      <p:cxnSp>
        <p:nvCxnSpPr>
          <p:cNvPr id="28" name="Straight Arrow Connector 27"/>
          <p:cNvCxnSpPr>
            <a:stCxn id="20" idx="0"/>
            <a:endCxn id="5" idx="4"/>
          </p:cNvCxnSpPr>
          <p:nvPr/>
        </p:nvCxnSpPr>
        <p:spPr>
          <a:xfrm flipV="1">
            <a:off x="3619500" y="3733800"/>
            <a:ext cx="2219325" cy="1306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34012" y="3928737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6</a:t>
            </a:r>
          </a:p>
        </p:txBody>
      </p:sp>
      <p:cxnSp>
        <p:nvCxnSpPr>
          <p:cNvPr id="31" name="Straight Arrow Connector 30"/>
          <p:cNvCxnSpPr>
            <a:stCxn id="20" idx="6"/>
            <a:endCxn id="4" idx="3"/>
          </p:cNvCxnSpPr>
          <p:nvPr/>
        </p:nvCxnSpPr>
        <p:spPr>
          <a:xfrm flipV="1">
            <a:off x="4495800" y="4636480"/>
            <a:ext cx="2561712" cy="8990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38825" y="5032881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96438" y="4272350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="1" baseline="-250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9137" y="1267595"/>
            <a:ext cx="590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Tequila Brand Knowledge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3900" y="5885739"/>
            <a:ext cx="4572000" cy="95410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Tequila Brand Knowledge is positively related to: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Attitudes towards the brand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Tequila brand image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Tequila brand love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79153" y="557730"/>
            <a:ext cx="6345260" cy="709865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Conceptual Model</a:t>
            </a:r>
          </a:p>
        </p:txBody>
      </p:sp>
    </p:spTree>
    <p:extLst>
      <p:ext uri="{BB962C8B-B14F-4D97-AF65-F5344CB8AC3E}">
        <p14:creationId xmlns:p14="http://schemas.microsoft.com/office/powerpoint/2010/main" val="19011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96257" y="3412841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514350" y="379095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Tequila Brand Experience</a:t>
            </a:r>
          </a:p>
        </p:txBody>
      </p:sp>
      <p:sp>
        <p:nvSpPr>
          <p:cNvPr id="4" name="Oval 3"/>
          <p:cNvSpPr/>
          <p:nvPr/>
        </p:nvSpPr>
        <p:spPr>
          <a:xfrm>
            <a:off x="6800850" y="379095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Tequila Brand Love</a:t>
            </a:r>
          </a:p>
        </p:txBody>
      </p:sp>
      <p:sp>
        <p:nvSpPr>
          <p:cNvPr id="5" name="Oval 4"/>
          <p:cNvSpPr/>
          <p:nvPr/>
        </p:nvSpPr>
        <p:spPr>
          <a:xfrm>
            <a:off x="4962525" y="27432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Tequila Brand Image</a:t>
            </a:r>
          </a:p>
        </p:txBody>
      </p:sp>
      <p:sp>
        <p:nvSpPr>
          <p:cNvPr id="6" name="Oval 5"/>
          <p:cNvSpPr/>
          <p:nvPr/>
        </p:nvSpPr>
        <p:spPr>
          <a:xfrm>
            <a:off x="2743200" y="27432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Tequila Brand Attitudes</a:t>
            </a:r>
          </a:p>
        </p:txBody>
      </p:sp>
      <p:cxnSp>
        <p:nvCxnSpPr>
          <p:cNvPr id="8" name="Straight Arrow Connector 7"/>
          <p:cNvCxnSpPr>
            <a:stCxn id="3" idx="6"/>
            <a:endCxn id="4" idx="2"/>
          </p:cNvCxnSpPr>
          <p:nvPr/>
        </p:nvCxnSpPr>
        <p:spPr>
          <a:xfrm>
            <a:off x="2266950" y="4286250"/>
            <a:ext cx="4533900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7"/>
            <a:endCxn id="6" idx="2"/>
          </p:cNvCxnSpPr>
          <p:nvPr/>
        </p:nvCxnSpPr>
        <p:spPr>
          <a:xfrm flipV="1">
            <a:off x="2010288" y="3238500"/>
            <a:ext cx="732912" cy="69752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6"/>
            <a:endCxn id="5" idx="3"/>
          </p:cNvCxnSpPr>
          <p:nvPr/>
        </p:nvCxnSpPr>
        <p:spPr>
          <a:xfrm flipV="1">
            <a:off x="2266950" y="3588730"/>
            <a:ext cx="2952237" cy="69752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5800" y="3724986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2743200" y="504021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Tequila Brand Knowledge</a:t>
            </a:r>
          </a:p>
        </p:txBody>
      </p:sp>
      <p:cxnSp>
        <p:nvCxnSpPr>
          <p:cNvPr id="22" name="Straight Arrow Connector 21"/>
          <p:cNvCxnSpPr>
            <a:stCxn id="3" idx="4"/>
            <a:endCxn id="20" idx="2"/>
          </p:cNvCxnSpPr>
          <p:nvPr/>
        </p:nvCxnSpPr>
        <p:spPr>
          <a:xfrm>
            <a:off x="1390650" y="4781550"/>
            <a:ext cx="1352550" cy="75396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71675" y="4927315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cxnSp>
        <p:nvCxnSpPr>
          <p:cNvPr id="25" name="Straight Arrow Connector 24"/>
          <p:cNvCxnSpPr>
            <a:stCxn id="20" idx="0"/>
            <a:endCxn id="6" idx="4"/>
          </p:cNvCxnSpPr>
          <p:nvPr/>
        </p:nvCxnSpPr>
        <p:spPr>
          <a:xfrm flipV="1">
            <a:off x="3619500" y="3733800"/>
            <a:ext cx="0" cy="130641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53338" y="4371200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cxnSp>
        <p:nvCxnSpPr>
          <p:cNvPr id="28" name="Straight Arrow Connector 27"/>
          <p:cNvCxnSpPr>
            <a:stCxn id="20" idx="0"/>
            <a:endCxn id="5" idx="4"/>
          </p:cNvCxnSpPr>
          <p:nvPr/>
        </p:nvCxnSpPr>
        <p:spPr>
          <a:xfrm flipV="1">
            <a:off x="3619500" y="3733800"/>
            <a:ext cx="2219325" cy="130641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67901" y="3704450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cxnSp>
        <p:nvCxnSpPr>
          <p:cNvPr id="31" name="Straight Arrow Connector 30"/>
          <p:cNvCxnSpPr>
            <a:stCxn id="20" idx="6"/>
            <a:endCxn id="4" idx="3"/>
          </p:cNvCxnSpPr>
          <p:nvPr/>
        </p:nvCxnSpPr>
        <p:spPr>
          <a:xfrm flipV="1">
            <a:off x="4495800" y="4636480"/>
            <a:ext cx="2561712" cy="89903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38825" y="5032881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96438" y="4272350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95800" y="3238500"/>
            <a:ext cx="4667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15125" y="3238500"/>
            <a:ext cx="962025" cy="552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95800" y="2952687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57512" y="3229686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6077" y="1234528"/>
            <a:ext cx="514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Tequila Brand Attitudes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6350" y="5648186"/>
            <a:ext cx="3891842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404813" indent="-404813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Attitude towards the brand is positively related to brand image.</a:t>
            </a:r>
          </a:p>
          <a:p>
            <a:pPr marL="404813" indent="-404813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Brand image is  positively related to brand love.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79153" y="557730"/>
            <a:ext cx="6345260" cy="709865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Conceptual Model</a:t>
            </a:r>
          </a:p>
        </p:txBody>
      </p:sp>
    </p:spTree>
    <p:extLst>
      <p:ext uri="{BB962C8B-B14F-4D97-AF65-F5344CB8AC3E}">
        <p14:creationId xmlns:p14="http://schemas.microsoft.com/office/powerpoint/2010/main" val="33983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96257" y="3412841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514350" y="379095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Experience</a:t>
            </a:r>
          </a:p>
        </p:txBody>
      </p:sp>
      <p:sp>
        <p:nvSpPr>
          <p:cNvPr id="4" name="Oval 3"/>
          <p:cNvSpPr/>
          <p:nvPr/>
        </p:nvSpPr>
        <p:spPr>
          <a:xfrm>
            <a:off x="6800850" y="379095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Love</a:t>
            </a:r>
          </a:p>
        </p:txBody>
      </p:sp>
      <p:sp>
        <p:nvSpPr>
          <p:cNvPr id="5" name="Oval 4"/>
          <p:cNvSpPr/>
          <p:nvPr/>
        </p:nvSpPr>
        <p:spPr>
          <a:xfrm>
            <a:off x="4962525" y="27432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Image</a:t>
            </a:r>
          </a:p>
        </p:txBody>
      </p:sp>
      <p:sp>
        <p:nvSpPr>
          <p:cNvPr id="6" name="Oval 5"/>
          <p:cNvSpPr/>
          <p:nvPr/>
        </p:nvSpPr>
        <p:spPr>
          <a:xfrm>
            <a:off x="2743200" y="27432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Attitudes</a:t>
            </a:r>
          </a:p>
        </p:txBody>
      </p:sp>
      <p:cxnSp>
        <p:nvCxnSpPr>
          <p:cNvPr id="8" name="Straight Arrow Connector 7"/>
          <p:cNvCxnSpPr>
            <a:stCxn id="3" idx="6"/>
            <a:endCxn id="4" idx="2"/>
          </p:cNvCxnSpPr>
          <p:nvPr/>
        </p:nvCxnSpPr>
        <p:spPr>
          <a:xfrm>
            <a:off x="2266950" y="4286250"/>
            <a:ext cx="45339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7"/>
            <a:endCxn id="6" idx="2"/>
          </p:cNvCxnSpPr>
          <p:nvPr/>
        </p:nvCxnSpPr>
        <p:spPr>
          <a:xfrm flipV="1">
            <a:off x="2010288" y="3238500"/>
            <a:ext cx="732912" cy="69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  <a:endCxn id="5" idx="2"/>
          </p:cNvCxnSpPr>
          <p:nvPr/>
        </p:nvCxnSpPr>
        <p:spPr>
          <a:xfrm>
            <a:off x="4495800" y="3238500"/>
            <a:ext cx="4667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4" idx="0"/>
          </p:cNvCxnSpPr>
          <p:nvPr/>
        </p:nvCxnSpPr>
        <p:spPr>
          <a:xfrm>
            <a:off x="6715125" y="3238500"/>
            <a:ext cx="962025" cy="552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6"/>
            <a:endCxn id="5" idx="3"/>
          </p:cNvCxnSpPr>
          <p:nvPr/>
        </p:nvCxnSpPr>
        <p:spPr>
          <a:xfrm flipV="1">
            <a:off x="2266950" y="3588730"/>
            <a:ext cx="2952237" cy="69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800" y="2952687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5800" y="3724986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2743200" y="504021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Tequila Brand Knowledge</a:t>
            </a:r>
          </a:p>
        </p:txBody>
      </p:sp>
      <p:cxnSp>
        <p:nvCxnSpPr>
          <p:cNvPr id="22" name="Straight Arrow Connector 21"/>
          <p:cNvCxnSpPr>
            <a:stCxn id="3" idx="4"/>
            <a:endCxn id="20" idx="2"/>
          </p:cNvCxnSpPr>
          <p:nvPr/>
        </p:nvCxnSpPr>
        <p:spPr>
          <a:xfrm>
            <a:off x="1390650" y="4781550"/>
            <a:ext cx="1352550" cy="753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71675" y="4927315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</a:p>
        </p:txBody>
      </p:sp>
      <p:cxnSp>
        <p:nvCxnSpPr>
          <p:cNvPr id="25" name="Straight Arrow Connector 24"/>
          <p:cNvCxnSpPr>
            <a:stCxn id="20" idx="0"/>
            <a:endCxn id="6" idx="4"/>
          </p:cNvCxnSpPr>
          <p:nvPr/>
        </p:nvCxnSpPr>
        <p:spPr>
          <a:xfrm flipV="1">
            <a:off x="3619500" y="3733800"/>
            <a:ext cx="0" cy="1306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53338" y="4371200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5</a:t>
            </a:r>
          </a:p>
        </p:txBody>
      </p:sp>
      <p:cxnSp>
        <p:nvCxnSpPr>
          <p:cNvPr id="28" name="Straight Arrow Connector 27"/>
          <p:cNvCxnSpPr>
            <a:stCxn id="20" idx="0"/>
            <a:endCxn id="5" idx="4"/>
          </p:cNvCxnSpPr>
          <p:nvPr/>
        </p:nvCxnSpPr>
        <p:spPr>
          <a:xfrm flipV="1">
            <a:off x="3619500" y="3733800"/>
            <a:ext cx="2219325" cy="1306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67901" y="3704450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6</a:t>
            </a:r>
          </a:p>
        </p:txBody>
      </p:sp>
      <p:cxnSp>
        <p:nvCxnSpPr>
          <p:cNvPr id="31" name="Straight Arrow Connector 30"/>
          <p:cNvCxnSpPr>
            <a:stCxn id="20" idx="6"/>
            <a:endCxn id="4" idx="3"/>
          </p:cNvCxnSpPr>
          <p:nvPr/>
        </p:nvCxnSpPr>
        <p:spPr>
          <a:xfrm flipV="1">
            <a:off x="4495800" y="4636480"/>
            <a:ext cx="2561712" cy="8990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38825" y="5032881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00675" y="4438650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57512" y="3229686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3719" y="1220567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Full Model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99935" y="557730"/>
            <a:ext cx="6345260" cy="709865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Conceptual Model</a:t>
            </a:r>
          </a:p>
        </p:txBody>
      </p:sp>
    </p:spTree>
    <p:extLst>
      <p:ext uri="{BB962C8B-B14F-4D97-AF65-F5344CB8AC3E}">
        <p14:creationId xmlns:p14="http://schemas.microsoft.com/office/powerpoint/2010/main" val="2886834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7">
      <a:dk1>
        <a:sysClr val="windowText" lastClr="000000"/>
      </a:dk1>
      <a:lt1>
        <a:sysClr val="window" lastClr="FFFFFF"/>
      </a:lt1>
      <a:dk2>
        <a:srgbClr val="FFFFFF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1950</TotalTime>
  <Words>2183</Words>
  <Application>Microsoft Office PowerPoint</Application>
  <PresentationFormat>On-screen Show (4:3)</PresentationFormat>
  <Paragraphs>401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Batang</vt:lpstr>
      <vt:lpstr>Abadi Extra Light</vt:lpstr>
      <vt:lpstr>Aldhabi</vt:lpstr>
      <vt:lpstr>Arial</vt:lpstr>
      <vt:lpstr>Arial Black</vt:lpstr>
      <vt:lpstr>Calibri</vt:lpstr>
      <vt:lpstr>Century Gothic</vt:lpstr>
      <vt:lpstr>font185</vt:lpstr>
      <vt:lpstr>Times New Roman</vt:lpstr>
      <vt:lpstr>Wingdings</vt:lpstr>
      <vt:lpstr>Wingdings 3</vt:lpstr>
      <vt:lpstr>Ion Boardroom</vt:lpstr>
      <vt:lpstr>Assessing Antecedents of Brand Image  and Brand Love in Hedonic Products    A Comparative Study: USA and MEXICO </vt:lpstr>
      <vt:lpstr>Agenda</vt:lpstr>
      <vt:lpstr>Research Objectives</vt:lpstr>
      <vt:lpstr>Theoretical Framework</vt:lpstr>
      <vt:lpstr>PowerPoint Presentation</vt:lpstr>
      <vt:lpstr>Conceptual Model</vt:lpstr>
      <vt:lpstr>Conceptual Model</vt:lpstr>
      <vt:lpstr>Conceptual Model</vt:lpstr>
      <vt:lpstr>Conceptual Model</vt:lpstr>
      <vt:lpstr>Methodology</vt:lpstr>
      <vt:lpstr>Sample Profile </vt:lpstr>
      <vt:lpstr>PowerPoint Presentation</vt:lpstr>
      <vt:lpstr>PowerPoint Presentation</vt:lpstr>
      <vt:lpstr>PowerPoint Presentation</vt:lpstr>
      <vt:lpstr>Optimal Path for Brand Love</vt:lpstr>
      <vt:lpstr>PowerPoint Presentation</vt:lpstr>
      <vt:lpstr>PowerPoint Presentation</vt:lpstr>
      <vt:lpstr>Deleted Slides</vt:lpstr>
      <vt:lpstr>Theoretical Framework </vt:lpstr>
      <vt:lpstr>Field Research</vt:lpstr>
      <vt:lpstr>Research Model</vt:lpstr>
      <vt:lpstr>PowerPoint Presentation</vt:lpstr>
      <vt:lpstr>Methodology</vt:lpstr>
      <vt:lpstr>Analysis &amp;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Meztli Anaid Villa Medel</dc:creator>
  <cp:lastModifiedBy>Silvia Cacho Elizondo</cp:lastModifiedBy>
  <cp:revision>105</cp:revision>
  <dcterms:created xsi:type="dcterms:W3CDTF">2019-02-07T20:59:10Z</dcterms:created>
  <dcterms:modified xsi:type="dcterms:W3CDTF">2019-04-24T23:16:54Z</dcterms:modified>
</cp:coreProperties>
</file>