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ags/tag2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11"/>
  </p:notesMasterIdLst>
  <p:sldIdLst>
    <p:sldId id="333" r:id="rId2"/>
    <p:sldId id="302" r:id="rId3"/>
    <p:sldId id="279" r:id="rId4"/>
    <p:sldId id="303" r:id="rId5"/>
    <p:sldId id="315" r:id="rId6"/>
    <p:sldId id="319" r:id="rId7"/>
    <p:sldId id="329" r:id="rId8"/>
    <p:sldId id="335" r:id="rId9"/>
    <p:sldId id="367" r:id="rId10"/>
  </p:sldIdLst>
  <p:sldSz cx="9144000" cy="6858000" type="screen4x3"/>
  <p:notesSz cx="6797675" cy="9874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BADIE William" initials="SW" lastIdx="22" clrIdx="0"/>
  <p:cmAuthor id="1" name="Anna MARDUMYAN" initials="AM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DCE6F2"/>
    <a:srgbClr val="FFFFFF"/>
    <a:srgbClr val="7E7E7E"/>
    <a:srgbClr val="1F1F1F"/>
    <a:srgbClr val="548BD3"/>
    <a:srgbClr val="B7CBE1"/>
    <a:srgbClr val="00CC66"/>
    <a:srgbClr val="13ABBB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202B0CA-FC54-4496-8BCA-5EF66A818D29}" styleName="Style foncé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8" autoAdjust="0"/>
    <p:restoredTop sz="95182" autoAdjust="0"/>
  </p:normalViewPr>
  <p:slideViewPr>
    <p:cSldViewPr>
      <p:cViewPr varScale="1">
        <p:scale>
          <a:sx n="108" d="100"/>
          <a:sy n="108" d="100"/>
        </p:scale>
        <p:origin x="19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0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M\Doc%20synthetique\Projets%20d'article\Paper%20in%20progress\Resultats\Graphiques_17122017%20Pape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M\Doc%20synthetique\Projet%20d'article\Paper%20in%20progress\22122017\Graphiques_09032018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M\Doc%20synthetique\Projet%20d'article\Paper%20in%20progress\22122017\Graphiques_09032018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M\Doc%20synthetique\Projet%20d'article\Paper%20in%20progress\22122017\Graphiques_0903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811809731110812E-2"/>
          <c:y val="0.13695438888279748"/>
          <c:w val="0.92005170872755959"/>
          <c:h val="0.64592899865846198"/>
        </c:manualLayout>
      </c:layout>
      <c:lineChart>
        <c:grouping val="standard"/>
        <c:varyColors val="0"/>
        <c:ser>
          <c:idx val="0"/>
          <c:order val="0"/>
          <c:tx>
            <c:strRef>
              <c:f>'[Graphiques_17122017 Paper.xlsx]Study 1'!$A$3</c:f>
              <c:strCache>
                <c:ptCount val="1"/>
                <c:pt idx="0">
                  <c:v>Desire for revenge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'[Graphiques_17122017 Paper.xlsx]Study 1'!$B$2:$E$2</c:f>
              <c:strCache>
                <c:ptCount val="4"/>
                <c:pt idx="0">
                  <c:v>No action</c:v>
                </c:pt>
                <c:pt idx="1">
                  <c:v>Problem-solving complaining</c:v>
                </c:pt>
                <c:pt idx="2">
                  <c:v>Negative WOM</c:v>
                </c:pt>
                <c:pt idx="3">
                  <c:v>Recourse to a mediator</c:v>
                </c:pt>
              </c:strCache>
            </c:strRef>
          </c:cat>
          <c:val>
            <c:numRef>
              <c:f>'[Graphiques_17122017 Paper.xlsx]Study 1'!$B$3:$E$3</c:f>
              <c:numCache>
                <c:formatCode>###0.0000</c:formatCode>
                <c:ptCount val="4"/>
                <c:pt idx="0">
                  <c:v>3.088709677419355</c:v>
                </c:pt>
                <c:pt idx="1">
                  <c:v>3.2088607594936711</c:v>
                </c:pt>
                <c:pt idx="2">
                  <c:v>4.4027777777777777</c:v>
                </c:pt>
                <c:pt idx="3">
                  <c:v>3.2664473684210531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C0F-4975-A5B3-4E2C2CA63CDA}"/>
            </c:ext>
          </c:extLst>
        </c:ser>
        <c:ser>
          <c:idx val="1"/>
          <c:order val="1"/>
          <c:tx>
            <c:strRef>
              <c:f>'[Graphiques_17122017 Paper.xlsx]Study 1'!$A$4</c:f>
              <c:strCache>
                <c:ptCount val="1"/>
                <c:pt idx="0">
                  <c:v>Desire for reconciliation</c:v>
                </c:pt>
              </c:strCache>
            </c:strRef>
          </c:tx>
          <c:spPr>
            <a:ln w="28575" cap="rnd">
              <a:solidFill>
                <a:srgbClr val="0066FF"/>
              </a:solidFill>
              <a:prstDash val="dash"/>
              <a:round/>
            </a:ln>
            <a:effectLst>
              <a:glow>
                <a:schemeClr val="accent1">
                  <a:alpha val="40000"/>
                </a:schemeClr>
              </a:glow>
            </a:effectLst>
          </c:spPr>
          <c:marker>
            <c:symbol val="circle"/>
            <c:size val="5"/>
            <c:spPr>
              <a:solidFill>
                <a:srgbClr val="0066FF"/>
              </a:solidFill>
              <a:ln w="9525" cap="sq" cmpd="sng">
                <a:solidFill>
                  <a:srgbClr val="0066FF"/>
                </a:solidFill>
              </a:ln>
              <a:effectLst>
                <a:glow>
                  <a:schemeClr val="accent1">
                    <a:alpha val="40000"/>
                  </a:schemeClr>
                </a:glow>
              </a:effectLst>
            </c:spPr>
          </c:marker>
          <c:cat>
            <c:strRef>
              <c:f>'[Graphiques_17122017 Paper.xlsx]Study 1'!$B$2:$E$2</c:f>
              <c:strCache>
                <c:ptCount val="4"/>
                <c:pt idx="0">
                  <c:v>No action</c:v>
                </c:pt>
                <c:pt idx="1">
                  <c:v>Problem-solving complaining</c:v>
                </c:pt>
                <c:pt idx="2">
                  <c:v>Negative WOM</c:v>
                </c:pt>
                <c:pt idx="3">
                  <c:v>Recourse to a mediator</c:v>
                </c:pt>
              </c:strCache>
            </c:strRef>
          </c:cat>
          <c:val>
            <c:numRef>
              <c:f>'[Graphiques_17122017 Paper.xlsx]Study 1'!$B$4:$E$4</c:f>
              <c:numCache>
                <c:formatCode>###0.0000</c:formatCode>
                <c:ptCount val="4"/>
                <c:pt idx="0">
                  <c:v>3.5579710144927552</c:v>
                </c:pt>
                <c:pt idx="1">
                  <c:v>3.5147679324894519</c:v>
                </c:pt>
                <c:pt idx="2">
                  <c:v>3.0481481481481492</c:v>
                </c:pt>
                <c:pt idx="3">
                  <c:v>3.7543859649122808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C0F-4975-A5B3-4E2C2CA63C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330752"/>
        <c:axId val="40332672"/>
      </c:lineChart>
      <c:catAx>
        <c:axId val="40330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FR"/>
          </a:p>
        </c:txPr>
        <c:crossAx val="40332672"/>
        <c:crosses val="autoZero"/>
        <c:auto val="1"/>
        <c:lblAlgn val="ctr"/>
        <c:lblOffset val="100"/>
        <c:noMultiLvlLbl val="0"/>
      </c:catAx>
      <c:valAx>
        <c:axId val="40332672"/>
        <c:scaling>
          <c:orientation val="minMax"/>
          <c:min val="2.5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FR"/>
          </a:p>
        </c:txPr>
        <c:crossAx val="4033075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348438043333726"/>
          <c:y val="0.92453254692330367"/>
          <c:w val="0.57423299325991672"/>
          <c:h val="5.73830601925489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fr-FR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noProof="0" dirty="0"/>
              <a:t>Perceived justice</a:t>
            </a:r>
          </a:p>
        </c:rich>
      </c:tx>
      <c:layout>
        <c:manualLayout>
          <c:xMode val="edge"/>
          <c:yMode val="edge"/>
          <c:x val="0.36724356451329421"/>
          <c:y val="3.405038959735701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9918552410165813E-2"/>
          <c:y val="0.12279490201778429"/>
          <c:w val="0.8378156153381332"/>
          <c:h val="0.717725344814519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Study2_NEW_BS!$C$14</c:f>
              <c:strCache>
                <c:ptCount val="1"/>
                <c:pt idx="0">
                  <c:v>Mediation</c:v>
                </c:pt>
              </c:strCache>
            </c:strRef>
          </c:tx>
          <c:spPr>
            <a:solidFill>
              <a:srgbClr val="0066FF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1F9-4AFE-ADC3-EBA19D3EC6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Study2_NEW_BS!$D$13:$E$13</c:f>
              <c:strCache>
                <c:ptCount val="2"/>
                <c:pt idx="0">
                  <c:v>Unfavorable outcome</c:v>
                </c:pt>
                <c:pt idx="1">
                  <c:v>Favorable outcome</c:v>
                </c:pt>
              </c:strCache>
            </c:strRef>
          </c:cat>
          <c:val>
            <c:numRef>
              <c:f>Study2_NEW_BS!$D$14:$E$14</c:f>
              <c:numCache>
                <c:formatCode>0.00</c:formatCode>
                <c:ptCount val="2"/>
                <c:pt idx="0">
                  <c:v>4.8231000000000002</c:v>
                </c:pt>
                <c:pt idx="1">
                  <c:v>5.7504999999999997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F9-4AFE-ADC3-EBA19D3EC69E}"/>
            </c:ext>
          </c:extLst>
        </c:ser>
        <c:ser>
          <c:idx val="1"/>
          <c:order val="1"/>
          <c:tx>
            <c:strRef>
              <c:f>Study2_NEW_BS!$C$15</c:f>
              <c:strCache>
                <c:ptCount val="1"/>
                <c:pt idx="0">
                  <c:v>Consumer agency</c:v>
                </c:pt>
              </c:strCache>
            </c:strRef>
          </c:tx>
          <c:spPr>
            <a:pattFill prst="dkUpDiag">
              <a:fgClr>
                <a:schemeClr val="tx1"/>
              </a:fgClr>
              <a:bgClr>
                <a:schemeClr val="bg1"/>
              </a:bgClr>
            </a:patt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C1F9-4AFE-ADC3-EBA19D3EC6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Study2_NEW_BS!$D$13:$E$13</c:f>
              <c:strCache>
                <c:ptCount val="2"/>
                <c:pt idx="0">
                  <c:v>Unfavorable outcome</c:v>
                </c:pt>
                <c:pt idx="1">
                  <c:v>Favorable outcome</c:v>
                </c:pt>
              </c:strCache>
            </c:strRef>
          </c:cat>
          <c:val>
            <c:numRef>
              <c:f>Study2_NEW_BS!$D$15:$E$15</c:f>
              <c:numCache>
                <c:formatCode>0.00</c:formatCode>
                <c:ptCount val="2"/>
                <c:pt idx="0">
                  <c:v>5.1153000000000004</c:v>
                </c:pt>
                <c:pt idx="1">
                  <c:v>5.4927000000000001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1F9-4AFE-ADC3-EBA19D3EC6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054528"/>
        <c:axId val="98056064"/>
      </c:barChart>
      <c:catAx>
        <c:axId val="98054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fr-FR"/>
          </a:p>
        </c:txPr>
        <c:crossAx val="98056064"/>
        <c:crosses val="autoZero"/>
        <c:auto val="1"/>
        <c:lblAlgn val="ctr"/>
        <c:lblOffset val="100"/>
        <c:noMultiLvlLbl val="0"/>
      </c:catAx>
      <c:valAx>
        <c:axId val="98056064"/>
        <c:scaling>
          <c:orientation val="minMax"/>
        </c:scaling>
        <c:delete val="0"/>
        <c:axPos val="l"/>
        <c:numFmt formatCode="0.00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+mj-lt"/>
                <a:cs typeface="Times New Roman" panose="02020603050405020304" pitchFamily="18" charset="0"/>
              </a:defRPr>
            </a:pPr>
            <a:endParaRPr lang="fr-FR"/>
          </a:p>
        </c:txPr>
        <c:crossAx val="9805452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8613995463918646"/>
          <c:y val="0.92857687596014138"/>
          <c:w val="0.3998366712641685"/>
          <c:h val="6.863994670324973E-2"/>
        </c:manualLayout>
      </c:layout>
      <c:overlay val="0"/>
      <c:txPr>
        <a:bodyPr/>
        <a:lstStyle/>
        <a:p>
          <a:pPr>
            <a:defRPr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fr-FR"/>
        </a:p>
      </c:txPr>
    </c:legend>
    <c:plotVisOnly val="1"/>
    <c:dispBlanksAs val="gap"/>
    <c:showDLblsOverMax val="0"/>
  </c:chart>
  <c:spPr>
    <a:ln w="9525"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latin typeface="+mj-lt"/>
              </a:defRPr>
            </a:pPr>
            <a:r>
              <a:rPr lang="en-US" sz="1600" noProof="0" dirty="0">
                <a:latin typeface="+mj-lt"/>
              </a:rPr>
              <a:t>Post-mediation loyalty</a:t>
            </a:r>
          </a:p>
        </c:rich>
      </c:tx>
      <c:layout>
        <c:manualLayout>
          <c:xMode val="edge"/>
          <c:yMode val="edge"/>
          <c:x val="0.29872947058305849"/>
          <c:y val="0.2077670988924664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335829245575369E-2"/>
          <c:y val="0.20550665805912288"/>
          <c:w val="0.89202692875700373"/>
          <c:h val="0.72817805525826118"/>
        </c:manualLayout>
      </c:layout>
      <c:lineChart>
        <c:grouping val="standard"/>
        <c:varyColors val="0"/>
        <c:ser>
          <c:idx val="0"/>
          <c:order val="0"/>
          <c:tx>
            <c:strRef>
              <c:f>Study3_JCDECAUX!$C$19</c:f>
              <c:strCache>
                <c:ptCount val="1"/>
                <c:pt idx="0">
                  <c:v>Low Neutrality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marker>
            <c:symbol val="circle"/>
            <c:size val="5"/>
            <c:spPr>
              <a:solidFill>
                <a:schemeClr val="tx1"/>
              </a:solidFill>
              <a:ln w="28575">
                <a:noFill/>
              </a:ln>
            </c:spPr>
          </c:marker>
          <c:cat>
            <c:strRef>
              <c:f>Study3_JCDECAUX!$B$20:$B$22</c:f>
              <c:strCache>
                <c:ptCount val="3"/>
                <c:pt idx="0">
                  <c:v>Low  Favorability</c:v>
                </c:pt>
                <c:pt idx="1">
                  <c:v>Moderated Favorability</c:v>
                </c:pt>
                <c:pt idx="2">
                  <c:v>High Favorability</c:v>
                </c:pt>
              </c:strCache>
            </c:strRef>
          </c:cat>
          <c:val>
            <c:numRef>
              <c:f>Study3_JCDECAUX!$C$20:$C$22</c:f>
              <c:numCache>
                <c:formatCode>General</c:formatCode>
                <c:ptCount val="3"/>
                <c:pt idx="0">
                  <c:v>-1.4164000000000001</c:v>
                </c:pt>
                <c:pt idx="1">
                  <c:v>-1.0875999999999999</c:v>
                </c:pt>
                <c:pt idx="2">
                  <c:v>-0.75880000000000003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739-4D4C-97B1-808F93571611}"/>
            </c:ext>
          </c:extLst>
        </c:ser>
        <c:ser>
          <c:idx val="1"/>
          <c:order val="1"/>
          <c:tx>
            <c:strRef>
              <c:f>Study3_JCDECAUX!$D$19</c:f>
              <c:strCache>
                <c:ptCount val="1"/>
                <c:pt idx="0">
                  <c:v>Moderated Neutrality</c:v>
                </c:pt>
              </c:strCache>
            </c:strRef>
          </c:tx>
          <c:spPr>
            <a:ln w="28575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cat>
            <c:strRef>
              <c:f>Study3_JCDECAUX!$B$20:$B$22</c:f>
              <c:strCache>
                <c:ptCount val="3"/>
                <c:pt idx="0">
                  <c:v>Low  Favorability</c:v>
                </c:pt>
                <c:pt idx="1">
                  <c:v>Moderated Favorability</c:v>
                </c:pt>
                <c:pt idx="2">
                  <c:v>High Favorability</c:v>
                </c:pt>
              </c:strCache>
            </c:strRef>
          </c:cat>
          <c:val>
            <c:numRef>
              <c:f>Study3_JCDECAUX!$D$20:$D$22</c:f>
              <c:numCache>
                <c:formatCode>General</c:formatCode>
                <c:ptCount val="3"/>
                <c:pt idx="0">
                  <c:v>-1.2818000000000001</c:v>
                </c:pt>
                <c:pt idx="1">
                  <c:v>-1.2645999999999999</c:v>
                </c:pt>
                <c:pt idx="2">
                  <c:v>-1.2474000000000001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739-4D4C-97B1-808F93571611}"/>
            </c:ext>
          </c:extLst>
        </c:ser>
        <c:ser>
          <c:idx val="2"/>
          <c:order val="2"/>
          <c:tx>
            <c:strRef>
              <c:f>Study3_JCDECAUX!$E$19</c:f>
              <c:strCache>
                <c:ptCount val="1"/>
                <c:pt idx="0">
                  <c:v>High Neutrality</c:v>
                </c:pt>
              </c:strCache>
            </c:strRef>
          </c:tx>
          <c:spPr>
            <a:ln w="28575">
              <a:solidFill>
                <a:sysClr val="windowText" lastClr="000000"/>
              </a:solidFill>
              <a:prstDash val="dash"/>
            </a:ln>
          </c:spPr>
          <c:marker>
            <c:symbol val="none"/>
          </c:marker>
          <c:cat>
            <c:strRef>
              <c:f>Study3_JCDECAUX!$B$20:$B$22</c:f>
              <c:strCache>
                <c:ptCount val="3"/>
                <c:pt idx="0">
                  <c:v>Low  Favorability</c:v>
                </c:pt>
                <c:pt idx="1">
                  <c:v>Moderated Favorability</c:v>
                </c:pt>
                <c:pt idx="2">
                  <c:v>High Favorability</c:v>
                </c:pt>
              </c:strCache>
            </c:strRef>
          </c:cat>
          <c:val>
            <c:numRef>
              <c:f>Study3_JCDECAUX!$E$20:$E$22</c:f>
              <c:numCache>
                <c:formatCode>General</c:formatCode>
                <c:ptCount val="3"/>
                <c:pt idx="0">
                  <c:v>-1.1498999999999999</c:v>
                </c:pt>
                <c:pt idx="1">
                  <c:v>-1.4379</c:v>
                </c:pt>
                <c:pt idx="2">
                  <c:v>-1.7258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739-4D4C-97B1-808F935716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157696"/>
        <c:axId val="98159232"/>
      </c:lineChart>
      <c:catAx>
        <c:axId val="981576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txPr>
          <a:bodyPr/>
          <a:lstStyle/>
          <a:p>
            <a:pPr>
              <a:defRPr sz="1000" b="1">
                <a:latin typeface="+mj-lt"/>
              </a:defRPr>
            </a:pPr>
            <a:endParaRPr lang="fr-FR"/>
          </a:p>
        </c:txPr>
        <c:crossAx val="98159232"/>
        <c:crosses val="autoZero"/>
        <c:auto val="1"/>
        <c:lblAlgn val="ctr"/>
        <c:lblOffset val="100"/>
        <c:noMultiLvlLbl val="0"/>
      </c:catAx>
      <c:valAx>
        <c:axId val="98159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+mj-lt"/>
              </a:defRPr>
            </a:pPr>
            <a:endParaRPr lang="fr-FR"/>
          </a:p>
        </c:txPr>
        <c:crossAx val="9815769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0763501535908406"/>
          <c:y val="1.1380406582916298E-2"/>
          <c:w val="0.48950637202928493"/>
          <c:h val="0.1283996628969255"/>
        </c:manualLayout>
      </c:layout>
      <c:overlay val="0"/>
      <c:txPr>
        <a:bodyPr/>
        <a:lstStyle/>
        <a:p>
          <a:pPr>
            <a:defRPr sz="900">
              <a:latin typeface="+mj-lt"/>
            </a:defRPr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1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Post-mediation word-of-mouth</a:t>
            </a:r>
          </a:p>
        </c:rich>
      </c:tx>
      <c:layout>
        <c:manualLayout>
          <c:xMode val="edge"/>
          <c:yMode val="edge"/>
          <c:x val="0.20800112289298067"/>
          <c:y val="0.20965879118294961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9556186005035351E-2"/>
          <c:y val="0.20546378763879067"/>
          <c:w val="0.84026768622675374"/>
          <c:h val="0.72871867739336837"/>
        </c:manualLayout>
      </c:layout>
      <c:lineChart>
        <c:grouping val="standard"/>
        <c:varyColors val="0"/>
        <c:ser>
          <c:idx val="0"/>
          <c:order val="0"/>
          <c:tx>
            <c:strRef>
              <c:f>Study3_JCDECAUX!$C$48</c:f>
              <c:strCache>
                <c:ptCount val="1"/>
                <c:pt idx="0">
                  <c:v>Low Neutrality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marker>
            <c:symbol val="circle"/>
            <c:size val="5"/>
            <c:spPr>
              <a:solidFill>
                <a:schemeClr val="tx1"/>
              </a:solidFill>
              <a:ln w="22225">
                <a:solidFill>
                  <a:schemeClr val="tx1"/>
                </a:solidFill>
              </a:ln>
            </c:spPr>
          </c:marker>
          <c:cat>
            <c:strRef>
              <c:f>Study3_JCDECAUX!$B$49:$B$51</c:f>
              <c:strCache>
                <c:ptCount val="3"/>
                <c:pt idx="0">
                  <c:v>Low  Favorability</c:v>
                </c:pt>
                <c:pt idx="1">
                  <c:v>Moderated Favorability</c:v>
                </c:pt>
                <c:pt idx="2">
                  <c:v>High Favorability</c:v>
                </c:pt>
              </c:strCache>
            </c:strRef>
          </c:cat>
          <c:val>
            <c:numRef>
              <c:f>Study3_JCDECAUX!$C$49:$C$51</c:f>
              <c:numCache>
                <c:formatCode>General</c:formatCode>
                <c:ptCount val="3"/>
                <c:pt idx="0">
                  <c:v>-1.6108</c:v>
                </c:pt>
                <c:pt idx="1">
                  <c:v>-1.2869999999999999</c:v>
                </c:pt>
                <c:pt idx="2">
                  <c:v>-0.96309999999999996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B8F-466C-8EDD-A821B6FD74E3}"/>
            </c:ext>
          </c:extLst>
        </c:ser>
        <c:ser>
          <c:idx val="1"/>
          <c:order val="1"/>
          <c:tx>
            <c:strRef>
              <c:f>Study3_JCDECAUX!$D$48</c:f>
              <c:strCache>
                <c:ptCount val="1"/>
                <c:pt idx="0">
                  <c:v>Moderated Neutrality</c:v>
                </c:pt>
              </c:strCache>
            </c:strRef>
          </c:tx>
          <c:spPr>
            <a:ln>
              <a:solidFill>
                <a:schemeClr val="tx1"/>
              </a:solidFill>
              <a:prstDash val="sysDash"/>
            </a:ln>
          </c:spPr>
          <c:marker>
            <c:symbol val="square"/>
            <c:size val="3"/>
            <c:spPr>
              <a:solidFill>
                <a:schemeClr val="tx1"/>
              </a:solidFill>
              <a:ln>
                <a:noFill/>
              </a:ln>
            </c:spPr>
          </c:marker>
          <c:dPt>
            <c:idx val="2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1-DB8F-466C-8EDD-A821B6FD74E3}"/>
              </c:ext>
            </c:extLst>
          </c:dPt>
          <c:cat>
            <c:strRef>
              <c:f>Study3_JCDECAUX!$B$49:$B$51</c:f>
              <c:strCache>
                <c:ptCount val="3"/>
                <c:pt idx="0">
                  <c:v>Low  Favorability</c:v>
                </c:pt>
                <c:pt idx="1">
                  <c:v>Moderated Favorability</c:v>
                </c:pt>
                <c:pt idx="2">
                  <c:v>High Favorability</c:v>
                </c:pt>
              </c:strCache>
            </c:strRef>
          </c:cat>
          <c:val>
            <c:numRef>
              <c:f>Study3_JCDECAUX!$D$49:$D$51</c:f>
              <c:numCache>
                <c:formatCode>General</c:formatCode>
                <c:ptCount val="3"/>
                <c:pt idx="0">
                  <c:v>-1.4423999999999999</c:v>
                </c:pt>
                <c:pt idx="1">
                  <c:v>-1.3441000000000001</c:v>
                </c:pt>
                <c:pt idx="2">
                  <c:v>-1.2458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B8F-466C-8EDD-A821B6FD74E3}"/>
            </c:ext>
          </c:extLst>
        </c:ser>
        <c:ser>
          <c:idx val="2"/>
          <c:order val="2"/>
          <c:tx>
            <c:strRef>
              <c:f>Study3_JCDECAUX!$E$48</c:f>
              <c:strCache>
                <c:ptCount val="1"/>
                <c:pt idx="0">
                  <c:v>High Neutrality</c:v>
                </c:pt>
              </c:strCache>
            </c:strRef>
          </c:tx>
          <c:spPr>
            <a:ln w="28575">
              <a:solidFill>
                <a:schemeClr val="tx1"/>
              </a:solidFill>
              <a:prstDash val="dash"/>
            </a:ln>
          </c:spPr>
          <c:marker>
            <c:symbol val="none"/>
          </c:marker>
          <c:cat>
            <c:strRef>
              <c:f>Study3_JCDECAUX!$B$49:$B$51</c:f>
              <c:strCache>
                <c:ptCount val="3"/>
                <c:pt idx="0">
                  <c:v>Low  Favorability</c:v>
                </c:pt>
                <c:pt idx="1">
                  <c:v>Moderated Favorability</c:v>
                </c:pt>
                <c:pt idx="2">
                  <c:v>High Favorability</c:v>
                </c:pt>
              </c:strCache>
            </c:strRef>
          </c:cat>
          <c:val>
            <c:numRef>
              <c:f>Study3_JCDECAUX!$E$49:$E$51</c:f>
              <c:numCache>
                <c:formatCode>General</c:formatCode>
                <c:ptCount val="3"/>
                <c:pt idx="0">
                  <c:v>-1.2775000000000001</c:v>
                </c:pt>
                <c:pt idx="1">
                  <c:v>-1.4</c:v>
                </c:pt>
                <c:pt idx="2">
                  <c:v>-1.5225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B8F-466C-8EDD-A821B6FD74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797632"/>
        <c:axId val="97799168"/>
      </c:lineChart>
      <c:catAx>
        <c:axId val="977976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txPr>
          <a:bodyPr/>
          <a:lstStyle/>
          <a:p>
            <a:pPr>
              <a:defRPr b="1"/>
            </a:pPr>
            <a:endParaRPr lang="fr-FR"/>
          </a:p>
        </c:txPr>
        <c:crossAx val="97799168"/>
        <c:crosses val="autoZero"/>
        <c:auto val="1"/>
        <c:lblAlgn val="ctr"/>
        <c:lblOffset val="100"/>
        <c:noMultiLvlLbl val="0"/>
      </c:catAx>
      <c:valAx>
        <c:axId val="97799168"/>
        <c:scaling>
          <c:orientation val="minMax"/>
          <c:min val="-2"/>
        </c:scaling>
        <c:delete val="0"/>
        <c:axPos val="l"/>
        <c:numFmt formatCode="General" sourceLinked="1"/>
        <c:majorTickMark val="none"/>
        <c:minorTickMark val="none"/>
        <c:tickLblPos val="nextTo"/>
        <c:crossAx val="9779763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36981459505671888"/>
          <c:y val="2.8281575130640155E-2"/>
          <c:w val="0.51458714542740114"/>
          <c:h val="0.11011423624925799"/>
        </c:manualLayout>
      </c:layout>
      <c:overlay val="0"/>
      <c:txPr>
        <a:bodyPr/>
        <a:lstStyle/>
        <a:p>
          <a:pPr>
            <a:defRPr sz="900"/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>
          <a:latin typeface="+mj-lt"/>
          <a:ea typeface="Tahoma" panose="020B0604030504040204" pitchFamily="34" charset="0"/>
          <a:cs typeface="Times New Roman" panose="02020603050405020304" pitchFamily="18" charset="0"/>
        </a:defRPr>
      </a:pPr>
      <a:endParaRPr lang="fr-F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FCF231-4A5E-4B1B-8CCF-5DF1F5E697B2}" type="doc">
      <dgm:prSet loTypeId="urn:microsoft.com/office/officeart/2005/8/layout/hChevron3" loCatId="process" qsTypeId="urn:microsoft.com/office/officeart/2005/8/quickstyle/simple1" qsCatId="simple" csTypeId="urn:microsoft.com/office/officeart/2005/8/colors/accent1_1" csCatId="accent1" phldr="1"/>
      <dgm:spPr/>
    </dgm:pt>
    <dgm:pt modelId="{933C82FA-3C80-4B91-8663-41014045F3C9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0066FF"/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 marL="0" indent="0"/>
          <a:r>
            <a:rPr lang="en-US" sz="1200" b="1" dirty="0">
              <a:solidFill>
                <a:schemeClr val="bg1"/>
              </a:solidFill>
              <a:latin typeface="+mj-lt"/>
            </a:rPr>
            <a:t>Research context</a:t>
          </a:r>
        </a:p>
      </dgm:t>
    </dgm:pt>
    <dgm:pt modelId="{23E7FFD5-42C8-4107-B5F7-A78094431FAA}" type="parTrans" cxnId="{657F564A-454B-457F-9060-497A8EEC4768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84A37632-C0CF-4558-9BCB-A53C2A224C3C}" type="sibTrans" cxnId="{657F564A-454B-457F-9060-497A8EEC4768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04AA1F4F-A0EB-42B8-83D5-8E5B5D94E8C0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r>
            <a:rPr lang="en-US" sz="1100" dirty="0">
              <a:latin typeface="+mj-lt"/>
            </a:rPr>
            <a:t>Research question &amp; </a:t>
          </a:r>
        </a:p>
        <a:p>
          <a:r>
            <a:rPr lang="en-US" sz="1100" dirty="0">
              <a:latin typeface="+mj-lt"/>
            </a:rPr>
            <a:t>Empirical Approach</a:t>
          </a:r>
        </a:p>
      </dgm:t>
    </dgm:pt>
    <dgm:pt modelId="{6720191F-2843-4C78-B578-CA59F7CDE886}" type="parTrans" cxnId="{FA54DA18-9124-4FBC-BDD8-7C67F9F26A62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335975D2-BAD3-4F7B-AA73-77CC6B7525EE}" type="sibTrans" cxnId="{FA54DA18-9124-4FBC-BDD8-7C67F9F26A62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F366BFF8-CC28-4DD8-AFF6-E93C15537EE7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en-US" sz="1100" dirty="0">
              <a:solidFill>
                <a:schemeClr val="tx1"/>
              </a:solidFill>
              <a:latin typeface="+mj-lt"/>
            </a:rPr>
            <a:t>Results</a:t>
          </a:r>
        </a:p>
      </dgm:t>
    </dgm:pt>
    <dgm:pt modelId="{1446227D-2110-4074-9075-C95549949533}" type="parTrans" cxnId="{169E923E-FA7F-41D0-ADF5-872DC7CED820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7C6AD411-050C-4547-8204-A7E057899AD3}" type="sibTrans" cxnId="{169E923E-FA7F-41D0-ADF5-872DC7CED820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71E4D564-DFBC-4BE8-AC38-7C90EC40F537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r>
            <a:rPr lang="en-US" sz="1100" dirty="0">
              <a:solidFill>
                <a:schemeClr val="tx1"/>
              </a:solidFill>
              <a:latin typeface="+mj-lt"/>
            </a:rPr>
            <a:t>Contributions &amp; Limitations</a:t>
          </a:r>
        </a:p>
      </dgm:t>
    </dgm:pt>
    <dgm:pt modelId="{E4A80783-2D03-47CF-A135-77A2E67E8D54}" type="parTrans" cxnId="{50CE6765-5378-44D9-8A6E-DF184A778C1D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9933B60F-E4F4-44D9-ADDB-353EAF858CB1}" type="sibTrans" cxnId="{50CE6765-5378-44D9-8A6E-DF184A778C1D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8FE4EECC-722B-4B77-A7C5-809E9598E60C}" type="pres">
      <dgm:prSet presAssocID="{69FCF231-4A5E-4B1B-8CCF-5DF1F5E697B2}" presName="Name0" presStyleCnt="0">
        <dgm:presLayoutVars>
          <dgm:dir/>
          <dgm:resizeHandles val="exact"/>
        </dgm:presLayoutVars>
      </dgm:prSet>
      <dgm:spPr/>
    </dgm:pt>
    <dgm:pt modelId="{8B03C266-4A6D-4595-A5D8-551C8AA2261D}" type="pres">
      <dgm:prSet presAssocID="{933C82FA-3C80-4B91-8663-41014045F3C9}" presName="parTxOnly" presStyleLbl="node1" presStyleIdx="0" presStyleCnt="4">
        <dgm:presLayoutVars>
          <dgm:bulletEnabled val="1"/>
        </dgm:presLayoutVars>
      </dgm:prSet>
      <dgm:spPr/>
    </dgm:pt>
    <dgm:pt modelId="{DE6B3432-47CF-49F0-9685-D0830FAE4432}" type="pres">
      <dgm:prSet presAssocID="{84A37632-C0CF-4558-9BCB-A53C2A224C3C}" presName="parSpace" presStyleCnt="0"/>
      <dgm:spPr/>
    </dgm:pt>
    <dgm:pt modelId="{04692EA7-4A73-43AC-9653-DEF881E29397}" type="pres">
      <dgm:prSet presAssocID="{04AA1F4F-A0EB-42B8-83D5-8E5B5D94E8C0}" presName="parTxOnly" presStyleLbl="node1" presStyleIdx="1" presStyleCnt="4">
        <dgm:presLayoutVars>
          <dgm:bulletEnabled val="1"/>
        </dgm:presLayoutVars>
      </dgm:prSet>
      <dgm:spPr/>
    </dgm:pt>
    <dgm:pt modelId="{D7AC2509-2A1B-4004-A837-646F67283D70}" type="pres">
      <dgm:prSet presAssocID="{335975D2-BAD3-4F7B-AA73-77CC6B7525EE}" presName="parSpace" presStyleCnt="0"/>
      <dgm:spPr/>
    </dgm:pt>
    <dgm:pt modelId="{CB86829F-3CD6-4D67-8AED-355935C23870}" type="pres">
      <dgm:prSet presAssocID="{F366BFF8-CC28-4DD8-AFF6-E93C15537EE7}" presName="parTxOnly" presStyleLbl="node1" presStyleIdx="2" presStyleCnt="4">
        <dgm:presLayoutVars>
          <dgm:bulletEnabled val="1"/>
        </dgm:presLayoutVars>
      </dgm:prSet>
      <dgm:spPr/>
    </dgm:pt>
    <dgm:pt modelId="{4C88BF3F-1EE7-4A54-B686-F49A692BD492}" type="pres">
      <dgm:prSet presAssocID="{7C6AD411-050C-4547-8204-A7E057899AD3}" presName="parSpace" presStyleCnt="0"/>
      <dgm:spPr/>
    </dgm:pt>
    <dgm:pt modelId="{50FE2251-C0B1-461B-B544-4ABE7B763DF5}" type="pres">
      <dgm:prSet presAssocID="{71E4D564-DFBC-4BE8-AC38-7C90EC40F537}" presName="parTxOnly" presStyleLbl="node1" presStyleIdx="3" presStyleCnt="4">
        <dgm:presLayoutVars>
          <dgm:bulletEnabled val="1"/>
        </dgm:presLayoutVars>
      </dgm:prSet>
      <dgm:spPr/>
    </dgm:pt>
  </dgm:ptLst>
  <dgm:cxnLst>
    <dgm:cxn modelId="{BC0DC412-CC07-4420-9227-1C55101C797B}" type="presOf" srcId="{69FCF231-4A5E-4B1B-8CCF-5DF1F5E697B2}" destId="{8FE4EECC-722B-4B77-A7C5-809E9598E60C}" srcOrd="0" destOrd="0" presId="urn:microsoft.com/office/officeart/2005/8/layout/hChevron3"/>
    <dgm:cxn modelId="{0FDB0817-A430-4FE9-9991-6204E5EDCF5C}" type="presOf" srcId="{71E4D564-DFBC-4BE8-AC38-7C90EC40F537}" destId="{50FE2251-C0B1-461B-B544-4ABE7B763DF5}" srcOrd="0" destOrd="0" presId="urn:microsoft.com/office/officeart/2005/8/layout/hChevron3"/>
    <dgm:cxn modelId="{FA54DA18-9124-4FBC-BDD8-7C67F9F26A62}" srcId="{69FCF231-4A5E-4B1B-8CCF-5DF1F5E697B2}" destId="{04AA1F4F-A0EB-42B8-83D5-8E5B5D94E8C0}" srcOrd="1" destOrd="0" parTransId="{6720191F-2843-4C78-B578-CA59F7CDE886}" sibTransId="{335975D2-BAD3-4F7B-AA73-77CC6B7525EE}"/>
    <dgm:cxn modelId="{6189EC35-56FB-4AE2-B70E-97E8860469B0}" type="presOf" srcId="{933C82FA-3C80-4B91-8663-41014045F3C9}" destId="{8B03C266-4A6D-4595-A5D8-551C8AA2261D}" srcOrd="0" destOrd="0" presId="urn:microsoft.com/office/officeart/2005/8/layout/hChevron3"/>
    <dgm:cxn modelId="{169E923E-FA7F-41D0-ADF5-872DC7CED820}" srcId="{69FCF231-4A5E-4B1B-8CCF-5DF1F5E697B2}" destId="{F366BFF8-CC28-4DD8-AFF6-E93C15537EE7}" srcOrd="2" destOrd="0" parTransId="{1446227D-2110-4074-9075-C95549949533}" sibTransId="{7C6AD411-050C-4547-8204-A7E057899AD3}"/>
    <dgm:cxn modelId="{50CE6765-5378-44D9-8A6E-DF184A778C1D}" srcId="{69FCF231-4A5E-4B1B-8CCF-5DF1F5E697B2}" destId="{71E4D564-DFBC-4BE8-AC38-7C90EC40F537}" srcOrd="3" destOrd="0" parTransId="{E4A80783-2D03-47CF-A135-77A2E67E8D54}" sibTransId="{9933B60F-E4F4-44D9-ADDB-353EAF858CB1}"/>
    <dgm:cxn modelId="{657F564A-454B-457F-9060-497A8EEC4768}" srcId="{69FCF231-4A5E-4B1B-8CCF-5DF1F5E697B2}" destId="{933C82FA-3C80-4B91-8663-41014045F3C9}" srcOrd="0" destOrd="0" parTransId="{23E7FFD5-42C8-4107-B5F7-A78094431FAA}" sibTransId="{84A37632-C0CF-4558-9BCB-A53C2A224C3C}"/>
    <dgm:cxn modelId="{3B99C28E-40FF-43CA-AB1B-1F98F7735438}" type="presOf" srcId="{F366BFF8-CC28-4DD8-AFF6-E93C15537EE7}" destId="{CB86829F-3CD6-4D67-8AED-355935C23870}" srcOrd="0" destOrd="0" presId="urn:microsoft.com/office/officeart/2005/8/layout/hChevron3"/>
    <dgm:cxn modelId="{F1FA63FA-5601-4429-92DB-E58B611CE6F5}" type="presOf" srcId="{04AA1F4F-A0EB-42B8-83D5-8E5B5D94E8C0}" destId="{04692EA7-4A73-43AC-9653-DEF881E29397}" srcOrd="0" destOrd="0" presId="urn:microsoft.com/office/officeart/2005/8/layout/hChevron3"/>
    <dgm:cxn modelId="{E374316B-B35C-4DD1-B0F5-9286C62B2136}" type="presParOf" srcId="{8FE4EECC-722B-4B77-A7C5-809E9598E60C}" destId="{8B03C266-4A6D-4595-A5D8-551C8AA2261D}" srcOrd="0" destOrd="0" presId="urn:microsoft.com/office/officeart/2005/8/layout/hChevron3"/>
    <dgm:cxn modelId="{3EDA80CF-CFC6-4553-820A-A17926A3EB13}" type="presParOf" srcId="{8FE4EECC-722B-4B77-A7C5-809E9598E60C}" destId="{DE6B3432-47CF-49F0-9685-D0830FAE4432}" srcOrd="1" destOrd="0" presId="urn:microsoft.com/office/officeart/2005/8/layout/hChevron3"/>
    <dgm:cxn modelId="{64840958-6F2C-431C-8F44-CF033BA18003}" type="presParOf" srcId="{8FE4EECC-722B-4B77-A7C5-809E9598E60C}" destId="{04692EA7-4A73-43AC-9653-DEF881E29397}" srcOrd="2" destOrd="0" presId="urn:microsoft.com/office/officeart/2005/8/layout/hChevron3"/>
    <dgm:cxn modelId="{42A3472A-85F4-4B67-89E2-2C63E77413EE}" type="presParOf" srcId="{8FE4EECC-722B-4B77-A7C5-809E9598E60C}" destId="{D7AC2509-2A1B-4004-A837-646F67283D70}" srcOrd="3" destOrd="0" presId="urn:microsoft.com/office/officeart/2005/8/layout/hChevron3"/>
    <dgm:cxn modelId="{D23E030B-D85B-45B3-89FD-37588314143B}" type="presParOf" srcId="{8FE4EECC-722B-4B77-A7C5-809E9598E60C}" destId="{CB86829F-3CD6-4D67-8AED-355935C23870}" srcOrd="4" destOrd="0" presId="urn:microsoft.com/office/officeart/2005/8/layout/hChevron3"/>
    <dgm:cxn modelId="{44E26102-1C6E-448C-B2EE-4EF25AEE7E40}" type="presParOf" srcId="{8FE4EECC-722B-4B77-A7C5-809E9598E60C}" destId="{4C88BF3F-1EE7-4A54-B686-F49A692BD492}" srcOrd="5" destOrd="0" presId="urn:microsoft.com/office/officeart/2005/8/layout/hChevron3"/>
    <dgm:cxn modelId="{93F8895C-0BB5-4E07-85AB-C25EF7D27D7A}" type="presParOf" srcId="{8FE4EECC-722B-4B77-A7C5-809E9598E60C}" destId="{50FE2251-C0B1-461B-B544-4ABE7B763DF5}" srcOrd="6" destOrd="0" presId="urn:microsoft.com/office/officeart/2005/8/layout/hChevron3"/>
  </dgm:cxnLst>
  <dgm:bg>
    <a:noFill/>
  </dgm:bg>
  <dgm:whole>
    <a:ln w="9525"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FCF231-4A5E-4B1B-8CCF-5DF1F5E697B2}" type="doc">
      <dgm:prSet loTypeId="urn:microsoft.com/office/officeart/2005/8/layout/hChevron3" loCatId="process" qsTypeId="urn:microsoft.com/office/officeart/2005/8/quickstyle/simple1" qsCatId="simple" csTypeId="urn:microsoft.com/office/officeart/2005/8/colors/accent1_1" csCatId="accent1" phldr="1"/>
      <dgm:spPr/>
    </dgm:pt>
    <dgm:pt modelId="{933C82FA-3C80-4B91-8663-41014045F3C9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0066FF"/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 marL="0" indent="0"/>
          <a:r>
            <a:rPr lang="en-US" sz="1200" b="1" dirty="0">
              <a:solidFill>
                <a:schemeClr val="bg1"/>
              </a:solidFill>
              <a:latin typeface="+mj-lt"/>
            </a:rPr>
            <a:t>Research context</a:t>
          </a:r>
        </a:p>
      </dgm:t>
    </dgm:pt>
    <dgm:pt modelId="{23E7FFD5-42C8-4107-B5F7-A78094431FAA}" type="parTrans" cxnId="{657F564A-454B-457F-9060-497A8EEC4768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84A37632-C0CF-4558-9BCB-A53C2A224C3C}" type="sibTrans" cxnId="{657F564A-454B-457F-9060-497A8EEC4768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04AA1F4F-A0EB-42B8-83D5-8E5B5D94E8C0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r>
            <a:rPr lang="en-US" sz="1100" dirty="0">
              <a:latin typeface="+mj-lt"/>
            </a:rPr>
            <a:t>Research question &amp; </a:t>
          </a:r>
        </a:p>
        <a:p>
          <a:r>
            <a:rPr lang="en-US" sz="1100" dirty="0">
              <a:latin typeface="+mj-lt"/>
            </a:rPr>
            <a:t>Empirical Approach</a:t>
          </a:r>
        </a:p>
      </dgm:t>
    </dgm:pt>
    <dgm:pt modelId="{6720191F-2843-4C78-B578-CA59F7CDE886}" type="parTrans" cxnId="{FA54DA18-9124-4FBC-BDD8-7C67F9F26A62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335975D2-BAD3-4F7B-AA73-77CC6B7525EE}" type="sibTrans" cxnId="{FA54DA18-9124-4FBC-BDD8-7C67F9F26A62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F366BFF8-CC28-4DD8-AFF6-E93C15537EE7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en-US" sz="1100" dirty="0">
              <a:solidFill>
                <a:schemeClr val="tx1"/>
              </a:solidFill>
              <a:latin typeface="+mj-lt"/>
            </a:rPr>
            <a:t>Results</a:t>
          </a:r>
        </a:p>
      </dgm:t>
    </dgm:pt>
    <dgm:pt modelId="{1446227D-2110-4074-9075-C95549949533}" type="parTrans" cxnId="{169E923E-FA7F-41D0-ADF5-872DC7CED820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7C6AD411-050C-4547-8204-A7E057899AD3}" type="sibTrans" cxnId="{169E923E-FA7F-41D0-ADF5-872DC7CED820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71E4D564-DFBC-4BE8-AC38-7C90EC40F537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r>
            <a:rPr lang="en-US" sz="1100" dirty="0">
              <a:solidFill>
                <a:schemeClr val="tx1"/>
              </a:solidFill>
              <a:latin typeface="+mj-lt"/>
            </a:rPr>
            <a:t>Contributions &amp; Limitations</a:t>
          </a:r>
        </a:p>
      </dgm:t>
    </dgm:pt>
    <dgm:pt modelId="{E4A80783-2D03-47CF-A135-77A2E67E8D54}" type="parTrans" cxnId="{50CE6765-5378-44D9-8A6E-DF184A778C1D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9933B60F-E4F4-44D9-ADDB-353EAF858CB1}" type="sibTrans" cxnId="{50CE6765-5378-44D9-8A6E-DF184A778C1D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8FE4EECC-722B-4B77-A7C5-809E9598E60C}" type="pres">
      <dgm:prSet presAssocID="{69FCF231-4A5E-4B1B-8CCF-5DF1F5E697B2}" presName="Name0" presStyleCnt="0">
        <dgm:presLayoutVars>
          <dgm:dir/>
          <dgm:resizeHandles val="exact"/>
        </dgm:presLayoutVars>
      </dgm:prSet>
      <dgm:spPr/>
    </dgm:pt>
    <dgm:pt modelId="{8B03C266-4A6D-4595-A5D8-551C8AA2261D}" type="pres">
      <dgm:prSet presAssocID="{933C82FA-3C80-4B91-8663-41014045F3C9}" presName="parTxOnly" presStyleLbl="node1" presStyleIdx="0" presStyleCnt="4">
        <dgm:presLayoutVars>
          <dgm:bulletEnabled val="1"/>
        </dgm:presLayoutVars>
      </dgm:prSet>
      <dgm:spPr/>
    </dgm:pt>
    <dgm:pt modelId="{DE6B3432-47CF-49F0-9685-D0830FAE4432}" type="pres">
      <dgm:prSet presAssocID="{84A37632-C0CF-4558-9BCB-A53C2A224C3C}" presName="parSpace" presStyleCnt="0"/>
      <dgm:spPr/>
    </dgm:pt>
    <dgm:pt modelId="{04692EA7-4A73-43AC-9653-DEF881E29397}" type="pres">
      <dgm:prSet presAssocID="{04AA1F4F-A0EB-42B8-83D5-8E5B5D94E8C0}" presName="parTxOnly" presStyleLbl="node1" presStyleIdx="1" presStyleCnt="4">
        <dgm:presLayoutVars>
          <dgm:bulletEnabled val="1"/>
        </dgm:presLayoutVars>
      </dgm:prSet>
      <dgm:spPr/>
    </dgm:pt>
    <dgm:pt modelId="{D7AC2509-2A1B-4004-A837-646F67283D70}" type="pres">
      <dgm:prSet presAssocID="{335975D2-BAD3-4F7B-AA73-77CC6B7525EE}" presName="parSpace" presStyleCnt="0"/>
      <dgm:spPr/>
    </dgm:pt>
    <dgm:pt modelId="{CB86829F-3CD6-4D67-8AED-355935C23870}" type="pres">
      <dgm:prSet presAssocID="{F366BFF8-CC28-4DD8-AFF6-E93C15537EE7}" presName="parTxOnly" presStyleLbl="node1" presStyleIdx="2" presStyleCnt="4">
        <dgm:presLayoutVars>
          <dgm:bulletEnabled val="1"/>
        </dgm:presLayoutVars>
      </dgm:prSet>
      <dgm:spPr/>
    </dgm:pt>
    <dgm:pt modelId="{4C88BF3F-1EE7-4A54-B686-F49A692BD492}" type="pres">
      <dgm:prSet presAssocID="{7C6AD411-050C-4547-8204-A7E057899AD3}" presName="parSpace" presStyleCnt="0"/>
      <dgm:spPr/>
    </dgm:pt>
    <dgm:pt modelId="{50FE2251-C0B1-461B-B544-4ABE7B763DF5}" type="pres">
      <dgm:prSet presAssocID="{71E4D564-DFBC-4BE8-AC38-7C90EC40F537}" presName="parTxOnly" presStyleLbl="node1" presStyleIdx="3" presStyleCnt="4">
        <dgm:presLayoutVars>
          <dgm:bulletEnabled val="1"/>
        </dgm:presLayoutVars>
      </dgm:prSet>
      <dgm:spPr/>
    </dgm:pt>
  </dgm:ptLst>
  <dgm:cxnLst>
    <dgm:cxn modelId="{BC0DC412-CC07-4420-9227-1C55101C797B}" type="presOf" srcId="{69FCF231-4A5E-4B1B-8CCF-5DF1F5E697B2}" destId="{8FE4EECC-722B-4B77-A7C5-809E9598E60C}" srcOrd="0" destOrd="0" presId="urn:microsoft.com/office/officeart/2005/8/layout/hChevron3"/>
    <dgm:cxn modelId="{0FDB0817-A430-4FE9-9991-6204E5EDCF5C}" type="presOf" srcId="{71E4D564-DFBC-4BE8-AC38-7C90EC40F537}" destId="{50FE2251-C0B1-461B-B544-4ABE7B763DF5}" srcOrd="0" destOrd="0" presId="urn:microsoft.com/office/officeart/2005/8/layout/hChevron3"/>
    <dgm:cxn modelId="{FA54DA18-9124-4FBC-BDD8-7C67F9F26A62}" srcId="{69FCF231-4A5E-4B1B-8CCF-5DF1F5E697B2}" destId="{04AA1F4F-A0EB-42B8-83D5-8E5B5D94E8C0}" srcOrd="1" destOrd="0" parTransId="{6720191F-2843-4C78-B578-CA59F7CDE886}" sibTransId="{335975D2-BAD3-4F7B-AA73-77CC6B7525EE}"/>
    <dgm:cxn modelId="{6189EC35-56FB-4AE2-B70E-97E8860469B0}" type="presOf" srcId="{933C82FA-3C80-4B91-8663-41014045F3C9}" destId="{8B03C266-4A6D-4595-A5D8-551C8AA2261D}" srcOrd="0" destOrd="0" presId="urn:microsoft.com/office/officeart/2005/8/layout/hChevron3"/>
    <dgm:cxn modelId="{169E923E-FA7F-41D0-ADF5-872DC7CED820}" srcId="{69FCF231-4A5E-4B1B-8CCF-5DF1F5E697B2}" destId="{F366BFF8-CC28-4DD8-AFF6-E93C15537EE7}" srcOrd="2" destOrd="0" parTransId="{1446227D-2110-4074-9075-C95549949533}" sibTransId="{7C6AD411-050C-4547-8204-A7E057899AD3}"/>
    <dgm:cxn modelId="{50CE6765-5378-44D9-8A6E-DF184A778C1D}" srcId="{69FCF231-4A5E-4B1B-8CCF-5DF1F5E697B2}" destId="{71E4D564-DFBC-4BE8-AC38-7C90EC40F537}" srcOrd="3" destOrd="0" parTransId="{E4A80783-2D03-47CF-A135-77A2E67E8D54}" sibTransId="{9933B60F-E4F4-44D9-ADDB-353EAF858CB1}"/>
    <dgm:cxn modelId="{657F564A-454B-457F-9060-497A8EEC4768}" srcId="{69FCF231-4A5E-4B1B-8CCF-5DF1F5E697B2}" destId="{933C82FA-3C80-4B91-8663-41014045F3C9}" srcOrd="0" destOrd="0" parTransId="{23E7FFD5-42C8-4107-B5F7-A78094431FAA}" sibTransId="{84A37632-C0CF-4558-9BCB-A53C2A224C3C}"/>
    <dgm:cxn modelId="{3B99C28E-40FF-43CA-AB1B-1F98F7735438}" type="presOf" srcId="{F366BFF8-CC28-4DD8-AFF6-E93C15537EE7}" destId="{CB86829F-3CD6-4D67-8AED-355935C23870}" srcOrd="0" destOrd="0" presId="urn:microsoft.com/office/officeart/2005/8/layout/hChevron3"/>
    <dgm:cxn modelId="{F1FA63FA-5601-4429-92DB-E58B611CE6F5}" type="presOf" srcId="{04AA1F4F-A0EB-42B8-83D5-8E5B5D94E8C0}" destId="{04692EA7-4A73-43AC-9653-DEF881E29397}" srcOrd="0" destOrd="0" presId="urn:microsoft.com/office/officeart/2005/8/layout/hChevron3"/>
    <dgm:cxn modelId="{E374316B-B35C-4DD1-B0F5-9286C62B2136}" type="presParOf" srcId="{8FE4EECC-722B-4B77-A7C5-809E9598E60C}" destId="{8B03C266-4A6D-4595-A5D8-551C8AA2261D}" srcOrd="0" destOrd="0" presId="urn:microsoft.com/office/officeart/2005/8/layout/hChevron3"/>
    <dgm:cxn modelId="{3EDA80CF-CFC6-4553-820A-A17926A3EB13}" type="presParOf" srcId="{8FE4EECC-722B-4B77-A7C5-809E9598E60C}" destId="{DE6B3432-47CF-49F0-9685-D0830FAE4432}" srcOrd="1" destOrd="0" presId="urn:microsoft.com/office/officeart/2005/8/layout/hChevron3"/>
    <dgm:cxn modelId="{64840958-6F2C-431C-8F44-CF033BA18003}" type="presParOf" srcId="{8FE4EECC-722B-4B77-A7C5-809E9598E60C}" destId="{04692EA7-4A73-43AC-9653-DEF881E29397}" srcOrd="2" destOrd="0" presId="urn:microsoft.com/office/officeart/2005/8/layout/hChevron3"/>
    <dgm:cxn modelId="{42A3472A-85F4-4B67-89E2-2C63E77413EE}" type="presParOf" srcId="{8FE4EECC-722B-4B77-A7C5-809E9598E60C}" destId="{D7AC2509-2A1B-4004-A837-646F67283D70}" srcOrd="3" destOrd="0" presId="urn:microsoft.com/office/officeart/2005/8/layout/hChevron3"/>
    <dgm:cxn modelId="{D23E030B-D85B-45B3-89FD-37588314143B}" type="presParOf" srcId="{8FE4EECC-722B-4B77-A7C5-809E9598E60C}" destId="{CB86829F-3CD6-4D67-8AED-355935C23870}" srcOrd="4" destOrd="0" presId="urn:microsoft.com/office/officeart/2005/8/layout/hChevron3"/>
    <dgm:cxn modelId="{44E26102-1C6E-448C-B2EE-4EF25AEE7E40}" type="presParOf" srcId="{8FE4EECC-722B-4B77-A7C5-809E9598E60C}" destId="{4C88BF3F-1EE7-4A54-B686-F49A692BD492}" srcOrd="5" destOrd="0" presId="urn:microsoft.com/office/officeart/2005/8/layout/hChevron3"/>
    <dgm:cxn modelId="{93F8895C-0BB5-4E07-85AB-C25EF7D27D7A}" type="presParOf" srcId="{8FE4EECC-722B-4B77-A7C5-809E9598E60C}" destId="{50FE2251-C0B1-461B-B544-4ABE7B763DF5}" srcOrd="6" destOrd="0" presId="urn:microsoft.com/office/officeart/2005/8/layout/hChevron3"/>
  </dgm:cxnLst>
  <dgm:bg>
    <a:noFill/>
  </dgm:bg>
  <dgm:whole>
    <a:ln w="9525">
      <a:noFill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FCF231-4A5E-4B1B-8CCF-5DF1F5E697B2}" type="doc">
      <dgm:prSet loTypeId="urn:microsoft.com/office/officeart/2005/8/layout/hChevron3" loCatId="process" qsTypeId="urn:microsoft.com/office/officeart/2005/8/quickstyle/simple1" qsCatId="simple" csTypeId="urn:microsoft.com/office/officeart/2005/8/colors/accent1_1" csCatId="accent1" phldr="1"/>
      <dgm:spPr/>
    </dgm:pt>
    <dgm:pt modelId="{933C82FA-3C80-4B91-8663-41014045F3C9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 marL="0" indent="0"/>
          <a:r>
            <a:rPr lang="en-US" sz="1100" b="0" dirty="0">
              <a:solidFill>
                <a:schemeClr val="tx1"/>
              </a:solidFill>
              <a:latin typeface="+mj-lt"/>
            </a:rPr>
            <a:t>Research context</a:t>
          </a:r>
        </a:p>
      </dgm:t>
    </dgm:pt>
    <dgm:pt modelId="{23E7FFD5-42C8-4107-B5F7-A78094431FAA}" type="parTrans" cxnId="{657F564A-454B-457F-9060-497A8EEC4768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84A37632-C0CF-4558-9BCB-A53C2A224C3C}" type="sibTrans" cxnId="{657F564A-454B-457F-9060-497A8EEC4768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04AA1F4F-A0EB-42B8-83D5-8E5B5D94E8C0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0066FF"/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r>
            <a:rPr lang="en-US" sz="1100" b="1" dirty="0">
              <a:solidFill>
                <a:schemeClr val="bg1"/>
              </a:solidFill>
              <a:latin typeface="+mj-lt"/>
            </a:rPr>
            <a:t>Research question &amp; </a:t>
          </a:r>
        </a:p>
        <a:p>
          <a:r>
            <a:rPr lang="en-US" sz="1100" b="1" dirty="0">
              <a:solidFill>
                <a:schemeClr val="bg1"/>
              </a:solidFill>
              <a:latin typeface="+mj-lt"/>
            </a:rPr>
            <a:t>Empirical Approach</a:t>
          </a:r>
        </a:p>
      </dgm:t>
    </dgm:pt>
    <dgm:pt modelId="{6720191F-2843-4C78-B578-CA59F7CDE886}" type="parTrans" cxnId="{FA54DA18-9124-4FBC-BDD8-7C67F9F26A62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335975D2-BAD3-4F7B-AA73-77CC6B7525EE}" type="sibTrans" cxnId="{FA54DA18-9124-4FBC-BDD8-7C67F9F26A62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F366BFF8-CC28-4DD8-AFF6-E93C15537EE7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en-US" sz="1100" dirty="0">
              <a:solidFill>
                <a:schemeClr val="tx1"/>
              </a:solidFill>
              <a:latin typeface="+mj-lt"/>
            </a:rPr>
            <a:t>Results </a:t>
          </a:r>
        </a:p>
      </dgm:t>
    </dgm:pt>
    <dgm:pt modelId="{1446227D-2110-4074-9075-C95549949533}" type="parTrans" cxnId="{169E923E-FA7F-41D0-ADF5-872DC7CED820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7C6AD411-050C-4547-8204-A7E057899AD3}" type="sibTrans" cxnId="{169E923E-FA7F-41D0-ADF5-872DC7CED820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71E4D564-DFBC-4BE8-AC38-7C90EC40F537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r>
            <a:rPr lang="en-US" sz="1100" dirty="0">
              <a:solidFill>
                <a:schemeClr val="tx1"/>
              </a:solidFill>
              <a:latin typeface="+mj-lt"/>
            </a:rPr>
            <a:t>Contributions &amp; Limitations</a:t>
          </a:r>
        </a:p>
      </dgm:t>
    </dgm:pt>
    <dgm:pt modelId="{E4A80783-2D03-47CF-A135-77A2E67E8D54}" type="parTrans" cxnId="{50CE6765-5378-44D9-8A6E-DF184A778C1D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9933B60F-E4F4-44D9-ADDB-353EAF858CB1}" type="sibTrans" cxnId="{50CE6765-5378-44D9-8A6E-DF184A778C1D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8FE4EECC-722B-4B77-A7C5-809E9598E60C}" type="pres">
      <dgm:prSet presAssocID="{69FCF231-4A5E-4B1B-8CCF-5DF1F5E697B2}" presName="Name0" presStyleCnt="0">
        <dgm:presLayoutVars>
          <dgm:dir/>
          <dgm:resizeHandles val="exact"/>
        </dgm:presLayoutVars>
      </dgm:prSet>
      <dgm:spPr/>
    </dgm:pt>
    <dgm:pt modelId="{8B03C266-4A6D-4595-A5D8-551C8AA2261D}" type="pres">
      <dgm:prSet presAssocID="{933C82FA-3C80-4B91-8663-41014045F3C9}" presName="parTxOnly" presStyleLbl="node1" presStyleIdx="0" presStyleCnt="4">
        <dgm:presLayoutVars>
          <dgm:bulletEnabled val="1"/>
        </dgm:presLayoutVars>
      </dgm:prSet>
      <dgm:spPr/>
    </dgm:pt>
    <dgm:pt modelId="{DE6B3432-47CF-49F0-9685-D0830FAE4432}" type="pres">
      <dgm:prSet presAssocID="{84A37632-C0CF-4558-9BCB-A53C2A224C3C}" presName="parSpace" presStyleCnt="0"/>
      <dgm:spPr/>
    </dgm:pt>
    <dgm:pt modelId="{04692EA7-4A73-43AC-9653-DEF881E29397}" type="pres">
      <dgm:prSet presAssocID="{04AA1F4F-A0EB-42B8-83D5-8E5B5D94E8C0}" presName="parTxOnly" presStyleLbl="node1" presStyleIdx="1" presStyleCnt="4">
        <dgm:presLayoutVars>
          <dgm:bulletEnabled val="1"/>
        </dgm:presLayoutVars>
      </dgm:prSet>
      <dgm:spPr/>
    </dgm:pt>
    <dgm:pt modelId="{D7AC2509-2A1B-4004-A837-646F67283D70}" type="pres">
      <dgm:prSet presAssocID="{335975D2-BAD3-4F7B-AA73-77CC6B7525EE}" presName="parSpace" presStyleCnt="0"/>
      <dgm:spPr/>
    </dgm:pt>
    <dgm:pt modelId="{CB86829F-3CD6-4D67-8AED-355935C23870}" type="pres">
      <dgm:prSet presAssocID="{F366BFF8-CC28-4DD8-AFF6-E93C15537EE7}" presName="parTxOnly" presStyleLbl="node1" presStyleIdx="2" presStyleCnt="4">
        <dgm:presLayoutVars>
          <dgm:bulletEnabled val="1"/>
        </dgm:presLayoutVars>
      </dgm:prSet>
      <dgm:spPr/>
    </dgm:pt>
    <dgm:pt modelId="{4C88BF3F-1EE7-4A54-B686-F49A692BD492}" type="pres">
      <dgm:prSet presAssocID="{7C6AD411-050C-4547-8204-A7E057899AD3}" presName="parSpace" presStyleCnt="0"/>
      <dgm:spPr/>
    </dgm:pt>
    <dgm:pt modelId="{50FE2251-C0B1-461B-B544-4ABE7B763DF5}" type="pres">
      <dgm:prSet presAssocID="{71E4D564-DFBC-4BE8-AC38-7C90EC40F537}" presName="parTxOnly" presStyleLbl="node1" presStyleIdx="3" presStyleCnt="4">
        <dgm:presLayoutVars>
          <dgm:bulletEnabled val="1"/>
        </dgm:presLayoutVars>
      </dgm:prSet>
      <dgm:spPr/>
    </dgm:pt>
  </dgm:ptLst>
  <dgm:cxnLst>
    <dgm:cxn modelId="{BC0DC412-CC07-4420-9227-1C55101C797B}" type="presOf" srcId="{69FCF231-4A5E-4B1B-8CCF-5DF1F5E697B2}" destId="{8FE4EECC-722B-4B77-A7C5-809E9598E60C}" srcOrd="0" destOrd="0" presId="urn:microsoft.com/office/officeart/2005/8/layout/hChevron3"/>
    <dgm:cxn modelId="{0FDB0817-A430-4FE9-9991-6204E5EDCF5C}" type="presOf" srcId="{71E4D564-DFBC-4BE8-AC38-7C90EC40F537}" destId="{50FE2251-C0B1-461B-B544-4ABE7B763DF5}" srcOrd="0" destOrd="0" presId="urn:microsoft.com/office/officeart/2005/8/layout/hChevron3"/>
    <dgm:cxn modelId="{FA54DA18-9124-4FBC-BDD8-7C67F9F26A62}" srcId="{69FCF231-4A5E-4B1B-8CCF-5DF1F5E697B2}" destId="{04AA1F4F-A0EB-42B8-83D5-8E5B5D94E8C0}" srcOrd="1" destOrd="0" parTransId="{6720191F-2843-4C78-B578-CA59F7CDE886}" sibTransId="{335975D2-BAD3-4F7B-AA73-77CC6B7525EE}"/>
    <dgm:cxn modelId="{6189EC35-56FB-4AE2-B70E-97E8860469B0}" type="presOf" srcId="{933C82FA-3C80-4B91-8663-41014045F3C9}" destId="{8B03C266-4A6D-4595-A5D8-551C8AA2261D}" srcOrd="0" destOrd="0" presId="urn:microsoft.com/office/officeart/2005/8/layout/hChevron3"/>
    <dgm:cxn modelId="{169E923E-FA7F-41D0-ADF5-872DC7CED820}" srcId="{69FCF231-4A5E-4B1B-8CCF-5DF1F5E697B2}" destId="{F366BFF8-CC28-4DD8-AFF6-E93C15537EE7}" srcOrd="2" destOrd="0" parTransId="{1446227D-2110-4074-9075-C95549949533}" sibTransId="{7C6AD411-050C-4547-8204-A7E057899AD3}"/>
    <dgm:cxn modelId="{50CE6765-5378-44D9-8A6E-DF184A778C1D}" srcId="{69FCF231-4A5E-4B1B-8CCF-5DF1F5E697B2}" destId="{71E4D564-DFBC-4BE8-AC38-7C90EC40F537}" srcOrd="3" destOrd="0" parTransId="{E4A80783-2D03-47CF-A135-77A2E67E8D54}" sibTransId="{9933B60F-E4F4-44D9-ADDB-353EAF858CB1}"/>
    <dgm:cxn modelId="{657F564A-454B-457F-9060-497A8EEC4768}" srcId="{69FCF231-4A5E-4B1B-8CCF-5DF1F5E697B2}" destId="{933C82FA-3C80-4B91-8663-41014045F3C9}" srcOrd="0" destOrd="0" parTransId="{23E7FFD5-42C8-4107-B5F7-A78094431FAA}" sibTransId="{84A37632-C0CF-4558-9BCB-A53C2A224C3C}"/>
    <dgm:cxn modelId="{3B99C28E-40FF-43CA-AB1B-1F98F7735438}" type="presOf" srcId="{F366BFF8-CC28-4DD8-AFF6-E93C15537EE7}" destId="{CB86829F-3CD6-4D67-8AED-355935C23870}" srcOrd="0" destOrd="0" presId="urn:microsoft.com/office/officeart/2005/8/layout/hChevron3"/>
    <dgm:cxn modelId="{F1FA63FA-5601-4429-92DB-E58B611CE6F5}" type="presOf" srcId="{04AA1F4F-A0EB-42B8-83D5-8E5B5D94E8C0}" destId="{04692EA7-4A73-43AC-9653-DEF881E29397}" srcOrd="0" destOrd="0" presId="urn:microsoft.com/office/officeart/2005/8/layout/hChevron3"/>
    <dgm:cxn modelId="{E374316B-B35C-4DD1-B0F5-9286C62B2136}" type="presParOf" srcId="{8FE4EECC-722B-4B77-A7C5-809E9598E60C}" destId="{8B03C266-4A6D-4595-A5D8-551C8AA2261D}" srcOrd="0" destOrd="0" presId="urn:microsoft.com/office/officeart/2005/8/layout/hChevron3"/>
    <dgm:cxn modelId="{3EDA80CF-CFC6-4553-820A-A17926A3EB13}" type="presParOf" srcId="{8FE4EECC-722B-4B77-A7C5-809E9598E60C}" destId="{DE6B3432-47CF-49F0-9685-D0830FAE4432}" srcOrd="1" destOrd="0" presId="urn:microsoft.com/office/officeart/2005/8/layout/hChevron3"/>
    <dgm:cxn modelId="{64840958-6F2C-431C-8F44-CF033BA18003}" type="presParOf" srcId="{8FE4EECC-722B-4B77-A7C5-809E9598E60C}" destId="{04692EA7-4A73-43AC-9653-DEF881E29397}" srcOrd="2" destOrd="0" presId="urn:microsoft.com/office/officeart/2005/8/layout/hChevron3"/>
    <dgm:cxn modelId="{42A3472A-85F4-4B67-89E2-2C63E77413EE}" type="presParOf" srcId="{8FE4EECC-722B-4B77-A7C5-809E9598E60C}" destId="{D7AC2509-2A1B-4004-A837-646F67283D70}" srcOrd="3" destOrd="0" presId="urn:microsoft.com/office/officeart/2005/8/layout/hChevron3"/>
    <dgm:cxn modelId="{D23E030B-D85B-45B3-89FD-37588314143B}" type="presParOf" srcId="{8FE4EECC-722B-4B77-A7C5-809E9598E60C}" destId="{CB86829F-3CD6-4D67-8AED-355935C23870}" srcOrd="4" destOrd="0" presId="urn:microsoft.com/office/officeart/2005/8/layout/hChevron3"/>
    <dgm:cxn modelId="{44E26102-1C6E-448C-B2EE-4EF25AEE7E40}" type="presParOf" srcId="{8FE4EECC-722B-4B77-A7C5-809E9598E60C}" destId="{4C88BF3F-1EE7-4A54-B686-F49A692BD492}" srcOrd="5" destOrd="0" presId="urn:microsoft.com/office/officeart/2005/8/layout/hChevron3"/>
    <dgm:cxn modelId="{93F8895C-0BB5-4E07-85AB-C25EF7D27D7A}" type="presParOf" srcId="{8FE4EECC-722B-4B77-A7C5-809E9598E60C}" destId="{50FE2251-C0B1-461B-B544-4ABE7B763DF5}" srcOrd="6" destOrd="0" presId="urn:microsoft.com/office/officeart/2005/8/layout/hChevron3"/>
  </dgm:cxnLst>
  <dgm:bg>
    <a:noFill/>
  </dgm:bg>
  <dgm:whole>
    <a:ln w="9525"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9FCF231-4A5E-4B1B-8CCF-5DF1F5E697B2}" type="doc">
      <dgm:prSet loTypeId="urn:microsoft.com/office/officeart/2005/8/layout/hChevron3" loCatId="process" qsTypeId="urn:microsoft.com/office/officeart/2005/8/quickstyle/simple1" qsCatId="simple" csTypeId="urn:microsoft.com/office/officeart/2005/8/colors/accent1_1" csCatId="accent1" phldr="1"/>
      <dgm:spPr/>
    </dgm:pt>
    <dgm:pt modelId="{933C82FA-3C80-4B91-8663-41014045F3C9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 marL="0" indent="0"/>
          <a:r>
            <a:rPr lang="en-US" sz="1100" b="0" dirty="0">
              <a:solidFill>
                <a:schemeClr val="tx1"/>
              </a:solidFill>
              <a:latin typeface="+mj-lt"/>
            </a:rPr>
            <a:t>Research context</a:t>
          </a:r>
        </a:p>
      </dgm:t>
    </dgm:pt>
    <dgm:pt modelId="{23E7FFD5-42C8-4107-B5F7-A78094431FAA}" type="parTrans" cxnId="{657F564A-454B-457F-9060-497A8EEC4768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84A37632-C0CF-4558-9BCB-A53C2A224C3C}" type="sibTrans" cxnId="{657F564A-454B-457F-9060-497A8EEC4768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04AA1F4F-A0EB-42B8-83D5-8E5B5D94E8C0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r>
            <a:rPr lang="en-US" sz="1100" b="0" dirty="0">
              <a:solidFill>
                <a:schemeClr val="tx1"/>
              </a:solidFill>
              <a:latin typeface="+mj-lt"/>
            </a:rPr>
            <a:t>Research question &amp;</a:t>
          </a:r>
        </a:p>
        <a:p>
          <a:r>
            <a:rPr lang="en-US" sz="1100" b="0" dirty="0">
              <a:solidFill>
                <a:schemeClr val="tx1"/>
              </a:solidFill>
              <a:latin typeface="+mj-lt"/>
            </a:rPr>
            <a:t>Empirical Approach</a:t>
          </a:r>
        </a:p>
      </dgm:t>
    </dgm:pt>
    <dgm:pt modelId="{6720191F-2843-4C78-B578-CA59F7CDE886}" type="parTrans" cxnId="{FA54DA18-9124-4FBC-BDD8-7C67F9F26A62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335975D2-BAD3-4F7B-AA73-77CC6B7525EE}" type="sibTrans" cxnId="{FA54DA18-9124-4FBC-BDD8-7C67F9F26A62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7937C86F-D024-4ABD-80B8-7B53AE7B1897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0066FF"/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en-US" sz="1200" b="1" dirty="0">
              <a:solidFill>
                <a:schemeClr val="bg1"/>
              </a:solidFill>
              <a:latin typeface="+mj-lt"/>
            </a:rPr>
            <a:t>Results </a:t>
          </a:r>
        </a:p>
      </dgm:t>
    </dgm:pt>
    <dgm:pt modelId="{62E05847-E97A-4325-B071-B10185F4D98E}" type="parTrans" cxnId="{961178B4-B55F-43B6-9E08-14CC01925A27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32AE80DA-4884-4A87-822F-2725865B8D90}" type="sibTrans" cxnId="{961178B4-B55F-43B6-9E08-14CC01925A27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71E4D564-DFBC-4BE8-AC38-7C90EC40F537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r>
            <a:rPr lang="en-US" sz="1100" dirty="0">
              <a:solidFill>
                <a:schemeClr val="tx1"/>
              </a:solidFill>
              <a:latin typeface="+mj-lt"/>
            </a:rPr>
            <a:t>Contributions &amp; Limitations</a:t>
          </a:r>
        </a:p>
      </dgm:t>
    </dgm:pt>
    <dgm:pt modelId="{E4A80783-2D03-47CF-A135-77A2E67E8D54}" type="parTrans" cxnId="{50CE6765-5378-44D9-8A6E-DF184A778C1D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9933B60F-E4F4-44D9-ADDB-353EAF858CB1}" type="sibTrans" cxnId="{50CE6765-5378-44D9-8A6E-DF184A778C1D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8FE4EECC-722B-4B77-A7C5-809E9598E60C}" type="pres">
      <dgm:prSet presAssocID="{69FCF231-4A5E-4B1B-8CCF-5DF1F5E697B2}" presName="Name0" presStyleCnt="0">
        <dgm:presLayoutVars>
          <dgm:dir/>
          <dgm:resizeHandles val="exact"/>
        </dgm:presLayoutVars>
      </dgm:prSet>
      <dgm:spPr/>
    </dgm:pt>
    <dgm:pt modelId="{8B03C266-4A6D-4595-A5D8-551C8AA2261D}" type="pres">
      <dgm:prSet presAssocID="{933C82FA-3C80-4B91-8663-41014045F3C9}" presName="parTxOnly" presStyleLbl="node1" presStyleIdx="0" presStyleCnt="4">
        <dgm:presLayoutVars>
          <dgm:bulletEnabled val="1"/>
        </dgm:presLayoutVars>
      </dgm:prSet>
      <dgm:spPr/>
    </dgm:pt>
    <dgm:pt modelId="{DE6B3432-47CF-49F0-9685-D0830FAE4432}" type="pres">
      <dgm:prSet presAssocID="{84A37632-C0CF-4558-9BCB-A53C2A224C3C}" presName="parSpace" presStyleCnt="0"/>
      <dgm:spPr/>
    </dgm:pt>
    <dgm:pt modelId="{04692EA7-4A73-43AC-9653-DEF881E29397}" type="pres">
      <dgm:prSet presAssocID="{04AA1F4F-A0EB-42B8-83D5-8E5B5D94E8C0}" presName="parTxOnly" presStyleLbl="node1" presStyleIdx="1" presStyleCnt="4">
        <dgm:presLayoutVars>
          <dgm:bulletEnabled val="1"/>
        </dgm:presLayoutVars>
      </dgm:prSet>
      <dgm:spPr/>
    </dgm:pt>
    <dgm:pt modelId="{D7AC2509-2A1B-4004-A837-646F67283D70}" type="pres">
      <dgm:prSet presAssocID="{335975D2-BAD3-4F7B-AA73-77CC6B7525EE}" presName="parSpace" presStyleCnt="0"/>
      <dgm:spPr/>
    </dgm:pt>
    <dgm:pt modelId="{183F272A-665F-4D12-A253-F240D0571201}" type="pres">
      <dgm:prSet presAssocID="{7937C86F-D024-4ABD-80B8-7B53AE7B1897}" presName="parTxOnly" presStyleLbl="node1" presStyleIdx="2" presStyleCnt="4">
        <dgm:presLayoutVars>
          <dgm:bulletEnabled val="1"/>
        </dgm:presLayoutVars>
      </dgm:prSet>
      <dgm:spPr/>
    </dgm:pt>
    <dgm:pt modelId="{9FF2BBDE-DEAB-4D2C-8B8E-46ABDAA5DF3F}" type="pres">
      <dgm:prSet presAssocID="{32AE80DA-4884-4A87-822F-2725865B8D90}" presName="parSpace" presStyleCnt="0"/>
      <dgm:spPr/>
    </dgm:pt>
    <dgm:pt modelId="{50FE2251-C0B1-461B-B544-4ABE7B763DF5}" type="pres">
      <dgm:prSet presAssocID="{71E4D564-DFBC-4BE8-AC38-7C90EC40F537}" presName="parTxOnly" presStyleLbl="node1" presStyleIdx="3" presStyleCnt="4">
        <dgm:presLayoutVars>
          <dgm:bulletEnabled val="1"/>
        </dgm:presLayoutVars>
      </dgm:prSet>
      <dgm:spPr/>
    </dgm:pt>
  </dgm:ptLst>
  <dgm:cxnLst>
    <dgm:cxn modelId="{BC0DC412-CC07-4420-9227-1C55101C797B}" type="presOf" srcId="{69FCF231-4A5E-4B1B-8CCF-5DF1F5E697B2}" destId="{8FE4EECC-722B-4B77-A7C5-809E9598E60C}" srcOrd="0" destOrd="0" presId="urn:microsoft.com/office/officeart/2005/8/layout/hChevron3"/>
    <dgm:cxn modelId="{0FDB0817-A430-4FE9-9991-6204E5EDCF5C}" type="presOf" srcId="{71E4D564-DFBC-4BE8-AC38-7C90EC40F537}" destId="{50FE2251-C0B1-461B-B544-4ABE7B763DF5}" srcOrd="0" destOrd="0" presId="urn:microsoft.com/office/officeart/2005/8/layout/hChevron3"/>
    <dgm:cxn modelId="{FA54DA18-9124-4FBC-BDD8-7C67F9F26A62}" srcId="{69FCF231-4A5E-4B1B-8CCF-5DF1F5E697B2}" destId="{04AA1F4F-A0EB-42B8-83D5-8E5B5D94E8C0}" srcOrd="1" destOrd="0" parTransId="{6720191F-2843-4C78-B578-CA59F7CDE886}" sibTransId="{335975D2-BAD3-4F7B-AA73-77CC6B7525EE}"/>
    <dgm:cxn modelId="{6189EC35-56FB-4AE2-B70E-97E8860469B0}" type="presOf" srcId="{933C82FA-3C80-4B91-8663-41014045F3C9}" destId="{8B03C266-4A6D-4595-A5D8-551C8AA2261D}" srcOrd="0" destOrd="0" presId="urn:microsoft.com/office/officeart/2005/8/layout/hChevron3"/>
    <dgm:cxn modelId="{50CE6765-5378-44D9-8A6E-DF184A778C1D}" srcId="{69FCF231-4A5E-4B1B-8CCF-5DF1F5E697B2}" destId="{71E4D564-DFBC-4BE8-AC38-7C90EC40F537}" srcOrd="3" destOrd="0" parTransId="{E4A80783-2D03-47CF-A135-77A2E67E8D54}" sibTransId="{9933B60F-E4F4-44D9-ADDB-353EAF858CB1}"/>
    <dgm:cxn modelId="{657F564A-454B-457F-9060-497A8EEC4768}" srcId="{69FCF231-4A5E-4B1B-8CCF-5DF1F5E697B2}" destId="{933C82FA-3C80-4B91-8663-41014045F3C9}" srcOrd="0" destOrd="0" parTransId="{23E7FFD5-42C8-4107-B5F7-A78094431FAA}" sibTransId="{84A37632-C0CF-4558-9BCB-A53C2A224C3C}"/>
    <dgm:cxn modelId="{AD182DA0-D612-42D5-BCAC-3C3469AC4469}" type="presOf" srcId="{7937C86F-D024-4ABD-80B8-7B53AE7B1897}" destId="{183F272A-665F-4D12-A253-F240D0571201}" srcOrd="0" destOrd="0" presId="urn:microsoft.com/office/officeart/2005/8/layout/hChevron3"/>
    <dgm:cxn modelId="{961178B4-B55F-43B6-9E08-14CC01925A27}" srcId="{69FCF231-4A5E-4B1B-8CCF-5DF1F5E697B2}" destId="{7937C86F-D024-4ABD-80B8-7B53AE7B1897}" srcOrd="2" destOrd="0" parTransId="{62E05847-E97A-4325-B071-B10185F4D98E}" sibTransId="{32AE80DA-4884-4A87-822F-2725865B8D90}"/>
    <dgm:cxn modelId="{F1FA63FA-5601-4429-92DB-E58B611CE6F5}" type="presOf" srcId="{04AA1F4F-A0EB-42B8-83D5-8E5B5D94E8C0}" destId="{04692EA7-4A73-43AC-9653-DEF881E29397}" srcOrd="0" destOrd="0" presId="urn:microsoft.com/office/officeart/2005/8/layout/hChevron3"/>
    <dgm:cxn modelId="{E374316B-B35C-4DD1-B0F5-9286C62B2136}" type="presParOf" srcId="{8FE4EECC-722B-4B77-A7C5-809E9598E60C}" destId="{8B03C266-4A6D-4595-A5D8-551C8AA2261D}" srcOrd="0" destOrd="0" presId="urn:microsoft.com/office/officeart/2005/8/layout/hChevron3"/>
    <dgm:cxn modelId="{3EDA80CF-CFC6-4553-820A-A17926A3EB13}" type="presParOf" srcId="{8FE4EECC-722B-4B77-A7C5-809E9598E60C}" destId="{DE6B3432-47CF-49F0-9685-D0830FAE4432}" srcOrd="1" destOrd="0" presId="urn:microsoft.com/office/officeart/2005/8/layout/hChevron3"/>
    <dgm:cxn modelId="{64840958-6F2C-431C-8F44-CF033BA18003}" type="presParOf" srcId="{8FE4EECC-722B-4B77-A7C5-809E9598E60C}" destId="{04692EA7-4A73-43AC-9653-DEF881E29397}" srcOrd="2" destOrd="0" presId="urn:microsoft.com/office/officeart/2005/8/layout/hChevron3"/>
    <dgm:cxn modelId="{42A3472A-85F4-4B67-89E2-2C63E77413EE}" type="presParOf" srcId="{8FE4EECC-722B-4B77-A7C5-809E9598E60C}" destId="{D7AC2509-2A1B-4004-A837-646F67283D70}" srcOrd="3" destOrd="0" presId="urn:microsoft.com/office/officeart/2005/8/layout/hChevron3"/>
    <dgm:cxn modelId="{D046E231-4EA6-4AA6-B592-93DFA5D297E7}" type="presParOf" srcId="{8FE4EECC-722B-4B77-A7C5-809E9598E60C}" destId="{183F272A-665F-4D12-A253-F240D0571201}" srcOrd="4" destOrd="0" presId="urn:microsoft.com/office/officeart/2005/8/layout/hChevron3"/>
    <dgm:cxn modelId="{B29753E1-5F2B-4329-81FD-04F881C57E47}" type="presParOf" srcId="{8FE4EECC-722B-4B77-A7C5-809E9598E60C}" destId="{9FF2BBDE-DEAB-4D2C-8B8E-46ABDAA5DF3F}" srcOrd="5" destOrd="0" presId="urn:microsoft.com/office/officeart/2005/8/layout/hChevron3"/>
    <dgm:cxn modelId="{93F8895C-0BB5-4E07-85AB-C25EF7D27D7A}" type="presParOf" srcId="{8FE4EECC-722B-4B77-A7C5-809E9598E60C}" destId="{50FE2251-C0B1-461B-B544-4ABE7B763DF5}" srcOrd="6" destOrd="0" presId="urn:microsoft.com/office/officeart/2005/8/layout/hChevron3"/>
  </dgm:cxnLst>
  <dgm:bg>
    <a:noFill/>
  </dgm:bg>
  <dgm:whole>
    <a:ln w="9525">
      <a:noFill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FCF231-4A5E-4B1B-8CCF-5DF1F5E697B2}" type="doc">
      <dgm:prSet loTypeId="urn:microsoft.com/office/officeart/2005/8/layout/hChevron3" loCatId="process" qsTypeId="urn:microsoft.com/office/officeart/2005/8/quickstyle/simple1" qsCatId="simple" csTypeId="urn:microsoft.com/office/officeart/2005/8/colors/accent1_1" csCatId="accent1" phldr="1"/>
      <dgm:spPr/>
    </dgm:pt>
    <dgm:pt modelId="{933C82FA-3C80-4B91-8663-41014045F3C9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 marL="0" indent="0"/>
          <a:r>
            <a:rPr lang="en-US" sz="1100" b="0" dirty="0">
              <a:solidFill>
                <a:schemeClr val="tx1"/>
              </a:solidFill>
              <a:latin typeface="+mj-lt"/>
            </a:rPr>
            <a:t>Research context</a:t>
          </a:r>
        </a:p>
      </dgm:t>
    </dgm:pt>
    <dgm:pt modelId="{23E7FFD5-42C8-4107-B5F7-A78094431FAA}" type="parTrans" cxnId="{657F564A-454B-457F-9060-497A8EEC4768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84A37632-C0CF-4558-9BCB-A53C2A224C3C}" type="sibTrans" cxnId="{657F564A-454B-457F-9060-497A8EEC4768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04AA1F4F-A0EB-42B8-83D5-8E5B5D94E8C0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r>
            <a:rPr lang="en-US" sz="1100" b="0" dirty="0">
              <a:solidFill>
                <a:schemeClr val="tx1"/>
              </a:solidFill>
              <a:latin typeface="+mj-lt"/>
            </a:rPr>
            <a:t>Research question &amp;</a:t>
          </a:r>
        </a:p>
        <a:p>
          <a:r>
            <a:rPr lang="en-US" sz="1100" b="0" dirty="0">
              <a:solidFill>
                <a:schemeClr val="tx1"/>
              </a:solidFill>
              <a:latin typeface="+mj-lt"/>
            </a:rPr>
            <a:t>Empirical Approach</a:t>
          </a:r>
        </a:p>
      </dgm:t>
    </dgm:pt>
    <dgm:pt modelId="{6720191F-2843-4C78-B578-CA59F7CDE886}" type="parTrans" cxnId="{FA54DA18-9124-4FBC-BDD8-7C67F9F26A62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335975D2-BAD3-4F7B-AA73-77CC6B7525EE}" type="sibTrans" cxnId="{FA54DA18-9124-4FBC-BDD8-7C67F9F26A62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7937C86F-D024-4ABD-80B8-7B53AE7B1897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0066FF"/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en-US" sz="1200" b="1" dirty="0">
              <a:solidFill>
                <a:schemeClr val="bg1"/>
              </a:solidFill>
              <a:latin typeface="+mj-lt"/>
            </a:rPr>
            <a:t>Results </a:t>
          </a:r>
        </a:p>
      </dgm:t>
    </dgm:pt>
    <dgm:pt modelId="{62E05847-E97A-4325-B071-B10185F4D98E}" type="parTrans" cxnId="{961178B4-B55F-43B6-9E08-14CC01925A27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32AE80DA-4884-4A87-822F-2725865B8D90}" type="sibTrans" cxnId="{961178B4-B55F-43B6-9E08-14CC01925A27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71E4D564-DFBC-4BE8-AC38-7C90EC40F537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r>
            <a:rPr lang="en-US" sz="1100" dirty="0">
              <a:solidFill>
                <a:schemeClr val="tx1"/>
              </a:solidFill>
              <a:latin typeface="+mj-lt"/>
            </a:rPr>
            <a:t>Contributions &amp; Limitations</a:t>
          </a:r>
        </a:p>
      </dgm:t>
    </dgm:pt>
    <dgm:pt modelId="{E4A80783-2D03-47CF-A135-77A2E67E8D54}" type="parTrans" cxnId="{50CE6765-5378-44D9-8A6E-DF184A778C1D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9933B60F-E4F4-44D9-ADDB-353EAF858CB1}" type="sibTrans" cxnId="{50CE6765-5378-44D9-8A6E-DF184A778C1D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8FE4EECC-722B-4B77-A7C5-809E9598E60C}" type="pres">
      <dgm:prSet presAssocID="{69FCF231-4A5E-4B1B-8CCF-5DF1F5E697B2}" presName="Name0" presStyleCnt="0">
        <dgm:presLayoutVars>
          <dgm:dir/>
          <dgm:resizeHandles val="exact"/>
        </dgm:presLayoutVars>
      </dgm:prSet>
      <dgm:spPr/>
    </dgm:pt>
    <dgm:pt modelId="{8B03C266-4A6D-4595-A5D8-551C8AA2261D}" type="pres">
      <dgm:prSet presAssocID="{933C82FA-3C80-4B91-8663-41014045F3C9}" presName="parTxOnly" presStyleLbl="node1" presStyleIdx="0" presStyleCnt="4">
        <dgm:presLayoutVars>
          <dgm:bulletEnabled val="1"/>
        </dgm:presLayoutVars>
      </dgm:prSet>
      <dgm:spPr/>
    </dgm:pt>
    <dgm:pt modelId="{DE6B3432-47CF-49F0-9685-D0830FAE4432}" type="pres">
      <dgm:prSet presAssocID="{84A37632-C0CF-4558-9BCB-A53C2A224C3C}" presName="parSpace" presStyleCnt="0"/>
      <dgm:spPr/>
    </dgm:pt>
    <dgm:pt modelId="{04692EA7-4A73-43AC-9653-DEF881E29397}" type="pres">
      <dgm:prSet presAssocID="{04AA1F4F-A0EB-42B8-83D5-8E5B5D94E8C0}" presName="parTxOnly" presStyleLbl="node1" presStyleIdx="1" presStyleCnt="4">
        <dgm:presLayoutVars>
          <dgm:bulletEnabled val="1"/>
        </dgm:presLayoutVars>
      </dgm:prSet>
      <dgm:spPr/>
    </dgm:pt>
    <dgm:pt modelId="{D7AC2509-2A1B-4004-A837-646F67283D70}" type="pres">
      <dgm:prSet presAssocID="{335975D2-BAD3-4F7B-AA73-77CC6B7525EE}" presName="parSpace" presStyleCnt="0"/>
      <dgm:spPr/>
    </dgm:pt>
    <dgm:pt modelId="{183F272A-665F-4D12-A253-F240D0571201}" type="pres">
      <dgm:prSet presAssocID="{7937C86F-D024-4ABD-80B8-7B53AE7B1897}" presName="parTxOnly" presStyleLbl="node1" presStyleIdx="2" presStyleCnt="4">
        <dgm:presLayoutVars>
          <dgm:bulletEnabled val="1"/>
        </dgm:presLayoutVars>
      </dgm:prSet>
      <dgm:spPr/>
    </dgm:pt>
    <dgm:pt modelId="{9FF2BBDE-DEAB-4D2C-8B8E-46ABDAA5DF3F}" type="pres">
      <dgm:prSet presAssocID="{32AE80DA-4884-4A87-822F-2725865B8D90}" presName="parSpace" presStyleCnt="0"/>
      <dgm:spPr/>
    </dgm:pt>
    <dgm:pt modelId="{50FE2251-C0B1-461B-B544-4ABE7B763DF5}" type="pres">
      <dgm:prSet presAssocID="{71E4D564-DFBC-4BE8-AC38-7C90EC40F537}" presName="parTxOnly" presStyleLbl="node1" presStyleIdx="3" presStyleCnt="4">
        <dgm:presLayoutVars>
          <dgm:bulletEnabled val="1"/>
        </dgm:presLayoutVars>
      </dgm:prSet>
      <dgm:spPr/>
    </dgm:pt>
  </dgm:ptLst>
  <dgm:cxnLst>
    <dgm:cxn modelId="{BC0DC412-CC07-4420-9227-1C55101C797B}" type="presOf" srcId="{69FCF231-4A5E-4B1B-8CCF-5DF1F5E697B2}" destId="{8FE4EECC-722B-4B77-A7C5-809E9598E60C}" srcOrd="0" destOrd="0" presId="urn:microsoft.com/office/officeart/2005/8/layout/hChevron3"/>
    <dgm:cxn modelId="{0FDB0817-A430-4FE9-9991-6204E5EDCF5C}" type="presOf" srcId="{71E4D564-DFBC-4BE8-AC38-7C90EC40F537}" destId="{50FE2251-C0B1-461B-B544-4ABE7B763DF5}" srcOrd="0" destOrd="0" presId="urn:microsoft.com/office/officeart/2005/8/layout/hChevron3"/>
    <dgm:cxn modelId="{FA54DA18-9124-4FBC-BDD8-7C67F9F26A62}" srcId="{69FCF231-4A5E-4B1B-8CCF-5DF1F5E697B2}" destId="{04AA1F4F-A0EB-42B8-83D5-8E5B5D94E8C0}" srcOrd="1" destOrd="0" parTransId="{6720191F-2843-4C78-B578-CA59F7CDE886}" sibTransId="{335975D2-BAD3-4F7B-AA73-77CC6B7525EE}"/>
    <dgm:cxn modelId="{6189EC35-56FB-4AE2-B70E-97E8860469B0}" type="presOf" srcId="{933C82FA-3C80-4B91-8663-41014045F3C9}" destId="{8B03C266-4A6D-4595-A5D8-551C8AA2261D}" srcOrd="0" destOrd="0" presId="urn:microsoft.com/office/officeart/2005/8/layout/hChevron3"/>
    <dgm:cxn modelId="{50CE6765-5378-44D9-8A6E-DF184A778C1D}" srcId="{69FCF231-4A5E-4B1B-8CCF-5DF1F5E697B2}" destId="{71E4D564-DFBC-4BE8-AC38-7C90EC40F537}" srcOrd="3" destOrd="0" parTransId="{E4A80783-2D03-47CF-A135-77A2E67E8D54}" sibTransId="{9933B60F-E4F4-44D9-ADDB-353EAF858CB1}"/>
    <dgm:cxn modelId="{657F564A-454B-457F-9060-497A8EEC4768}" srcId="{69FCF231-4A5E-4B1B-8CCF-5DF1F5E697B2}" destId="{933C82FA-3C80-4B91-8663-41014045F3C9}" srcOrd="0" destOrd="0" parTransId="{23E7FFD5-42C8-4107-B5F7-A78094431FAA}" sibTransId="{84A37632-C0CF-4558-9BCB-A53C2A224C3C}"/>
    <dgm:cxn modelId="{AD182DA0-D612-42D5-BCAC-3C3469AC4469}" type="presOf" srcId="{7937C86F-D024-4ABD-80B8-7B53AE7B1897}" destId="{183F272A-665F-4D12-A253-F240D0571201}" srcOrd="0" destOrd="0" presId="urn:microsoft.com/office/officeart/2005/8/layout/hChevron3"/>
    <dgm:cxn modelId="{961178B4-B55F-43B6-9E08-14CC01925A27}" srcId="{69FCF231-4A5E-4B1B-8CCF-5DF1F5E697B2}" destId="{7937C86F-D024-4ABD-80B8-7B53AE7B1897}" srcOrd="2" destOrd="0" parTransId="{62E05847-E97A-4325-B071-B10185F4D98E}" sibTransId="{32AE80DA-4884-4A87-822F-2725865B8D90}"/>
    <dgm:cxn modelId="{F1FA63FA-5601-4429-92DB-E58B611CE6F5}" type="presOf" srcId="{04AA1F4F-A0EB-42B8-83D5-8E5B5D94E8C0}" destId="{04692EA7-4A73-43AC-9653-DEF881E29397}" srcOrd="0" destOrd="0" presId="urn:microsoft.com/office/officeart/2005/8/layout/hChevron3"/>
    <dgm:cxn modelId="{E374316B-B35C-4DD1-B0F5-9286C62B2136}" type="presParOf" srcId="{8FE4EECC-722B-4B77-A7C5-809E9598E60C}" destId="{8B03C266-4A6D-4595-A5D8-551C8AA2261D}" srcOrd="0" destOrd="0" presId="urn:microsoft.com/office/officeart/2005/8/layout/hChevron3"/>
    <dgm:cxn modelId="{3EDA80CF-CFC6-4553-820A-A17926A3EB13}" type="presParOf" srcId="{8FE4EECC-722B-4B77-A7C5-809E9598E60C}" destId="{DE6B3432-47CF-49F0-9685-D0830FAE4432}" srcOrd="1" destOrd="0" presId="urn:microsoft.com/office/officeart/2005/8/layout/hChevron3"/>
    <dgm:cxn modelId="{64840958-6F2C-431C-8F44-CF033BA18003}" type="presParOf" srcId="{8FE4EECC-722B-4B77-A7C5-809E9598E60C}" destId="{04692EA7-4A73-43AC-9653-DEF881E29397}" srcOrd="2" destOrd="0" presId="urn:microsoft.com/office/officeart/2005/8/layout/hChevron3"/>
    <dgm:cxn modelId="{42A3472A-85F4-4B67-89E2-2C63E77413EE}" type="presParOf" srcId="{8FE4EECC-722B-4B77-A7C5-809E9598E60C}" destId="{D7AC2509-2A1B-4004-A837-646F67283D70}" srcOrd="3" destOrd="0" presId="urn:microsoft.com/office/officeart/2005/8/layout/hChevron3"/>
    <dgm:cxn modelId="{D046E231-4EA6-4AA6-B592-93DFA5D297E7}" type="presParOf" srcId="{8FE4EECC-722B-4B77-A7C5-809E9598E60C}" destId="{183F272A-665F-4D12-A253-F240D0571201}" srcOrd="4" destOrd="0" presId="urn:microsoft.com/office/officeart/2005/8/layout/hChevron3"/>
    <dgm:cxn modelId="{B29753E1-5F2B-4329-81FD-04F881C57E47}" type="presParOf" srcId="{8FE4EECC-722B-4B77-A7C5-809E9598E60C}" destId="{9FF2BBDE-DEAB-4D2C-8B8E-46ABDAA5DF3F}" srcOrd="5" destOrd="0" presId="urn:microsoft.com/office/officeart/2005/8/layout/hChevron3"/>
    <dgm:cxn modelId="{93F8895C-0BB5-4E07-85AB-C25EF7D27D7A}" type="presParOf" srcId="{8FE4EECC-722B-4B77-A7C5-809E9598E60C}" destId="{50FE2251-C0B1-461B-B544-4ABE7B763DF5}" srcOrd="6" destOrd="0" presId="urn:microsoft.com/office/officeart/2005/8/layout/hChevron3"/>
  </dgm:cxnLst>
  <dgm:bg>
    <a:noFill/>
  </dgm:bg>
  <dgm:whole>
    <a:ln w="9525">
      <a:noFill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9FCF231-4A5E-4B1B-8CCF-5DF1F5E697B2}" type="doc">
      <dgm:prSet loTypeId="urn:microsoft.com/office/officeart/2005/8/layout/hChevron3" loCatId="process" qsTypeId="urn:microsoft.com/office/officeart/2005/8/quickstyle/simple1" qsCatId="simple" csTypeId="urn:microsoft.com/office/officeart/2005/8/colors/accent1_1" csCatId="accent1" phldr="1"/>
      <dgm:spPr/>
    </dgm:pt>
    <dgm:pt modelId="{933C82FA-3C80-4B91-8663-41014045F3C9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 marL="0" indent="0"/>
          <a:r>
            <a:rPr lang="en-US" sz="1100" b="0" dirty="0">
              <a:solidFill>
                <a:schemeClr val="tx1"/>
              </a:solidFill>
              <a:latin typeface="+mj-lt"/>
            </a:rPr>
            <a:t>Research context</a:t>
          </a:r>
        </a:p>
      </dgm:t>
    </dgm:pt>
    <dgm:pt modelId="{23E7FFD5-42C8-4107-B5F7-A78094431FAA}" type="parTrans" cxnId="{657F564A-454B-457F-9060-497A8EEC4768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84A37632-C0CF-4558-9BCB-A53C2A224C3C}" type="sibTrans" cxnId="{657F564A-454B-457F-9060-497A8EEC4768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04AA1F4F-A0EB-42B8-83D5-8E5B5D94E8C0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r>
            <a:rPr lang="en-US" sz="1100" b="0" dirty="0">
              <a:solidFill>
                <a:schemeClr val="tx1"/>
              </a:solidFill>
              <a:latin typeface="+mj-lt"/>
            </a:rPr>
            <a:t>Research question &amp;</a:t>
          </a:r>
        </a:p>
        <a:p>
          <a:r>
            <a:rPr lang="en-US" sz="1100" b="0" dirty="0">
              <a:solidFill>
                <a:schemeClr val="tx1"/>
              </a:solidFill>
              <a:latin typeface="+mj-lt"/>
            </a:rPr>
            <a:t>Empirical Approach</a:t>
          </a:r>
        </a:p>
      </dgm:t>
    </dgm:pt>
    <dgm:pt modelId="{6720191F-2843-4C78-B578-CA59F7CDE886}" type="parTrans" cxnId="{FA54DA18-9124-4FBC-BDD8-7C67F9F26A62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335975D2-BAD3-4F7B-AA73-77CC6B7525EE}" type="sibTrans" cxnId="{FA54DA18-9124-4FBC-BDD8-7C67F9F26A62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7937C86F-D024-4ABD-80B8-7B53AE7B1897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0066FF"/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en-US" sz="1200" b="1" dirty="0">
              <a:solidFill>
                <a:schemeClr val="bg1"/>
              </a:solidFill>
              <a:latin typeface="+mj-lt"/>
            </a:rPr>
            <a:t>Results </a:t>
          </a:r>
        </a:p>
      </dgm:t>
    </dgm:pt>
    <dgm:pt modelId="{62E05847-E97A-4325-B071-B10185F4D98E}" type="parTrans" cxnId="{961178B4-B55F-43B6-9E08-14CC01925A27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32AE80DA-4884-4A87-822F-2725865B8D90}" type="sibTrans" cxnId="{961178B4-B55F-43B6-9E08-14CC01925A27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71E4D564-DFBC-4BE8-AC38-7C90EC40F537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r>
            <a:rPr lang="en-US" sz="1100" dirty="0">
              <a:solidFill>
                <a:schemeClr val="tx1"/>
              </a:solidFill>
              <a:latin typeface="+mj-lt"/>
            </a:rPr>
            <a:t>Contributions &amp; Limitations</a:t>
          </a:r>
        </a:p>
      </dgm:t>
    </dgm:pt>
    <dgm:pt modelId="{E4A80783-2D03-47CF-A135-77A2E67E8D54}" type="parTrans" cxnId="{50CE6765-5378-44D9-8A6E-DF184A778C1D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9933B60F-E4F4-44D9-ADDB-353EAF858CB1}" type="sibTrans" cxnId="{50CE6765-5378-44D9-8A6E-DF184A778C1D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8FE4EECC-722B-4B77-A7C5-809E9598E60C}" type="pres">
      <dgm:prSet presAssocID="{69FCF231-4A5E-4B1B-8CCF-5DF1F5E697B2}" presName="Name0" presStyleCnt="0">
        <dgm:presLayoutVars>
          <dgm:dir/>
          <dgm:resizeHandles val="exact"/>
        </dgm:presLayoutVars>
      </dgm:prSet>
      <dgm:spPr/>
    </dgm:pt>
    <dgm:pt modelId="{8B03C266-4A6D-4595-A5D8-551C8AA2261D}" type="pres">
      <dgm:prSet presAssocID="{933C82FA-3C80-4B91-8663-41014045F3C9}" presName="parTxOnly" presStyleLbl="node1" presStyleIdx="0" presStyleCnt="4">
        <dgm:presLayoutVars>
          <dgm:bulletEnabled val="1"/>
        </dgm:presLayoutVars>
      </dgm:prSet>
      <dgm:spPr/>
    </dgm:pt>
    <dgm:pt modelId="{DE6B3432-47CF-49F0-9685-D0830FAE4432}" type="pres">
      <dgm:prSet presAssocID="{84A37632-C0CF-4558-9BCB-A53C2A224C3C}" presName="parSpace" presStyleCnt="0"/>
      <dgm:spPr/>
    </dgm:pt>
    <dgm:pt modelId="{04692EA7-4A73-43AC-9653-DEF881E29397}" type="pres">
      <dgm:prSet presAssocID="{04AA1F4F-A0EB-42B8-83D5-8E5B5D94E8C0}" presName="parTxOnly" presStyleLbl="node1" presStyleIdx="1" presStyleCnt="4">
        <dgm:presLayoutVars>
          <dgm:bulletEnabled val="1"/>
        </dgm:presLayoutVars>
      </dgm:prSet>
      <dgm:spPr/>
    </dgm:pt>
    <dgm:pt modelId="{D7AC2509-2A1B-4004-A837-646F67283D70}" type="pres">
      <dgm:prSet presAssocID="{335975D2-BAD3-4F7B-AA73-77CC6B7525EE}" presName="parSpace" presStyleCnt="0"/>
      <dgm:spPr/>
    </dgm:pt>
    <dgm:pt modelId="{183F272A-665F-4D12-A253-F240D0571201}" type="pres">
      <dgm:prSet presAssocID="{7937C86F-D024-4ABD-80B8-7B53AE7B1897}" presName="parTxOnly" presStyleLbl="node1" presStyleIdx="2" presStyleCnt="4">
        <dgm:presLayoutVars>
          <dgm:bulletEnabled val="1"/>
        </dgm:presLayoutVars>
      </dgm:prSet>
      <dgm:spPr/>
    </dgm:pt>
    <dgm:pt modelId="{9FF2BBDE-DEAB-4D2C-8B8E-46ABDAA5DF3F}" type="pres">
      <dgm:prSet presAssocID="{32AE80DA-4884-4A87-822F-2725865B8D90}" presName="parSpace" presStyleCnt="0"/>
      <dgm:spPr/>
    </dgm:pt>
    <dgm:pt modelId="{50FE2251-C0B1-461B-B544-4ABE7B763DF5}" type="pres">
      <dgm:prSet presAssocID="{71E4D564-DFBC-4BE8-AC38-7C90EC40F537}" presName="parTxOnly" presStyleLbl="node1" presStyleIdx="3" presStyleCnt="4">
        <dgm:presLayoutVars>
          <dgm:bulletEnabled val="1"/>
        </dgm:presLayoutVars>
      </dgm:prSet>
      <dgm:spPr/>
    </dgm:pt>
  </dgm:ptLst>
  <dgm:cxnLst>
    <dgm:cxn modelId="{BC0DC412-CC07-4420-9227-1C55101C797B}" type="presOf" srcId="{69FCF231-4A5E-4B1B-8CCF-5DF1F5E697B2}" destId="{8FE4EECC-722B-4B77-A7C5-809E9598E60C}" srcOrd="0" destOrd="0" presId="urn:microsoft.com/office/officeart/2005/8/layout/hChevron3"/>
    <dgm:cxn modelId="{0FDB0817-A430-4FE9-9991-6204E5EDCF5C}" type="presOf" srcId="{71E4D564-DFBC-4BE8-AC38-7C90EC40F537}" destId="{50FE2251-C0B1-461B-B544-4ABE7B763DF5}" srcOrd="0" destOrd="0" presId="urn:microsoft.com/office/officeart/2005/8/layout/hChevron3"/>
    <dgm:cxn modelId="{FA54DA18-9124-4FBC-BDD8-7C67F9F26A62}" srcId="{69FCF231-4A5E-4B1B-8CCF-5DF1F5E697B2}" destId="{04AA1F4F-A0EB-42B8-83D5-8E5B5D94E8C0}" srcOrd="1" destOrd="0" parTransId="{6720191F-2843-4C78-B578-CA59F7CDE886}" sibTransId="{335975D2-BAD3-4F7B-AA73-77CC6B7525EE}"/>
    <dgm:cxn modelId="{6189EC35-56FB-4AE2-B70E-97E8860469B0}" type="presOf" srcId="{933C82FA-3C80-4B91-8663-41014045F3C9}" destId="{8B03C266-4A6D-4595-A5D8-551C8AA2261D}" srcOrd="0" destOrd="0" presId="urn:microsoft.com/office/officeart/2005/8/layout/hChevron3"/>
    <dgm:cxn modelId="{50CE6765-5378-44D9-8A6E-DF184A778C1D}" srcId="{69FCF231-4A5E-4B1B-8CCF-5DF1F5E697B2}" destId="{71E4D564-DFBC-4BE8-AC38-7C90EC40F537}" srcOrd="3" destOrd="0" parTransId="{E4A80783-2D03-47CF-A135-77A2E67E8D54}" sibTransId="{9933B60F-E4F4-44D9-ADDB-353EAF858CB1}"/>
    <dgm:cxn modelId="{657F564A-454B-457F-9060-497A8EEC4768}" srcId="{69FCF231-4A5E-4B1B-8CCF-5DF1F5E697B2}" destId="{933C82FA-3C80-4B91-8663-41014045F3C9}" srcOrd="0" destOrd="0" parTransId="{23E7FFD5-42C8-4107-B5F7-A78094431FAA}" sibTransId="{84A37632-C0CF-4558-9BCB-A53C2A224C3C}"/>
    <dgm:cxn modelId="{AD182DA0-D612-42D5-BCAC-3C3469AC4469}" type="presOf" srcId="{7937C86F-D024-4ABD-80B8-7B53AE7B1897}" destId="{183F272A-665F-4D12-A253-F240D0571201}" srcOrd="0" destOrd="0" presId="urn:microsoft.com/office/officeart/2005/8/layout/hChevron3"/>
    <dgm:cxn modelId="{961178B4-B55F-43B6-9E08-14CC01925A27}" srcId="{69FCF231-4A5E-4B1B-8CCF-5DF1F5E697B2}" destId="{7937C86F-D024-4ABD-80B8-7B53AE7B1897}" srcOrd="2" destOrd="0" parTransId="{62E05847-E97A-4325-B071-B10185F4D98E}" sibTransId="{32AE80DA-4884-4A87-822F-2725865B8D90}"/>
    <dgm:cxn modelId="{F1FA63FA-5601-4429-92DB-E58B611CE6F5}" type="presOf" srcId="{04AA1F4F-A0EB-42B8-83D5-8E5B5D94E8C0}" destId="{04692EA7-4A73-43AC-9653-DEF881E29397}" srcOrd="0" destOrd="0" presId="urn:microsoft.com/office/officeart/2005/8/layout/hChevron3"/>
    <dgm:cxn modelId="{E374316B-B35C-4DD1-B0F5-9286C62B2136}" type="presParOf" srcId="{8FE4EECC-722B-4B77-A7C5-809E9598E60C}" destId="{8B03C266-4A6D-4595-A5D8-551C8AA2261D}" srcOrd="0" destOrd="0" presId="urn:microsoft.com/office/officeart/2005/8/layout/hChevron3"/>
    <dgm:cxn modelId="{3EDA80CF-CFC6-4553-820A-A17926A3EB13}" type="presParOf" srcId="{8FE4EECC-722B-4B77-A7C5-809E9598E60C}" destId="{DE6B3432-47CF-49F0-9685-D0830FAE4432}" srcOrd="1" destOrd="0" presId="urn:microsoft.com/office/officeart/2005/8/layout/hChevron3"/>
    <dgm:cxn modelId="{64840958-6F2C-431C-8F44-CF033BA18003}" type="presParOf" srcId="{8FE4EECC-722B-4B77-A7C5-809E9598E60C}" destId="{04692EA7-4A73-43AC-9653-DEF881E29397}" srcOrd="2" destOrd="0" presId="urn:microsoft.com/office/officeart/2005/8/layout/hChevron3"/>
    <dgm:cxn modelId="{42A3472A-85F4-4B67-89E2-2C63E77413EE}" type="presParOf" srcId="{8FE4EECC-722B-4B77-A7C5-809E9598E60C}" destId="{D7AC2509-2A1B-4004-A837-646F67283D70}" srcOrd="3" destOrd="0" presId="urn:microsoft.com/office/officeart/2005/8/layout/hChevron3"/>
    <dgm:cxn modelId="{D046E231-4EA6-4AA6-B592-93DFA5D297E7}" type="presParOf" srcId="{8FE4EECC-722B-4B77-A7C5-809E9598E60C}" destId="{183F272A-665F-4D12-A253-F240D0571201}" srcOrd="4" destOrd="0" presId="urn:microsoft.com/office/officeart/2005/8/layout/hChevron3"/>
    <dgm:cxn modelId="{B29753E1-5F2B-4329-81FD-04F881C57E47}" type="presParOf" srcId="{8FE4EECC-722B-4B77-A7C5-809E9598E60C}" destId="{9FF2BBDE-DEAB-4D2C-8B8E-46ABDAA5DF3F}" srcOrd="5" destOrd="0" presId="urn:microsoft.com/office/officeart/2005/8/layout/hChevron3"/>
    <dgm:cxn modelId="{93F8895C-0BB5-4E07-85AB-C25EF7D27D7A}" type="presParOf" srcId="{8FE4EECC-722B-4B77-A7C5-809E9598E60C}" destId="{50FE2251-C0B1-461B-B544-4ABE7B763DF5}" srcOrd="6" destOrd="0" presId="urn:microsoft.com/office/officeart/2005/8/layout/hChevron3"/>
  </dgm:cxnLst>
  <dgm:bg>
    <a:noFill/>
  </dgm:bg>
  <dgm:whole>
    <a:ln w="9525">
      <a:noFill/>
    </a:ln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F425371-16EF-4B92-A93E-02BB0D9CB6CF}" type="doc">
      <dgm:prSet loTypeId="urn:microsoft.com/office/officeart/2005/8/layout/vList5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r-FR"/>
        </a:p>
      </dgm:t>
    </dgm:pt>
    <dgm:pt modelId="{BEF2A647-4E37-4E28-8A14-60AE29EC08AB}" type="pres">
      <dgm:prSet presAssocID="{FF425371-16EF-4B92-A93E-02BB0D9CB6CF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C39A9A4A-F960-44A3-A26D-5AF60A7F7D69}" type="presOf" srcId="{FF425371-16EF-4B92-A93E-02BB0D9CB6CF}" destId="{BEF2A647-4E37-4E28-8A14-60AE29EC08A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9FCF231-4A5E-4B1B-8CCF-5DF1F5E697B2}" type="doc">
      <dgm:prSet loTypeId="urn:microsoft.com/office/officeart/2005/8/layout/hChevron3" loCatId="process" qsTypeId="urn:microsoft.com/office/officeart/2005/8/quickstyle/simple1" qsCatId="simple" csTypeId="urn:microsoft.com/office/officeart/2005/8/colors/accent1_1" csCatId="accent1" phldr="1"/>
      <dgm:spPr/>
    </dgm:pt>
    <dgm:pt modelId="{933C82FA-3C80-4B91-8663-41014045F3C9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 marL="0" indent="0"/>
          <a:r>
            <a:rPr lang="en-US" sz="1100" b="0" dirty="0">
              <a:solidFill>
                <a:schemeClr val="tx1"/>
              </a:solidFill>
              <a:latin typeface="+mj-lt"/>
            </a:rPr>
            <a:t>Research context</a:t>
          </a:r>
        </a:p>
      </dgm:t>
    </dgm:pt>
    <dgm:pt modelId="{23E7FFD5-42C8-4107-B5F7-A78094431FAA}" type="parTrans" cxnId="{657F564A-454B-457F-9060-497A8EEC4768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84A37632-C0CF-4558-9BCB-A53C2A224C3C}" type="sibTrans" cxnId="{657F564A-454B-457F-9060-497A8EEC4768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04AA1F4F-A0EB-42B8-83D5-8E5B5D94E8C0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r>
            <a:rPr lang="en-US" sz="1100" b="0" dirty="0">
              <a:solidFill>
                <a:schemeClr val="tx1"/>
              </a:solidFill>
              <a:latin typeface="+mj-lt"/>
            </a:rPr>
            <a:t>Research question &amp; Empirical approach</a:t>
          </a:r>
        </a:p>
      </dgm:t>
    </dgm:pt>
    <dgm:pt modelId="{6720191F-2843-4C78-B578-CA59F7CDE886}" type="parTrans" cxnId="{FA54DA18-9124-4FBC-BDD8-7C67F9F26A62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335975D2-BAD3-4F7B-AA73-77CC6B7525EE}" type="sibTrans" cxnId="{FA54DA18-9124-4FBC-BDD8-7C67F9F26A62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7937C86F-D024-4ABD-80B8-7B53AE7B1897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en-US" sz="1100" b="0" dirty="0">
              <a:solidFill>
                <a:schemeClr val="tx1"/>
              </a:solidFill>
              <a:latin typeface="+mj-lt"/>
            </a:rPr>
            <a:t>Results </a:t>
          </a:r>
        </a:p>
      </dgm:t>
    </dgm:pt>
    <dgm:pt modelId="{62E05847-E97A-4325-B071-B10185F4D98E}" type="parTrans" cxnId="{961178B4-B55F-43B6-9E08-14CC01925A27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32AE80DA-4884-4A87-822F-2725865B8D90}" type="sibTrans" cxnId="{961178B4-B55F-43B6-9E08-14CC01925A27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71E4D564-DFBC-4BE8-AC38-7C90EC40F537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0066FF"/>
        </a:solidFill>
        <a:ln w="9525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r>
            <a:rPr lang="en-US" sz="1200" b="1" dirty="0">
              <a:solidFill>
                <a:schemeClr val="bg1"/>
              </a:solidFill>
              <a:latin typeface="+mj-lt"/>
            </a:rPr>
            <a:t>Contributions &amp; Limitations</a:t>
          </a:r>
        </a:p>
      </dgm:t>
    </dgm:pt>
    <dgm:pt modelId="{E4A80783-2D03-47CF-A135-77A2E67E8D54}" type="parTrans" cxnId="{50CE6765-5378-44D9-8A6E-DF184A778C1D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9933B60F-E4F4-44D9-ADDB-353EAF858CB1}" type="sibTrans" cxnId="{50CE6765-5378-44D9-8A6E-DF184A778C1D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+mj-lt"/>
          </a:endParaRPr>
        </a:p>
      </dgm:t>
    </dgm:pt>
    <dgm:pt modelId="{8FE4EECC-722B-4B77-A7C5-809E9598E60C}" type="pres">
      <dgm:prSet presAssocID="{69FCF231-4A5E-4B1B-8CCF-5DF1F5E697B2}" presName="Name0" presStyleCnt="0">
        <dgm:presLayoutVars>
          <dgm:dir/>
          <dgm:resizeHandles val="exact"/>
        </dgm:presLayoutVars>
      </dgm:prSet>
      <dgm:spPr/>
    </dgm:pt>
    <dgm:pt modelId="{8B03C266-4A6D-4595-A5D8-551C8AA2261D}" type="pres">
      <dgm:prSet presAssocID="{933C82FA-3C80-4B91-8663-41014045F3C9}" presName="parTxOnly" presStyleLbl="node1" presStyleIdx="0" presStyleCnt="4">
        <dgm:presLayoutVars>
          <dgm:bulletEnabled val="1"/>
        </dgm:presLayoutVars>
      </dgm:prSet>
      <dgm:spPr/>
    </dgm:pt>
    <dgm:pt modelId="{DE6B3432-47CF-49F0-9685-D0830FAE4432}" type="pres">
      <dgm:prSet presAssocID="{84A37632-C0CF-4558-9BCB-A53C2A224C3C}" presName="parSpace" presStyleCnt="0"/>
      <dgm:spPr/>
    </dgm:pt>
    <dgm:pt modelId="{04692EA7-4A73-43AC-9653-DEF881E29397}" type="pres">
      <dgm:prSet presAssocID="{04AA1F4F-A0EB-42B8-83D5-8E5B5D94E8C0}" presName="parTxOnly" presStyleLbl="node1" presStyleIdx="1" presStyleCnt="4">
        <dgm:presLayoutVars>
          <dgm:bulletEnabled val="1"/>
        </dgm:presLayoutVars>
      </dgm:prSet>
      <dgm:spPr/>
    </dgm:pt>
    <dgm:pt modelId="{D7AC2509-2A1B-4004-A837-646F67283D70}" type="pres">
      <dgm:prSet presAssocID="{335975D2-BAD3-4F7B-AA73-77CC6B7525EE}" presName="parSpace" presStyleCnt="0"/>
      <dgm:spPr/>
    </dgm:pt>
    <dgm:pt modelId="{183F272A-665F-4D12-A253-F240D0571201}" type="pres">
      <dgm:prSet presAssocID="{7937C86F-D024-4ABD-80B8-7B53AE7B1897}" presName="parTxOnly" presStyleLbl="node1" presStyleIdx="2" presStyleCnt="4">
        <dgm:presLayoutVars>
          <dgm:bulletEnabled val="1"/>
        </dgm:presLayoutVars>
      </dgm:prSet>
      <dgm:spPr/>
    </dgm:pt>
    <dgm:pt modelId="{9FF2BBDE-DEAB-4D2C-8B8E-46ABDAA5DF3F}" type="pres">
      <dgm:prSet presAssocID="{32AE80DA-4884-4A87-822F-2725865B8D90}" presName="parSpace" presStyleCnt="0"/>
      <dgm:spPr/>
    </dgm:pt>
    <dgm:pt modelId="{50FE2251-C0B1-461B-B544-4ABE7B763DF5}" type="pres">
      <dgm:prSet presAssocID="{71E4D564-DFBC-4BE8-AC38-7C90EC40F537}" presName="parTxOnly" presStyleLbl="node1" presStyleIdx="3" presStyleCnt="4">
        <dgm:presLayoutVars>
          <dgm:bulletEnabled val="1"/>
        </dgm:presLayoutVars>
      </dgm:prSet>
      <dgm:spPr/>
    </dgm:pt>
  </dgm:ptLst>
  <dgm:cxnLst>
    <dgm:cxn modelId="{BC0DC412-CC07-4420-9227-1C55101C797B}" type="presOf" srcId="{69FCF231-4A5E-4B1B-8CCF-5DF1F5E697B2}" destId="{8FE4EECC-722B-4B77-A7C5-809E9598E60C}" srcOrd="0" destOrd="0" presId="urn:microsoft.com/office/officeart/2005/8/layout/hChevron3"/>
    <dgm:cxn modelId="{0FDB0817-A430-4FE9-9991-6204E5EDCF5C}" type="presOf" srcId="{71E4D564-DFBC-4BE8-AC38-7C90EC40F537}" destId="{50FE2251-C0B1-461B-B544-4ABE7B763DF5}" srcOrd="0" destOrd="0" presId="urn:microsoft.com/office/officeart/2005/8/layout/hChevron3"/>
    <dgm:cxn modelId="{FA54DA18-9124-4FBC-BDD8-7C67F9F26A62}" srcId="{69FCF231-4A5E-4B1B-8CCF-5DF1F5E697B2}" destId="{04AA1F4F-A0EB-42B8-83D5-8E5B5D94E8C0}" srcOrd="1" destOrd="0" parTransId="{6720191F-2843-4C78-B578-CA59F7CDE886}" sibTransId="{335975D2-BAD3-4F7B-AA73-77CC6B7525EE}"/>
    <dgm:cxn modelId="{6189EC35-56FB-4AE2-B70E-97E8860469B0}" type="presOf" srcId="{933C82FA-3C80-4B91-8663-41014045F3C9}" destId="{8B03C266-4A6D-4595-A5D8-551C8AA2261D}" srcOrd="0" destOrd="0" presId="urn:microsoft.com/office/officeart/2005/8/layout/hChevron3"/>
    <dgm:cxn modelId="{50CE6765-5378-44D9-8A6E-DF184A778C1D}" srcId="{69FCF231-4A5E-4B1B-8CCF-5DF1F5E697B2}" destId="{71E4D564-DFBC-4BE8-AC38-7C90EC40F537}" srcOrd="3" destOrd="0" parTransId="{E4A80783-2D03-47CF-A135-77A2E67E8D54}" sibTransId="{9933B60F-E4F4-44D9-ADDB-353EAF858CB1}"/>
    <dgm:cxn modelId="{657F564A-454B-457F-9060-497A8EEC4768}" srcId="{69FCF231-4A5E-4B1B-8CCF-5DF1F5E697B2}" destId="{933C82FA-3C80-4B91-8663-41014045F3C9}" srcOrd="0" destOrd="0" parTransId="{23E7FFD5-42C8-4107-B5F7-A78094431FAA}" sibTransId="{84A37632-C0CF-4558-9BCB-A53C2A224C3C}"/>
    <dgm:cxn modelId="{AD182DA0-D612-42D5-BCAC-3C3469AC4469}" type="presOf" srcId="{7937C86F-D024-4ABD-80B8-7B53AE7B1897}" destId="{183F272A-665F-4D12-A253-F240D0571201}" srcOrd="0" destOrd="0" presId="urn:microsoft.com/office/officeart/2005/8/layout/hChevron3"/>
    <dgm:cxn modelId="{961178B4-B55F-43B6-9E08-14CC01925A27}" srcId="{69FCF231-4A5E-4B1B-8CCF-5DF1F5E697B2}" destId="{7937C86F-D024-4ABD-80B8-7B53AE7B1897}" srcOrd="2" destOrd="0" parTransId="{62E05847-E97A-4325-B071-B10185F4D98E}" sibTransId="{32AE80DA-4884-4A87-822F-2725865B8D90}"/>
    <dgm:cxn modelId="{F1FA63FA-5601-4429-92DB-E58B611CE6F5}" type="presOf" srcId="{04AA1F4F-A0EB-42B8-83D5-8E5B5D94E8C0}" destId="{04692EA7-4A73-43AC-9653-DEF881E29397}" srcOrd="0" destOrd="0" presId="urn:microsoft.com/office/officeart/2005/8/layout/hChevron3"/>
    <dgm:cxn modelId="{E374316B-B35C-4DD1-B0F5-9286C62B2136}" type="presParOf" srcId="{8FE4EECC-722B-4B77-A7C5-809E9598E60C}" destId="{8B03C266-4A6D-4595-A5D8-551C8AA2261D}" srcOrd="0" destOrd="0" presId="urn:microsoft.com/office/officeart/2005/8/layout/hChevron3"/>
    <dgm:cxn modelId="{3EDA80CF-CFC6-4553-820A-A17926A3EB13}" type="presParOf" srcId="{8FE4EECC-722B-4B77-A7C5-809E9598E60C}" destId="{DE6B3432-47CF-49F0-9685-D0830FAE4432}" srcOrd="1" destOrd="0" presId="urn:microsoft.com/office/officeart/2005/8/layout/hChevron3"/>
    <dgm:cxn modelId="{64840958-6F2C-431C-8F44-CF033BA18003}" type="presParOf" srcId="{8FE4EECC-722B-4B77-A7C5-809E9598E60C}" destId="{04692EA7-4A73-43AC-9653-DEF881E29397}" srcOrd="2" destOrd="0" presId="urn:microsoft.com/office/officeart/2005/8/layout/hChevron3"/>
    <dgm:cxn modelId="{42A3472A-85F4-4B67-89E2-2C63E77413EE}" type="presParOf" srcId="{8FE4EECC-722B-4B77-A7C5-809E9598E60C}" destId="{D7AC2509-2A1B-4004-A837-646F67283D70}" srcOrd="3" destOrd="0" presId="urn:microsoft.com/office/officeart/2005/8/layout/hChevron3"/>
    <dgm:cxn modelId="{D046E231-4EA6-4AA6-B592-93DFA5D297E7}" type="presParOf" srcId="{8FE4EECC-722B-4B77-A7C5-809E9598E60C}" destId="{183F272A-665F-4D12-A253-F240D0571201}" srcOrd="4" destOrd="0" presId="urn:microsoft.com/office/officeart/2005/8/layout/hChevron3"/>
    <dgm:cxn modelId="{B29753E1-5F2B-4329-81FD-04F881C57E47}" type="presParOf" srcId="{8FE4EECC-722B-4B77-A7C5-809E9598E60C}" destId="{9FF2BBDE-DEAB-4D2C-8B8E-46ABDAA5DF3F}" srcOrd="5" destOrd="0" presId="urn:microsoft.com/office/officeart/2005/8/layout/hChevron3"/>
    <dgm:cxn modelId="{93F8895C-0BB5-4E07-85AB-C25EF7D27D7A}" type="presParOf" srcId="{8FE4EECC-722B-4B77-A7C5-809E9598E60C}" destId="{50FE2251-C0B1-461B-B544-4ABE7B763DF5}" srcOrd="6" destOrd="0" presId="urn:microsoft.com/office/officeart/2005/8/layout/hChevron3"/>
  </dgm:cxnLst>
  <dgm:bg>
    <a:noFill/>
  </dgm:bg>
  <dgm:whole>
    <a:ln w="9525">
      <a:noFill/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03C266-4A6D-4595-A5D8-551C8AA2261D}">
      <dsp:nvSpPr>
        <dsp:cNvPr id="0" name=""/>
        <dsp:cNvSpPr/>
      </dsp:nvSpPr>
      <dsp:spPr>
        <a:xfrm>
          <a:off x="2657" y="0"/>
          <a:ext cx="2666107" cy="380427"/>
        </a:xfrm>
        <a:prstGeom prst="homePlate">
          <a:avLst/>
        </a:prstGeom>
        <a:solidFill>
          <a:srgbClr val="0066FF"/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bg1"/>
              </a:solidFill>
              <a:latin typeface="+mj-lt"/>
            </a:rPr>
            <a:t>Research context</a:t>
          </a:r>
        </a:p>
      </dsp:txBody>
      <dsp:txXfrm>
        <a:off x="2657" y="0"/>
        <a:ext cx="2571000" cy="380427"/>
      </dsp:txXfrm>
    </dsp:sp>
    <dsp:sp modelId="{04692EA7-4A73-43AC-9653-DEF881E29397}">
      <dsp:nvSpPr>
        <dsp:cNvPr id="0" name=""/>
        <dsp:cNvSpPr/>
      </dsp:nvSpPr>
      <dsp:spPr>
        <a:xfrm>
          <a:off x="2135543" y="0"/>
          <a:ext cx="2666107" cy="380427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+mj-lt"/>
            </a:rPr>
            <a:t>Research question &amp;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+mj-lt"/>
            </a:rPr>
            <a:t>Empirical Approach</a:t>
          </a:r>
        </a:p>
      </dsp:txBody>
      <dsp:txXfrm>
        <a:off x="2325757" y="0"/>
        <a:ext cx="2285680" cy="380427"/>
      </dsp:txXfrm>
    </dsp:sp>
    <dsp:sp modelId="{CB86829F-3CD6-4D67-8AED-355935C23870}">
      <dsp:nvSpPr>
        <dsp:cNvPr id="0" name=""/>
        <dsp:cNvSpPr/>
      </dsp:nvSpPr>
      <dsp:spPr>
        <a:xfrm>
          <a:off x="4268428" y="0"/>
          <a:ext cx="2666107" cy="380427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100" kern="1200" dirty="0">
              <a:solidFill>
                <a:schemeClr val="tx1"/>
              </a:solidFill>
              <a:latin typeface="+mj-lt"/>
            </a:rPr>
            <a:t>Results</a:t>
          </a:r>
        </a:p>
      </dsp:txBody>
      <dsp:txXfrm>
        <a:off x="4458642" y="0"/>
        <a:ext cx="2285680" cy="380427"/>
      </dsp:txXfrm>
    </dsp:sp>
    <dsp:sp modelId="{50FE2251-C0B1-461B-B544-4ABE7B763DF5}">
      <dsp:nvSpPr>
        <dsp:cNvPr id="0" name=""/>
        <dsp:cNvSpPr/>
      </dsp:nvSpPr>
      <dsp:spPr>
        <a:xfrm>
          <a:off x="6401314" y="0"/>
          <a:ext cx="2666107" cy="380427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  <a:latin typeface="+mj-lt"/>
            </a:rPr>
            <a:t>Contributions &amp; Limitations</a:t>
          </a:r>
        </a:p>
      </dsp:txBody>
      <dsp:txXfrm>
        <a:off x="6591528" y="0"/>
        <a:ext cx="2285680" cy="3804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03C266-4A6D-4595-A5D8-551C8AA2261D}">
      <dsp:nvSpPr>
        <dsp:cNvPr id="0" name=""/>
        <dsp:cNvSpPr/>
      </dsp:nvSpPr>
      <dsp:spPr>
        <a:xfrm>
          <a:off x="2657" y="0"/>
          <a:ext cx="2666107" cy="380427"/>
        </a:xfrm>
        <a:prstGeom prst="homePlate">
          <a:avLst/>
        </a:prstGeom>
        <a:solidFill>
          <a:srgbClr val="0066FF"/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bg1"/>
              </a:solidFill>
              <a:latin typeface="+mj-lt"/>
            </a:rPr>
            <a:t>Research context</a:t>
          </a:r>
        </a:p>
      </dsp:txBody>
      <dsp:txXfrm>
        <a:off x="2657" y="0"/>
        <a:ext cx="2571000" cy="380427"/>
      </dsp:txXfrm>
    </dsp:sp>
    <dsp:sp modelId="{04692EA7-4A73-43AC-9653-DEF881E29397}">
      <dsp:nvSpPr>
        <dsp:cNvPr id="0" name=""/>
        <dsp:cNvSpPr/>
      </dsp:nvSpPr>
      <dsp:spPr>
        <a:xfrm>
          <a:off x="2135543" y="0"/>
          <a:ext cx="2666107" cy="380427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+mj-lt"/>
            </a:rPr>
            <a:t>Research question &amp;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+mj-lt"/>
            </a:rPr>
            <a:t>Empirical Approach</a:t>
          </a:r>
        </a:p>
      </dsp:txBody>
      <dsp:txXfrm>
        <a:off x="2325757" y="0"/>
        <a:ext cx="2285680" cy="380427"/>
      </dsp:txXfrm>
    </dsp:sp>
    <dsp:sp modelId="{CB86829F-3CD6-4D67-8AED-355935C23870}">
      <dsp:nvSpPr>
        <dsp:cNvPr id="0" name=""/>
        <dsp:cNvSpPr/>
      </dsp:nvSpPr>
      <dsp:spPr>
        <a:xfrm>
          <a:off x="4268428" y="0"/>
          <a:ext cx="2666107" cy="380427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100" kern="1200" dirty="0">
              <a:solidFill>
                <a:schemeClr val="tx1"/>
              </a:solidFill>
              <a:latin typeface="+mj-lt"/>
            </a:rPr>
            <a:t>Results</a:t>
          </a:r>
        </a:p>
      </dsp:txBody>
      <dsp:txXfrm>
        <a:off x="4458642" y="0"/>
        <a:ext cx="2285680" cy="380427"/>
      </dsp:txXfrm>
    </dsp:sp>
    <dsp:sp modelId="{50FE2251-C0B1-461B-B544-4ABE7B763DF5}">
      <dsp:nvSpPr>
        <dsp:cNvPr id="0" name=""/>
        <dsp:cNvSpPr/>
      </dsp:nvSpPr>
      <dsp:spPr>
        <a:xfrm>
          <a:off x="6401314" y="0"/>
          <a:ext cx="2666107" cy="380427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  <a:latin typeface="+mj-lt"/>
            </a:rPr>
            <a:t>Contributions &amp; Limitations</a:t>
          </a:r>
        </a:p>
      </dsp:txBody>
      <dsp:txXfrm>
        <a:off x="6591528" y="0"/>
        <a:ext cx="2285680" cy="3804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03C266-4A6D-4595-A5D8-551C8AA2261D}">
      <dsp:nvSpPr>
        <dsp:cNvPr id="0" name=""/>
        <dsp:cNvSpPr/>
      </dsp:nvSpPr>
      <dsp:spPr>
        <a:xfrm>
          <a:off x="2657" y="0"/>
          <a:ext cx="2666107" cy="380427"/>
        </a:xfrm>
        <a:prstGeom prst="homePlate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8674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solidFill>
                <a:schemeClr val="tx1"/>
              </a:solidFill>
              <a:latin typeface="+mj-lt"/>
            </a:rPr>
            <a:t>Research context</a:t>
          </a:r>
        </a:p>
      </dsp:txBody>
      <dsp:txXfrm>
        <a:off x="2657" y="0"/>
        <a:ext cx="2571000" cy="380427"/>
      </dsp:txXfrm>
    </dsp:sp>
    <dsp:sp modelId="{04692EA7-4A73-43AC-9653-DEF881E29397}">
      <dsp:nvSpPr>
        <dsp:cNvPr id="0" name=""/>
        <dsp:cNvSpPr/>
      </dsp:nvSpPr>
      <dsp:spPr>
        <a:xfrm>
          <a:off x="2135543" y="0"/>
          <a:ext cx="2666107" cy="380427"/>
        </a:xfrm>
        <a:prstGeom prst="chevron">
          <a:avLst/>
        </a:prstGeom>
        <a:solidFill>
          <a:srgbClr val="0066FF"/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bg1"/>
              </a:solidFill>
              <a:latin typeface="+mj-lt"/>
            </a:rPr>
            <a:t>Research question &amp;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chemeClr val="bg1"/>
              </a:solidFill>
              <a:latin typeface="+mj-lt"/>
            </a:rPr>
            <a:t>Empirical Approach</a:t>
          </a:r>
        </a:p>
      </dsp:txBody>
      <dsp:txXfrm>
        <a:off x="2325757" y="0"/>
        <a:ext cx="2285680" cy="380427"/>
      </dsp:txXfrm>
    </dsp:sp>
    <dsp:sp modelId="{CB86829F-3CD6-4D67-8AED-355935C23870}">
      <dsp:nvSpPr>
        <dsp:cNvPr id="0" name=""/>
        <dsp:cNvSpPr/>
      </dsp:nvSpPr>
      <dsp:spPr>
        <a:xfrm>
          <a:off x="4268428" y="0"/>
          <a:ext cx="2666107" cy="380427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100" kern="1200" dirty="0">
              <a:solidFill>
                <a:schemeClr val="tx1"/>
              </a:solidFill>
              <a:latin typeface="+mj-lt"/>
            </a:rPr>
            <a:t>Results </a:t>
          </a:r>
        </a:p>
      </dsp:txBody>
      <dsp:txXfrm>
        <a:off x="4458642" y="0"/>
        <a:ext cx="2285680" cy="380427"/>
      </dsp:txXfrm>
    </dsp:sp>
    <dsp:sp modelId="{50FE2251-C0B1-461B-B544-4ABE7B763DF5}">
      <dsp:nvSpPr>
        <dsp:cNvPr id="0" name=""/>
        <dsp:cNvSpPr/>
      </dsp:nvSpPr>
      <dsp:spPr>
        <a:xfrm>
          <a:off x="6401314" y="0"/>
          <a:ext cx="2666107" cy="380427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  <a:latin typeface="+mj-lt"/>
            </a:rPr>
            <a:t>Contributions &amp; Limitations</a:t>
          </a:r>
        </a:p>
      </dsp:txBody>
      <dsp:txXfrm>
        <a:off x="6591528" y="0"/>
        <a:ext cx="2285680" cy="3804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03C266-4A6D-4595-A5D8-551C8AA2261D}">
      <dsp:nvSpPr>
        <dsp:cNvPr id="0" name=""/>
        <dsp:cNvSpPr/>
      </dsp:nvSpPr>
      <dsp:spPr>
        <a:xfrm>
          <a:off x="2657" y="0"/>
          <a:ext cx="2666107" cy="380427"/>
        </a:xfrm>
        <a:prstGeom prst="homePlate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8674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solidFill>
                <a:schemeClr val="tx1"/>
              </a:solidFill>
              <a:latin typeface="+mj-lt"/>
            </a:rPr>
            <a:t>Research context</a:t>
          </a:r>
        </a:p>
      </dsp:txBody>
      <dsp:txXfrm>
        <a:off x="2657" y="0"/>
        <a:ext cx="2571000" cy="380427"/>
      </dsp:txXfrm>
    </dsp:sp>
    <dsp:sp modelId="{04692EA7-4A73-43AC-9653-DEF881E29397}">
      <dsp:nvSpPr>
        <dsp:cNvPr id="0" name=""/>
        <dsp:cNvSpPr/>
      </dsp:nvSpPr>
      <dsp:spPr>
        <a:xfrm>
          <a:off x="2135543" y="0"/>
          <a:ext cx="2666107" cy="380427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solidFill>
                <a:schemeClr val="tx1"/>
              </a:solidFill>
              <a:latin typeface="+mj-lt"/>
            </a:rPr>
            <a:t>Research question &amp;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solidFill>
                <a:schemeClr val="tx1"/>
              </a:solidFill>
              <a:latin typeface="+mj-lt"/>
            </a:rPr>
            <a:t>Empirical Approach</a:t>
          </a:r>
        </a:p>
      </dsp:txBody>
      <dsp:txXfrm>
        <a:off x="2325757" y="0"/>
        <a:ext cx="2285680" cy="380427"/>
      </dsp:txXfrm>
    </dsp:sp>
    <dsp:sp modelId="{183F272A-665F-4D12-A253-F240D0571201}">
      <dsp:nvSpPr>
        <dsp:cNvPr id="0" name=""/>
        <dsp:cNvSpPr/>
      </dsp:nvSpPr>
      <dsp:spPr>
        <a:xfrm>
          <a:off x="4268428" y="0"/>
          <a:ext cx="2666107" cy="380427"/>
        </a:xfrm>
        <a:prstGeom prst="chevron">
          <a:avLst/>
        </a:prstGeom>
        <a:solidFill>
          <a:srgbClr val="0066FF"/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chemeClr val="bg1"/>
              </a:solidFill>
              <a:latin typeface="+mj-lt"/>
            </a:rPr>
            <a:t>Results </a:t>
          </a:r>
        </a:p>
      </dsp:txBody>
      <dsp:txXfrm>
        <a:off x="4458642" y="0"/>
        <a:ext cx="2285680" cy="380427"/>
      </dsp:txXfrm>
    </dsp:sp>
    <dsp:sp modelId="{50FE2251-C0B1-461B-B544-4ABE7B763DF5}">
      <dsp:nvSpPr>
        <dsp:cNvPr id="0" name=""/>
        <dsp:cNvSpPr/>
      </dsp:nvSpPr>
      <dsp:spPr>
        <a:xfrm>
          <a:off x="6401314" y="0"/>
          <a:ext cx="2666107" cy="380427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  <a:latin typeface="+mj-lt"/>
            </a:rPr>
            <a:t>Contributions &amp; Limitations</a:t>
          </a:r>
        </a:p>
      </dsp:txBody>
      <dsp:txXfrm>
        <a:off x="6591528" y="0"/>
        <a:ext cx="2285680" cy="38042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03C266-4A6D-4595-A5D8-551C8AA2261D}">
      <dsp:nvSpPr>
        <dsp:cNvPr id="0" name=""/>
        <dsp:cNvSpPr/>
      </dsp:nvSpPr>
      <dsp:spPr>
        <a:xfrm>
          <a:off x="2657" y="0"/>
          <a:ext cx="2666107" cy="380427"/>
        </a:xfrm>
        <a:prstGeom prst="homePlate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8674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solidFill>
                <a:schemeClr val="tx1"/>
              </a:solidFill>
              <a:latin typeface="+mj-lt"/>
            </a:rPr>
            <a:t>Research context</a:t>
          </a:r>
        </a:p>
      </dsp:txBody>
      <dsp:txXfrm>
        <a:off x="2657" y="0"/>
        <a:ext cx="2571000" cy="380427"/>
      </dsp:txXfrm>
    </dsp:sp>
    <dsp:sp modelId="{04692EA7-4A73-43AC-9653-DEF881E29397}">
      <dsp:nvSpPr>
        <dsp:cNvPr id="0" name=""/>
        <dsp:cNvSpPr/>
      </dsp:nvSpPr>
      <dsp:spPr>
        <a:xfrm>
          <a:off x="2135543" y="0"/>
          <a:ext cx="2666107" cy="380427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solidFill>
                <a:schemeClr val="tx1"/>
              </a:solidFill>
              <a:latin typeface="+mj-lt"/>
            </a:rPr>
            <a:t>Research question &amp;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solidFill>
                <a:schemeClr val="tx1"/>
              </a:solidFill>
              <a:latin typeface="+mj-lt"/>
            </a:rPr>
            <a:t>Empirical Approach</a:t>
          </a:r>
        </a:p>
      </dsp:txBody>
      <dsp:txXfrm>
        <a:off x="2325757" y="0"/>
        <a:ext cx="2285680" cy="380427"/>
      </dsp:txXfrm>
    </dsp:sp>
    <dsp:sp modelId="{183F272A-665F-4D12-A253-F240D0571201}">
      <dsp:nvSpPr>
        <dsp:cNvPr id="0" name=""/>
        <dsp:cNvSpPr/>
      </dsp:nvSpPr>
      <dsp:spPr>
        <a:xfrm>
          <a:off x="4268428" y="0"/>
          <a:ext cx="2666107" cy="380427"/>
        </a:xfrm>
        <a:prstGeom prst="chevron">
          <a:avLst/>
        </a:prstGeom>
        <a:solidFill>
          <a:srgbClr val="0066FF"/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chemeClr val="bg1"/>
              </a:solidFill>
              <a:latin typeface="+mj-lt"/>
            </a:rPr>
            <a:t>Results </a:t>
          </a:r>
        </a:p>
      </dsp:txBody>
      <dsp:txXfrm>
        <a:off x="4458642" y="0"/>
        <a:ext cx="2285680" cy="380427"/>
      </dsp:txXfrm>
    </dsp:sp>
    <dsp:sp modelId="{50FE2251-C0B1-461B-B544-4ABE7B763DF5}">
      <dsp:nvSpPr>
        <dsp:cNvPr id="0" name=""/>
        <dsp:cNvSpPr/>
      </dsp:nvSpPr>
      <dsp:spPr>
        <a:xfrm>
          <a:off x="6401314" y="0"/>
          <a:ext cx="2666107" cy="380427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  <a:latin typeface="+mj-lt"/>
            </a:rPr>
            <a:t>Contributions &amp; Limitations</a:t>
          </a:r>
        </a:p>
      </dsp:txBody>
      <dsp:txXfrm>
        <a:off x="6591528" y="0"/>
        <a:ext cx="2285680" cy="3804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03C266-4A6D-4595-A5D8-551C8AA2261D}">
      <dsp:nvSpPr>
        <dsp:cNvPr id="0" name=""/>
        <dsp:cNvSpPr/>
      </dsp:nvSpPr>
      <dsp:spPr>
        <a:xfrm>
          <a:off x="2657" y="0"/>
          <a:ext cx="2666107" cy="380427"/>
        </a:xfrm>
        <a:prstGeom prst="homePlate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8674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solidFill>
                <a:schemeClr val="tx1"/>
              </a:solidFill>
              <a:latin typeface="+mj-lt"/>
            </a:rPr>
            <a:t>Research context</a:t>
          </a:r>
        </a:p>
      </dsp:txBody>
      <dsp:txXfrm>
        <a:off x="2657" y="0"/>
        <a:ext cx="2571000" cy="380427"/>
      </dsp:txXfrm>
    </dsp:sp>
    <dsp:sp modelId="{04692EA7-4A73-43AC-9653-DEF881E29397}">
      <dsp:nvSpPr>
        <dsp:cNvPr id="0" name=""/>
        <dsp:cNvSpPr/>
      </dsp:nvSpPr>
      <dsp:spPr>
        <a:xfrm>
          <a:off x="2135543" y="0"/>
          <a:ext cx="2666107" cy="380427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solidFill>
                <a:schemeClr val="tx1"/>
              </a:solidFill>
              <a:latin typeface="+mj-lt"/>
            </a:rPr>
            <a:t>Research question &amp;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solidFill>
                <a:schemeClr val="tx1"/>
              </a:solidFill>
              <a:latin typeface="+mj-lt"/>
            </a:rPr>
            <a:t>Empirical Approach</a:t>
          </a:r>
        </a:p>
      </dsp:txBody>
      <dsp:txXfrm>
        <a:off x="2325757" y="0"/>
        <a:ext cx="2285680" cy="380427"/>
      </dsp:txXfrm>
    </dsp:sp>
    <dsp:sp modelId="{183F272A-665F-4D12-A253-F240D0571201}">
      <dsp:nvSpPr>
        <dsp:cNvPr id="0" name=""/>
        <dsp:cNvSpPr/>
      </dsp:nvSpPr>
      <dsp:spPr>
        <a:xfrm>
          <a:off x="4268428" y="0"/>
          <a:ext cx="2666107" cy="380427"/>
        </a:xfrm>
        <a:prstGeom prst="chevron">
          <a:avLst/>
        </a:prstGeom>
        <a:solidFill>
          <a:srgbClr val="0066FF"/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200" b="1" kern="1200" dirty="0">
              <a:solidFill>
                <a:schemeClr val="bg1"/>
              </a:solidFill>
              <a:latin typeface="+mj-lt"/>
            </a:rPr>
            <a:t>Results </a:t>
          </a:r>
        </a:p>
      </dsp:txBody>
      <dsp:txXfrm>
        <a:off x="4458642" y="0"/>
        <a:ext cx="2285680" cy="380427"/>
      </dsp:txXfrm>
    </dsp:sp>
    <dsp:sp modelId="{50FE2251-C0B1-461B-B544-4ABE7B763DF5}">
      <dsp:nvSpPr>
        <dsp:cNvPr id="0" name=""/>
        <dsp:cNvSpPr/>
      </dsp:nvSpPr>
      <dsp:spPr>
        <a:xfrm>
          <a:off x="6401314" y="0"/>
          <a:ext cx="2666107" cy="380427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tx1"/>
              </a:solidFill>
              <a:latin typeface="+mj-lt"/>
            </a:rPr>
            <a:t>Contributions &amp; Limitations</a:t>
          </a:r>
        </a:p>
      </dsp:txBody>
      <dsp:txXfrm>
        <a:off x="6591528" y="0"/>
        <a:ext cx="2285680" cy="38042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03C266-4A6D-4595-A5D8-551C8AA2261D}">
      <dsp:nvSpPr>
        <dsp:cNvPr id="0" name=""/>
        <dsp:cNvSpPr/>
      </dsp:nvSpPr>
      <dsp:spPr>
        <a:xfrm>
          <a:off x="2657" y="0"/>
          <a:ext cx="2666107" cy="380427"/>
        </a:xfrm>
        <a:prstGeom prst="homePlate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8674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solidFill>
                <a:schemeClr val="tx1"/>
              </a:solidFill>
              <a:latin typeface="+mj-lt"/>
            </a:rPr>
            <a:t>Research context</a:t>
          </a:r>
        </a:p>
      </dsp:txBody>
      <dsp:txXfrm>
        <a:off x="2657" y="0"/>
        <a:ext cx="2571000" cy="380427"/>
      </dsp:txXfrm>
    </dsp:sp>
    <dsp:sp modelId="{04692EA7-4A73-43AC-9653-DEF881E29397}">
      <dsp:nvSpPr>
        <dsp:cNvPr id="0" name=""/>
        <dsp:cNvSpPr/>
      </dsp:nvSpPr>
      <dsp:spPr>
        <a:xfrm>
          <a:off x="2135543" y="0"/>
          <a:ext cx="2666107" cy="380427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solidFill>
                <a:schemeClr val="tx1"/>
              </a:solidFill>
              <a:latin typeface="+mj-lt"/>
            </a:rPr>
            <a:t>Research question &amp; Empirical approach</a:t>
          </a:r>
        </a:p>
      </dsp:txBody>
      <dsp:txXfrm>
        <a:off x="2325757" y="0"/>
        <a:ext cx="2285680" cy="380427"/>
      </dsp:txXfrm>
    </dsp:sp>
    <dsp:sp modelId="{183F272A-665F-4D12-A253-F240D0571201}">
      <dsp:nvSpPr>
        <dsp:cNvPr id="0" name=""/>
        <dsp:cNvSpPr/>
      </dsp:nvSpPr>
      <dsp:spPr>
        <a:xfrm>
          <a:off x="4268428" y="0"/>
          <a:ext cx="2666107" cy="380427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100" b="0" kern="1200" dirty="0">
              <a:solidFill>
                <a:schemeClr val="tx1"/>
              </a:solidFill>
              <a:latin typeface="+mj-lt"/>
            </a:rPr>
            <a:t>Results </a:t>
          </a:r>
        </a:p>
      </dsp:txBody>
      <dsp:txXfrm>
        <a:off x="4458642" y="0"/>
        <a:ext cx="2285680" cy="380427"/>
      </dsp:txXfrm>
    </dsp:sp>
    <dsp:sp modelId="{50FE2251-C0B1-461B-B544-4ABE7B763DF5}">
      <dsp:nvSpPr>
        <dsp:cNvPr id="0" name=""/>
        <dsp:cNvSpPr/>
      </dsp:nvSpPr>
      <dsp:spPr>
        <a:xfrm>
          <a:off x="6401314" y="0"/>
          <a:ext cx="2666107" cy="380427"/>
        </a:xfrm>
        <a:prstGeom prst="chevron">
          <a:avLst/>
        </a:prstGeom>
        <a:solidFill>
          <a:srgbClr val="0066FF"/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bg1"/>
              </a:solidFill>
              <a:latin typeface="+mj-lt"/>
            </a:rPr>
            <a:t>Contributions &amp; Limitations</a:t>
          </a:r>
        </a:p>
      </dsp:txBody>
      <dsp:txXfrm>
        <a:off x="6591528" y="0"/>
        <a:ext cx="2285680" cy="3804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243ED-E3A6-48A9-9B5F-008641FF43D1}" type="datetimeFigureOut">
              <a:rPr lang="fr-FR" smtClean="0"/>
              <a:t>11/05/2019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D84869-A46E-48BF-99DF-99C9BAAE7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930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smtClean="0">
                <a:solidFill>
                  <a:prstClr val="black"/>
                </a:solidFill>
              </a:rPr>
              <a:pPr/>
              <a:t>1</a:t>
            </a:fld>
            <a:endParaRPr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077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D84869-A46E-48BF-99DF-99C9BAAE71A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886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D84869-A46E-48BF-99DF-99C9BAAE71A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886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D84869-A46E-48BF-99DF-99C9BAAE71A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400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D84869-A46E-48BF-99DF-99C9BAAE71A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05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D84869-A46E-48BF-99DF-99C9BAAE71A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638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D84869-A46E-48BF-99DF-99C9BAAE71A2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4294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D84869-A46E-48BF-99DF-99C9BAAE71A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6361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smtClean="0">
                <a:solidFill>
                  <a:prstClr val="black"/>
                </a:solidFill>
              </a:rPr>
              <a:pPr/>
              <a:t>9</a:t>
            </a:fld>
            <a:endParaRPr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495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20494-A2B8-4713-B020-3532324CD3B0}" type="datetime1">
              <a:rPr lang="fr-FR" smtClean="0"/>
              <a:t>11/05/2019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A1079-7A53-47E1-9CC1-D257CBE6A83A}" type="datetime1">
              <a:rPr lang="fr-FR" smtClean="0"/>
              <a:t>11/05/2019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DD55-41E4-46E0-9390-4F7CC167DC90}" type="datetime1">
              <a:rPr lang="fr-FR" smtClean="0"/>
              <a:t>11/05/2019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DE173-9309-4FBD-8C62-F100249D24F4}" type="datetime1">
              <a:rPr lang="fr-FR" smtClean="0"/>
              <a:t>11/05/2019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66FF7-A4A0-4106-B9FE-CA4D7592663E}" type="datetime1">
              <a:rPr lang="fr-FR" smtClean="0"/>
              <a:t>11/05/2019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15D5-9826-4001-B547-758C84126331}" type="datetime1">
              <a:rPr lang="fr-FR" smtClean="0"/>
              <a:t>11/05/2019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F5DC-8F29-4994-BA0B-967379381E45}" type="datetime1">
              <a:rPr lang="fr-FR" smtClean="0"/>
              <a:t>11/05/2019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FAC70-1755-4AA4-8B67-C6056CB13BB7}" type="datetime1">
              <a:rPr lang="fr-FR" smtClean="0"/>
              <a:t>11/05/2019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1565-C86A-46F6-91C5-B1C653BFCE5B}" type="datetime1">
              <a:rPr lang="fr-FR" smtClean="0"/>
              <a:t>11/05/2019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20205-8D26-41EA-B59F-3D72340ECCF2}" type="datetime1">
              <a:rPr lang="fr-FR" smtClean="0"/>
              <a:t>11/05/2019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83833-EB8D-483C-ADCD-3FA4AADA2E84}" type="datetime1">
              <a:rPr lang="fr-FR" smtClean="0"/>
              <a:t>11/05/2019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D79B7-102A-4F1D-8C51-A151080B2D65}" type="datetime1">
              <a:rPr lang="fr-FR" smtClean="0"/>
              <a:t>11/05/2019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jp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chart" Target="../charts/chart1.xml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chart" Target="../charts/chart2.xml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chart" Target="../charts/chart3.xml"/><Relationship Id="rId7" Type="http://schemas.openxmlformats.org/officeDocument/2006/relationships/diagramQuickStyle" Target="../diagrams/quickStyle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10" Type="http://schemas.openxmlformats.org/officeDocument/2006/relationships/chart" Target="../charts/chart4.xml"/><Relationship Id="rId4" Type="http://schemas.openxmlformats.org/officeDocument/2006/relationships/image" Target="../media/image5.png"/><Relationship Id="rId9" Type="http://schemas.microsoft.com/office/2007/relationships/diagramDrawing" Target="../diagrams/drawing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2568529"/>
            <a:ext cx="8909534" cy="1250203"/>
          </a:xfrm>
          <a:prstGeom prst="rect">
            <a:avLst/>
          </a:prstGeom>
          <a:ln w="19050">
            <a:solidFill>
              <a:srgbClr val="0066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350">
              <a:solidFill>
                <a:schemeClr val="tx2"/>
              </a:solidFill>
            </a:endParaRPr>
          </a:p>
        </p:txBody>
      </p:sp>
      <p:sp>
        <p:nvSpPr>
          <p:cNvPr id="25" name="Title 3"/>
          <p:cNvSpPr txBox="1">
            <a:spLocks/>
          </p:cNvSpPr>
          <p:nvPr/>
        </p:nvSpPr>
        <p:spPr>
          <a:xfrm>
            <a:off x="501813" y="2658399"/>
            <a:ext cx="8208912" cy="94068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0" lang="fr-FR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latin typeface="+mn-lt"/>
                <a:ea typeface="+mn-ea"/>
                <a:cs typeface="+mn-cs"/>
              </a:rPr>
              <a:t>Third Party Can Be a Chance for Consumer-Brand Relationships</a:t>
            </a:r>
          </a:p>
          <a:p>
            <a:r>
              <a:rPr lang="en-US" sz="2400" b="1" dirty="0">
                <a:latin typeface="+mn-lt"/>
                <a:ea typeface="+mn-ea"/>
                <a:cs typeface="+mn-cs"/>
              </a:rPr>
              <a:t> in Service Recovery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15938" y="4271959"/>
            <a:ext cx="49037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Anna MARDUMYAN</a:t>
            </a:r>
          </a:p>
          <a:p>
            <a:r>
              <a:rPr lang="en-US" sz="1600" dirty="0"/>
              <a:t>Assistant Professor, ESSCA School of Management</a:t>
            </a:r>
          </a:p>
          <a:p>
            <a:endParaRPr lang="en-US" sz="1600" b="1" dirty="0"/>
          </a:p>
          <a:p>
            <a:endParaRPr lang="en-US" sz="1600" b="1" dirty="0"/>
          </a:p>
          <a:p>
            <a:r>
              <a:rPr lang="en-US" sz="1600" b="1" dirty="0"/>
              <a:t>William SABADIE</a:t>
            </a:r>
          </a:p>
          <a:p>
            <a:r>
              <a:rPr lang="en-US" sz="1600" dirty="0"/>
              <a:t>Full Professor, Jean Moulin Lyon 3 University</a:t>
            </a:r>
          </a:p>
        </p:txBody>
      </p:sp>
      <p:pic>
        <p:nvPicPr>
          <p:cNvPr id="9" name="Image 12" descr="lyon3">
            <a:extLst>
              <a:ext uri="{FF2B5EF4-FFF2-40B4-BE49-F238E27FC236}">
                <a16:creationId xmlns:a16="http://schemas.microsoft.com/office/drawing/2014/main" id="{DB550771-BFE2-9A4D-8A29-97419DBC1CE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10630"/>
            <a:ext cx="1708734" cy="6831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2">
            <a:extLst>
              <a:ext uri="{FF2B5EF4-FFF2-40B4-BE49-F238E27FC236}">
                <a16:creationId xmlns:a16="http://schemas.microsoft.com/office/drawing/2014/main" id="{849D7ABD-7626-8E40-9304-E33DCDAB53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2320" y="992841"/>
            <a:ext cx="1564718" cy="683161"/>
          </a:xfrm>
          <a:prstGeom prst="rect">
            <a:avLst/>
          </a:prstGeom>
        </p:spPr>
      </p:pic>
      <p:pic>
        <p:nvPicPr>
          <p:cNvPr id="1026" name="x_x_Image 8" descr="cid:image002.gif@01D33CF5.61D92070">
            <a:extLst>
              <a:ext uri="{FF2B5EF4-FFF2-40B4-BE49-F238E27FC236}">
                <a16:creationId xmlns:a16="http://schemas.microsoft.com/office/drawing/2014/main" id="{E535FBDD-0B6D-4621-A6AE-CB4FF87F40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94" y="259416"/>
            <a:ext cx="4269382" cy="865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296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61006" y="6484307"/>
            <a:ext cx="2133600" cy="365125"/>
          </a:xfrm>
        </p:spPr>
        <p:txBody>
          <a:bodyPr/>
          <a:lstStyle/>
          <a:p>
            <a:fld id="{CF4668DC-857F-487D-BFFA-8C0CA5037977}" type="slidenum">
              <a:rPr lang="fr-BE" smtClean="0">
                <a:latin typeface="+mj-lt"/>
                <a:cs typeface="Times New Roman" panose="02020603050405020304" pitchFamily="18" charset="0"/>
              </a:rPr>
              <a:t>2</a:t>
            </a:fld>
            <a:endParaRPr lang="fr-BE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55031" y="1705619"/>
            <a:ext cx="169950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b="1" dirty="0">
                <a:solidFill>
                  <a:srgbClr val="0066FF"/>
                </a:solidFill>
                <a:latin typeface="+mj-lt"/>
                <a:cs typeface="Times New Roman" panose="02020603050405020304" pitchFamily="18" charset="0"/>
              </a:rPr>
              <a:t>98% </a:t>
            </a:r>
          </a:p>
        </p:txBody>
      </p:sp>
      <p:sp>
        <p:nvSpPr>
          <p:cNvPr id="7" name="Rectangle 6"/>
          <p:cNvSpPr/>
          <p:nvPr/>
        </p:nvSpPr>
        <p:spPr>
          <a:xfrm>
            <a:off x="1698869" y="2565907"/>
            <a:ext cx="55109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of Fortune 1000 firms rely on mediation as an alternative dispute resolution (ADR) procedure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267744" y="860580"/>
            <a:ext cx="4373172" cy="908720"/>
          </a:xfrm>
        </p:spPr>
        <p:txBody>
          <a:bodyPr>
            <a:normAutofit/>
          </a:bodyPr>
          <a:lstStyle/>
          <a:p>
            <a:r>
              <a:rPr lang="en-US" sz="3600" b="1" dirty="0">
                <a:cs typeface="Times New Roman" panose="02020603050405020304" pitchFamily="18" charset="0"/>
              </a:rPr>
              <a:t>Research Context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8727" y="5958983"/>
            <a:ext cx="51858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b="1" dirty="0">
                <a:solidFill>
                  <a:srgbClr val="0066FF"/>
                </a:solidFill>
                <a:latin typeface="+mj-lt"/>
                <a:cs typeface="Times New Roman" panose="02020603050405020304" pitchFamily="18" charset="0"/>
              </a:rPr>
              <a:t>+23% </a:t>
            </a:r>
            <a:r>
              <a:rPr lang="fr-FR" b="1" dirty="0">
                <a:solidFill>
                  <a:schemeClr val="bg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for postal services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20335" y="4320233"/>
            <a:ext cx="350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0066FF"/>
                </a:solidFill>
                <a:latin typeface="+mj-lt"/>
                <a:cs typeface="Times New Roman" panose="02020603050405020304" pitchFamily="18" charset="0"/>
              </a:rPr>
              <a:t>+53%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for insurance services</a:t>
            </a:r>
            <a:endParaRPr lang="en-US" dirty="0">
              <a:solidFill>
                <a:schemeClr val="bg1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601562" y="4994050"/>
            <a:ext cx="55109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0066FF"/>
                </a:solidFill>
                <a:latin typeface="+mj-lt"/>
                <a:cs typeface="Times New Roman" panose="02020603050405020304" pitchFamily="18" charset="0"/>
              </a:rPr>
              <a:t>+28%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for electronic communication services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13870" y="3858568"/>
            <a:ext cx="8280920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000" b="1" u="sng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INCREASE RATE OF MEDIATION CASES IN FRANCE (2016)</a:t>
            </a:r>
            <a:endParaRPr lang="en-US" sz="2000" b="1" u="sng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943293840"/>
              </p:ext>
            </p:extLst>
          </p:nvPr>
        </p:nvGraphicFramePr>
        <p:xfrm>
          <a:off x="59172" y="149526"/>
          <a:ext cx="9070079" cy="380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0751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61006" y="6484307"/>
            <a:ext cx="2133600" cy="365125"/>
          </a:xfrm>
        </p:spPr>
        <p:txBody>
          <a:bodyPr/>
          <a:lstStyle/>
          <a:p>
            <a:fld id="{CF4668DC-857F-487D-BFFA-8C0CA5037977}" type="slidenum">
              <a:rPr lang="fr-BE" smtClean="0">
                <a:latin typeface="+mj-lt"/>
                <a:cs typeface="Times New Roman" panose="02020603050405020304" pitchFamily="18" charset="0"/>
              </a:rPr>
              <a:t>3</a:t>
            </a:fld>
            <a:endParaRPr lang="fr-BE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267744" y="860580"/>
            <a:ext cx="4373172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cs typeface="Times New Roman" panose="02020603050405020304" pitchFamily="18" charset="0"/>
              </a:rPr>
              <a:t>Research Context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193579" y="1759361"/>
            <a:ext cx="8439787" cy="832154"/>
          </a:xfrm>
          <a:ln>
            <a:noFill/>
          </a:ln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800" b="1" dirty="0">
                <a:solidFill>
                  <a:srgbClr val="0066FF"/>
                </a:solidFill>
                <a:latin typeface="+mj-lt"/>
                <a:cs typeface="Times New Roman" panose="02020603050405020304" pitchFamily="18" charset="0"/>
              </a:rPr>
              <a:t>What is </a:t>
            </a:r>
            <a:r>
              <a:rPr lang="fr-FR" sz="3800" b="1" dirty="0">
                <a:solidFill>
                  <a:srgbClr val="0066FF"/>
                </a:solidFill>
                <a:latin typeface="+mj-lt"/>
                <a:cs typeface="Times New Roman" panose="02020603050405020304" pitchFamily="18" charset="0"/>
              </a:rPr>
              <a:t>the </a:t>
            </a:r>
            <a:r>
              <a:rPr lang="en-US" sz="3800" b="1" dirty="0">
                <a:solidFill>
                  <a:srgbClr val="0066FF"/>
                </a:solidFill>
                <a:latin typeface="+mj-lt"/>
                <a:cs typeface="Times New Roman" panose="02020603050405020304" pitchFamily="18" charset="0"/>
              </a:rPr>
              <a:t>mediation?</a:t>
            </a:r>
            <a:r>
              <a:rPr lang="en-US" sz="3800" b="1" dirty="0">
                <a:solidFill>
                  <a:srgbClr val="0066FF"/>
                </a:solidFill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US" sz="2200" b="1" dirty="0">
                <a:solidFill>
                  <a:schemeClr val="bg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European Directive 2013/11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607" y="5229200"/>
            <a:ext cx="1872209" cy="1579011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547664" y="4213802"/>
            <a:ext cx="5688632" cy="969858"/>
          </a:xfrm>
          <a:prstGeom prst="roundRect">
            <a:avLst/>
          </a:prstGeom>
          <a:noFill/>
          <a:ln w="285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Mandatory for firms after failed service recovery (i.e. double deviation)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255489" y="2924944"/>
            <a:ext cx="2575294" cy="969858"/>
          </a:xfrm>
          <a:prstGeom prst="roundRect">
            <a:avLst/>
          </a:prstGeom>
          <a:noFill/>
          <a:ln w="285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No authority to impose a solution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245178" y="2930566"/>
            <a:ext cx="2575294" cy="969858"/>
          </a:xfrm>
          <a:prstGeom prst="roundRect">
            <a:avLst/>
          </a:prstGeom>
          <a:noFill/>
          <a:ln w="285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Free of charges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54234" y="2924944"/>
            <a:ext cx="2586860" cy="969858"/>
          </a:xfrm>
          <a:prstGeom prst="roundRect">
            <a:avLst/>
          </a:prstGeom>
          <a:noFill/>
          <a:ln w="285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Impartial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third party</a:t>
            </a:r>
            <a:endParaRPr lang="fr-FR" sz="2400" dirty="0">
              <a:solidFill>
                <a:schemeClr val="tx1"/>
              </a:solidFill>
            </a:endParaRP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3513698419"/>
              </p:ext>
            </p:extLst>
          </p:nvPr>
        </p:nvGraphicFramePr>
        <p:xfrm>
          <a:off x="59172" y="149526"/>
          <a:ext cx="9070079" cy="380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69156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2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latin typeface="+mj-lt"/>
              </a:rPr>
              <a:t>4</a:t>
            </a:fld>
            <a:endParaRPr lang="fr-BE">
              <a:latin typeface="+mj-lt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260389700"/>
              </p:ext>
            </p:extLst>
          </p:nvPr>
        </p:nvGraphicFramePr>
        <p:xfrm>
          <a:off x="59172" y="149526"/>
          <a:ext cx="9070079" cy="380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346223" y="1909078"/>
            <a:ext cx="8276213" cy="914400"/>
          </a:xfrm>
          <a:prstGeom prst="roundRect">
            <a:avLst/>
          </a:prstGeom>
          <a:solidFill>
            <a:schemeClr val="bg1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000" b="1" dirty="0">
                <a:solidFill>
                  <a:schemeClr val="tx1"/>
                </a:solidFill>
              </a:rPr>
              <a:t>How does an intervention by a mediator affect </a:t>
            </a:r>
          </a:p>
          <a:p>
            <a:pPr algn="ctr">
              <a:lnSpc>
                <a:spcPct val="150000"/>
              </a:lnSpc>
            </a:pPr>
            <a:r>
              <a:rPr lang="en-US" sz="2000" b="1" dirty="0">
                <a:solidFill>
                  <a:schemeClr val="tx1"/>
                </a:solidFill>
              </a:rPr>
              <a:t>customer-brand relationship quality?</a:t>
            </a:r>
            <a:endParaRPr lang="fr-FR" sz="2000" b="1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267744" y="860580"/>
            <a:ext cx="4373172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cs typeface="Times New Roman" panose="02020603050405020304" pitchFamily="18" charset="0"/>
              </a:rPr>
              <a:t>Research Question</a:t>
            </a:r>
          </a:p>
        </p:txBody>
      </p:sp>
      <p:sp>
        <p:nvSpPr>
          <p:cNvPr id="11" name="Rounded Rectangle 13">
            <a:extLst>
              <a:ext uri="{FF2B5EF4-FFF2-40B4-BE49-F238E27FC236}">
                <a16:creationId xmlns:a16="http://schemas.microsoft.com/office/drawing/2014/main" id="{70333FAB-5FEE-4893-8FD4-A71B26D2E7E4}"/>
              </a:ext>
            </a:extLst>
          </p:cNvPr>
          <p:cNvSpPr/>
          <p:nvPr/>
        </p:nvSpPr>
        <p:spPr>
          <a:xfrm>
            <a:off x="323528" y="3254761"/>
            <a:ext cx="2587581" cy="211845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Desire associated with the recourse to mediation </a:t>
            </a:r>
            <a:endParaRPr lang="fr-FR" sz="1400" b="1" dirty="0"/>
          </a:p>
          <a:p>
            <a:pPr algn="ctr"/>
            <a:endParaRPr lang="fr-FR" sz="1400" dirty="0"/>
          </a:p>
        </p:txBody>
      </p:sp>
      <p:sp>
        <p:nvSpPr>
          <p:cNvPr id="12" name="Rounded Rectangle 18">
            <a:extLst>
              <a:ext uri="{FF2B5EF4-FFF2-40B4-BE49-F238E27FC236}">
                <a16:creationId xmlns:a16="http://schemas.microsoft.com/office/drawing/2014/main" id="{B6ED4CCF-DFE7-4DF2-A4D6-AA67CC6DC55D}"/>
              </a:ext>
            </a:extLst>
          </p:cNvPr>
          <p:cNvSpPr/>
          <p:nvPr/>
        </p:nvSpPr>
        <p:spPr>
          <a:xfrm>
            <a:off x="994296" y="4357433"/>
            <a:ext cx="1164789" cy="8947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cs typeface="Times New Roman" panose="02020603050405020304" pitchFamily="18" charset="0"/>
              </a:rPr>
              <a:t>Scenario-based experiment</a:t>
            </a:r>
          </a:p>
        </p:txBody>
      </p:sp>
      <p:sp>
        <p:nvSpPr>
          <p:cNvPr id="14" name="Rounded Rectangle 25">
            <a:extLst>
              <a:ext uri="{FF2B5EF4-FFF2-40B4-BE49-F238E27FC236}">
                <a16:creationId xmlns:a16="http://schemas.microsoft.com/office/drawing/2014/main" id="{EB9128BE-D3CA-4DF1-A122-8DAA61A49637}"/>
              </a:ext>
            </a:extLst>
          </p:cNvPr>
          <p:cNvSpPr/>
          <p:nvPr/>
        </p:nvSpPr>
        <p:spPr>
          <a:xfrm>
            <a:off x="3226544" y="3254761"/>
            <a:ext cx="2644777" cy="211845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Mediator vs consumer agency </a:t>
            </a:r>
            <a:r>
              <a:rPr lang="en-US" sz="1400" b="1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US" sz="1400" b="1" dirty="0">
                <a:solidFill>
                  <a:schemeClr val="tx1"/>
                </a:solidFill>
              </a:rPr>
              <a:t> perceived justice</a:t>
            </a:r>
            <a:endParaRPr lang="fr-FR" sz="1400" b="1" dirty="0"/>
          </a:p>
          <a:p>
            <a:pPr algn="ctr"/>
            <a:endParaRPr lang="fr-FR" sz="1400" dirty="0"/>
          </a:p>
        </p:txBody>
      </p:sp>
      <p:sp>
        <p:nvSpPr>
          <p:cNvPr id="15" name="Rounded Rectangle 22">
            <a:extLst>
              <a:ext uri="{FF2B5EF4-FFF2-40B4-BE49-F238E27FC236}">
                <a16:creationId xmlns:a16="http://schemas.microsoft.com/office/drawing/2014/main" id="{CA23156C-A42E-4E9A-9548-AF40778C8D62}"/>
              </a:ext>
            </a:extLst>
          </p:cNvPr>
          <p:cNvSpPr/>
          <p:nvPr/>
        </p:nvSpPr>
        <p:spPr>
          <a:xfrm>
            <a:off x="3972425" y="4373251"/>
            <a:ext cx="1153013" cy="8947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cs typeface="Times New Roman" panose="02020603050405020304" pitchFamily="18" charset="0"/>
              </a:rPr>
              <a:t>Scenario-based experiment 2x2</a:t>
            </a:r>
          </a:p>
        </p:txBody>
      </p:sp>
      <p:sp>
        <p:nvSpPr>
          <p:cNvPr id="16" name="Rounded Rectangle 26">
            <a:extLst>
              <a:ext uri="{FF2B5EF4-FFF2-40B4-BE49-F238E27FC236}">
                <a16:creationId xmlns:a16="http://schemas.microsoft.com/office/drawing/2014/main" id="{7A9CA5FC-9039-48F9-B1A1-6A8A7CACFA66}"/>
              </a:ext>
            </a:extLst>
          </p:cNvPr>
          <p:cNvSpPr/>
          <p:nvPr/>
        </p:nvSpPr>
        <p:spPr>
          <a:xfrm>
            <a:off x="6034856" y="3254761"/>
            <a:ext cx="2587581" cy="211845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Mediator </a:t>
            </a:r>
            <a:r>
              <a:rPr lang="en-US" sz="1400" b="1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1400" b="1" dirty="0">
                <a:solidFill>
                  <a:schemeClr val="tx1"/>
                </a:solidFill>
              </a:rPr>
              <a:t>customer behavioral intentions</a:t>
            </a:r>
            <a:endParaRPr lang="fr-FR" sz="1400" b="1" dirty="0"/>
          </a:p>
          <a:p>
            <a:pPr algn="ctr"/>
            <a:endParaRPr lang="fr-FR" sz="1400" dirty="0"/>
          </a:p>
        </p:txBody>
      </p:sp>
      <p:sp>
        <p:nvSpPr>
          <p:cNvPr id="17" name="Rounded Rectangle 23">
            <a:extLst>
              <a:ext uri="{FF2B5EF4-FFF2-40B4-BE49-F238E27FC236}">
                <a16:creationId xmlns:a16="http://schemas.microsoft.com/office/drawing/2014/main" id="{8E2E9223-ADBE-470B-AD35-716AED1FE4A5}"/>
              </a:ext>
            </a:extLst>
          </p:cNvPr>
          <p:cNvSpPr/>
          <p:nvPr/>
        </p:nvSpPr>
        <p:spPr>
          <a:xfrm>
            <a:off x="6752139" y="4357433"/>
            <a:ext cx="1153013" cy="8947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cs typeface="Times New Roman" panose="02020603050405020304" pitchFamily="18" charset="0"/>
              </a:rPr>
              <a:t>Survey</a:t>
            </a:r>
          </a:p>
        </p:txBody>
      </p:sp>
    </p:spTree>
    <p:extLst>
      <p:ext uri="{BB962C8B-B14F-4D97-AF65-F5344CB8AC3E}">
        <p14:creationId xmlns:p14="http://schemas.microsoft.com/office/powerpoint/2010/main" val="219304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aphique 9"/>
          <p:cNvGraphicFramePr/>
          <p:nvPr>
            <p:extLst>
              <p:ext uri="{D42A27DB-BD31-4B8C-83A1-F6EECF244321}">
                <p14:modId xmlns:p14="http://schemas.microsoft.com/office/powerpoint/2010/main" val="3237207692"/>
              </p:ext>
            </p:extLst>
          </p:nvPr>
        </p:nvGraphicFramePr>
        <p:xfrm>
          <a:off x="2195736" y="1306796"/>
          <a:ext cx="6491064" cy="5049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7020272" y="1844824"/>
            <a:ext cx="1482609" cy="3975122"/>
          </a:xfrm>
          <a:prstGeom prst="rect">
            <a:avLst/>
          </a:prstGeom>
          <a:solidFill>
            <a:srgbClr val="0066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latin typeface="+mj-lt"/>
              </a:rPr>
              <a:t>5</a:t>
            </a:fld>
            <a:endParaRPr lang="fr-BE"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172" y="517953"/>
            <a:ext cx="1926437" cy="63400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22290" y="692696"/>
            <a:ext cx="1800200" cy="238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j-lt"/>
                <a:cs typeface="Times New Roman" panose="02020603050405020304" pitchFamily="18" charset="0"/>
              </a:rPr>
              <a:t>Study 1</a:t>
            </a:r>
            <a:r>
              <a:rPr lang="fr-FR" sz="1600" b="1" dirty="0">
                <a:latin typeface="+mj-lt"/>
                <a:cs typeface="Times New Roman" panose="02020603050405020304" pitchFamily="18" charset="0"/>
              </a:rPr>
              <a:t>: </a:t>
            </a:r>
            <a:r>
              <a:rPr lang="en-US" sz="1600" dirty="0">
                <a:latin typeface="+mj-lt"/>
                <a:cs typeface="Times New Roman" panose="02020603050405020304" pitchFamily="18" charset="0"/>
              </a:rPr>
              <a:t>Scenario- based experiment</a:t>
            </a:r>
          </a:p>
          <a:p>
            <a:endParaRPr lang="en-US" sz="1600" dirty="0">
              <a:latin typeface="+mj-lt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+mj-lt"/>
                <a:cs typeface="Times New Roman" panose="02020603050405020304" pitchFamily="18" charset="0"/>
              </a:rPr>
              <a:t>Sector : </a:t>
            </a:r>
            <a:r>
              <a:rPr lang="en-US" sz="1600" dirty="0">
                <a:latin typeface="+mj-lt"/>
                <a:cs typeface="Times New Roman" panose="02020603050405020304" pitchFamily="18" charset="0"/>
              </a:rPr>
              <a:t>Bank</a:t>
            </a:r>
          </a:p>
          <a:p>
            <a:r>
              <a:rPr lang="en-US" sz="1600" b="1" dirty="0">
                <a:latin typeface="+mj-lt"/>
                <a:cs typeface="Times New Roman" panose="02020603050405020304" pitchFamily="18" charset="0"/>
              </a:rPr>
              <a:t>N = </a:t>
            </a:r>
            <a:r>
              <a:rPr lang="en-US" sz="1600" i="1" dirty="0">
                <a:latin typeface="+mj-lt"/>
                <a:cs typeface="Times New Roman" panose="02020603050405020304" pitchFamily="18" charset="0"/>
              </a:rPr>
              <a:t>338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b="1" dirty="0">
                <a:latin typeface="+mj-lt"/>
                <a:cs typeface="Times New Roman" panose="02020603050405020304" pitchFamily="18" charset="0"/>
              </a:rPr>
              <a:t>Female</a:t>
            </a:r>
            <a:r>
              <a:rPr lang="en-US" sz="1600" dirty="0">
                <a:latin typeface="+mj-lt"/>
                <a:cs typeface="Times New Roman" panose="02020603050405020304" pitchFamily="18" charset="0"/>
              </a:rPr>
              <a:t> = </a:t>
            </a:r>
            <a:r>
              <a:rPr lang="en-US" sz="1600" i="1" dirty="0">
                <a:latin typeface="+mj-lt"/>
                <a:cs typeface="Times New Roman" panose="02020603050405020304" pitchFamily="18" charset="0"/>
              </a:rPr>
              <a:t>44.4%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b="1" dirty="0">
                <a:latin typeface="+mj-lt"/>
                <a:cs typeface="Times New Roman" panose="02020603050405020304" pitchFamily="18" charset="0"/>
              </a:rPr>
              <a:t>M</a:t>
            </a:r>
            <a:r>
              <a:rPr lang="en-US" sz="1600" b="1" baseline="-25000" dirty="0">
                <a:latin typeface="+mj-lt"/>
                <a:cs typeface="Times New Roman" panose="02020603050405020304" pitchFamily="18" charset="0"/>
              </a:rPr>
              <a:t>age</a:t>
            </a:r>
            <a:r>
              <a:rPr lang="en-US" sz="1600" dirty="0">
                <a:latin typeface="+mj-lt"/>
                <a:cs typeface="Times New Roman" panose="02020603050405020304" pitchFamily="18" charset="0"/>
              </a:rPr>
              <a:t> = </a:t>
            </a:r>
            <a:r>
              <a:rPr lang="en-US" sz="1600" i="1" dirty="0">
                <a:latin typeface="+mj-lt"/>
                <a:cs typeface="Times New Roman" panose="02020603050405020304" pitchFamily="18" charset="0"/>
              </a:rPr>
              <a:t>40.62 </a:t>
            </a:r>
            <a:endParaRPr lang="fr-FR" sz="1600" i="1" dirty="0">
              <a:latin typeface="+mj-lt"/>
              <a:ea typeface="Calibri"/>
              <a:cs typeface="Times New Roman" panose="02020603050405020304" pitchFamily="18" charset="0"/>
            </a:endParaRPr>
          </a:p>
          <a:p>
            <a:endParaRPr lang="fr-FR" sz="1600" dirty="0">
              <a:latin typeface="+mj-lt"/>
              <a:ea typeface="Calibri"/>
              <a:cs typeface="Times New Roman" panose="02020603050405020304" pitchFamily="18" charset="0"/>
            </a:endParaRPr>
          </a:p>
          <a:p>
            <a:endParaRPr lang="fr-FR" sz="1600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300690317"/>
              </p:ext>
            </p:extLst>
          </p:nvPr>
        </p:nvGraphicFramePr>
        <p:xfrm>
          <a:off x="59172" y="149526"/>
          <a:ext cx="9070079" cy="380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Title 1"/>
          <p:cNvSpPr txBox="1">
            <a:spLocks/>
          </p:cNvSpPr>
          <p:nvPr/>
        </p:nvSpPr>
        <p:spPr>
          <a:xfrm>
            <a:off x="1410135" y="531323"/>
            <a:ext cx="2861004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cs typeface="Times New Roman" panose="02020603050405020304" pitchFamily="18" charset="0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212484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9173" y="517953"/>
            <a:ext cx="1920540" cy="63400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latin typeface="+mj-lt"/>
              </a:rPr>
              <a:t>6</a:t>
            </a:fld>
            <a:endParaRPr lang="fr-BE">
              <a:latin typeface="+mj-lt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-6417" y="692696"/>
            <a:ext cx="2051720" cy="238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j-lt"/>
                <a:cs typeface="Times New Roman" panose="02020603050405020304" pitchFamily="18" charset="0"/>
              </a:rPr>
              <a:t>Study</a:t>
            </a:r>
            <a:r>
              <a:rPr lang="fr-FR" sz="1600" b="1" dirty="0">
                <a:latin typeface="+mj-lt"/>
                <a:cs typeface="Times New Roman" panose="02020603050405020304" pitchFamily="18" charset="0"/>
              </a:rPr>
              <a:t> 2</a:t>
            </a:r>
            <a:r>
              <a:rPr lang="en-US" sz="1600" dirty="0">
                <a:latin typeface="+mj-lt"/>
                <a:cs typeface="Times New Roman" panose="02020603050405020304" pitchFamily="18" charset="0"/>
              </a:rPr>
              <a:t>: Scenario- based experiment 2x2</a:t>
            </a:r>
          </a:p>
          <a:p>
            <a:endParaRPr lang="en-US" sz="1600" b="1" dirty="0">
              <a:latin typeface="+mj-lt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+mj-lt"/>
                <a:cs typeface="Times New Roman" panose="02020603050405020304" pitchFamily="18" charset="0"/>
              </a:rPr>
              <a:t>Sector : </a:t>
            </a:r>
            <a:r>
              <a:rPr lang="en-US" sz="1600" dirty="0">
                <a:latin typeface="+mj-lt"/>
                <a:cs typeface="Times New Roman" panose="02020603050405020304" pitchFamily="18" charset="0"/>
              </a:rPr>
              <a:t>Bank</a:t>
            </a:r>
          </a:p>
          <a:p>
            <a:r>
              <a:rPr lang="en-US" sz="1600" b="1" dirty="0">
                <a:latin typeface="+mj-lt"/>
                <a:cs typeface="Times New Roman" panose="02020603050405020304" pitchFamily="18" charset="0"/>
              </a:rPr>
              <a:t>N = </a:t>
            </a:r>
            <a:r>
              <a:rPr lang="en-US" sz="1600" dirty="0">
                <a:latin typeface="+mj-lt"/>
                <a:cs typeface="Times New Roman" panose="02020603050405020304" pitchFamily="18" charset="0"/>
              </a:rPr>
              <a:t>266</a:t>
            </a:r>
            <a:endParaRPr lang="en-US" sz="1200" dirty="0"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b="1" dirty="0">
                <a:latin typeface="+mj-lt"/>
                <a:cs typeface="Times New Roman" panose="02020603050405020304" pitchFamily="18" charset="0"/>
              </a:rPr>
              <a:t>Female</a:t>
            </a:r>
            <a:r>
              <a:rPr lang="en-US" sz="1600" dirty="0">
                <a:latin typeface="+mj-lt"/>
                <a:cs typeface="Times New Roman" panose="02020603050405020304" pitchFamily="18" charset="0"/>
              </a:rPr>
              <a:t> = 54,5%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b="1" dirty="0">
                <a:latin typeface="+mj-lt"/>
                <a:cs typeface="Times New Roman" panose="02020603050405020304" pitchFamily="18" charset="0"/>
              </a:rPr>
              <a:t>M</a:t>
            </a:r>
            <a:r>
              <a:rPr lang="en-US" sz="1600" b="1" baseline="-25000" dirty="0">
                <a:latin typeface="+mj-lt"/>
                <a:cs typeface="Times New Roman" panose="02020603050405020304" pitchFamily="18" charset="0"/>
              </a:rPr>
              <a:t>age</a:t>
            </a:r>
            <a:r>
              <a:rPr lang="en-US" sz="1600" dirty="0">
                <a:latin typeface="+mj-lt"/>
                <a:cs typeface="Times New Roman" panose="02020603050405020304" pitchFamily="18" charset="0"/>
              </a:rPr>
              <a:t> = 32,77 </a:t>
            </a:r>
            <a:endParaRPr lang="fr-FR" sz="1600" dirty="0">
              <a:latin typeface="+mj-lt"/>
              <a:ea typeface="Calibri"/>
              <a:cs typeface="Times New Roman" panose="02020603050405020304" pitchFamily="18" charset="0"/>
            </a:endParaRPr>
          </a:p>
          <a:p>
            <a:endParaRPr lang="fr-FR" sz="1600" dirty="0">
              <a:latin typeface="+mj-lt"/>
              <a:ea typeface="Calibri"/>
              <a:cs typeface="Times New Roman" panose="02020603050405020304" pitchFamily="18" charset="0"/>
            </a:endParaRPr>
          </a:p>
          <a:p>
            <a:endParaRPr lang="fr-FR" sz="1600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526311352"/>
              </p:ext>
            </p:extLst>
          </p:nvPr>
        </p:nvGraphicFramePr>
        <p:xfrm>
          <a:off x="2223264" y="1268760"/>
          <a:ext cx="6463536" cy="5221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2" name="Groupe 90"/>
          <p:cNvGrpSpPr/>
          <p:nvPr/>
        </p:nvGrpSpPr>
        <p:grpSpPr>
          <a:xfrm>
            <a:off x="3806737" y="3074887"/>
            <a:ext cx="459719" cy="306071"/>
            <a:chOff x="-5611" y="0"/>
            <a:chExt cx="459719" cy="306351"/>
          </a:xfrm>
        </p:grpSpPr>
        <p:cxnSp>
          <p:nvCxnSpPr>
            <p:cNvPr id="14" name="Connecteur droit 91"/>
            <p:cNvCxnSpPr/>
            <p:nvPr/>
          </p:nvCxnSpPr>
          <p:spPr>
            <a:xfrm flipV="1">
              <a:off x="-5611" y="151075"/>
              <a:ext cx="0" cy="1552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92"/>
            <p:cNvCxnSpPr/>
            <p:nvPr/>
          </p:nvCxnSpPr>
          <p:spPr>
            <a:xfrm>
              <a:off x="0" y="151075"/>
              <a:ext cx="45402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93"/>
            <p:cNvCxnSpPr/>
            <p:nvPr/>
          </p:nvCxnSpPr>
          <p:spPr>
            <a:xfrm flipH="1" flipV="1">
              <a:off x="453224" y="159026"/>
              <a:ext cx="884" cy="14732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24"/>
            <p:cNvSpPr txBox="1"/>
            <p:nvPr/>
          </p:nvSpPr>
          <p:spPr>
            <a:xfrm>
              <a:off x="47708" y="0"/>
              <a:ext cx="406400" cy="22225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900" b="1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***</a:t>
              </a:r>
              <a:endParaRPr lang="fr-FR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20" name="Groupe 90"/>
          <p:cNvGrpSpPr/>
          <p:nvPr/>
        </p:nvGrpSpPr>
        <p:grpSpPr>
          <a:xfrm>
            <a:off x="6553200" y="1938782"/>
            <a:ext cx="459719" cy="306071"/>
            <a:chOff x="-5611" y="0"/>
            <a:chExt cx="459719" cy="306351"/>
          </a:xfrm>
        </p:grpSpPr>
        <p:cxnSp>
          <p:nvCxnSpPr>
            <p:cNvPr id="21" name="Connecteur droit 91"/>
            <p:cNvCxnSpPr/>
            <p:nvPr/>
          </p:nvCxnSpPr>
          <p:spPr>
            <a:xfrm flipV="1">
              <a:off x="-5611" y="151075"/>
              <a:ext cx="0" cy="1552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92"/>
            <p:cNvCxnSpPr/>
            <p:nvPr/>
          </p:nvCxnSpPr>
          <p:spPr>
            <a:xfrm>
              <a:off x="0" y="151075"/>
              <a:ext cx="45402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93"/>
            <p:cNvCxnSpPr/>
            <p:nvPr/>
          </p:nvCxnSpPr>
          <p:spPr>
            <a:xfrm flipH="1" flipV="1">
              <a:off x="453224" y="159026"/>
              <a:ext cx="884" cy="14732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4"/>
            <p:cNvSpPr txBox="1"/>
            <p:nvPr/>
          </p:nvSpPr>
          <p:spPr>
            <a:xfrm>
              <a:off x="47708" y="0"/>
              <a:ext cx="406400" cy="22225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900" b="1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***</a:t>
              </a:r>
              <a:endParaRPr lang="fr-FR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6" name="Title 1"/>
          <p:cNvSpPr txBox="1">
            <a:spLocks/>
          </p:cNvSpPr>
          <p:nvPr/>
        </p:nvSpPr>
        <p:spPr>
          <a:xfrm>
            <a:off x="1410135" y="531323"/>
            <a:ext cx="2861004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cs typeface="Times New Roman" panose="02020603050405020304" pitchFamily="18" charset="0"/>
              </a:rPr>
              <a:t>Results</a:t>
            </a:r>
          </a:p>
        </p:txBody>
      </p:sp>
      <p:graphicFrame>
        <p:nvGraphicFramePr>
          <p:cNvPr id="30" name="Diagram 10">
            <a:extLst>
              <a:ext uri="{FF2B5EF4-FFF2-40B4-BE49-F238E27FC236}">
                <a16:creationId xmlns:a16="http://schemas.microsoft.com/office/drawing/2014/main" id="{E845003B-6F85-405C-BD86-2461699D7E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756077"/>
              </p:ext>
            </p:extLst>
          </p:nvPr>
        </p:nvGraphicFramePr>
        <p:xfrm>
          <a:off x="59172" y="149526"/>
          <a:ext cx="9070079" cy="380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61170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968915322"/>
              </p:ext>
            </p:extLst>
          </p:nvPr>
        </p:nvGraphicFramePr>
        <p:xfrm>
          <a:off x="1997354" y="1269502"/>
          <a:ext cx="3438742" cy="3933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Rectangle 13"/>
          <p:cNvSpPr/>
          <p:nvPr/>
        </p:nvSpPr>
        <p:spPr>
          <a:xfrm>
            <a:off x="59172" y="517953"/>
            <a:ext cx="1926437" cy="63400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latin typeface="+mj-lt"/>
              </a:rPr>
              <a:t>7</a:t>
            </a:fld>
            <a:endParaRPr lang="fr-BE">
              <a:latin typeface="+mj-lt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960" y="692696"/>
            <a:ext cx="2051720" cy="238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j-lt"/>
                <a:cs typeface="Times New Roman" panose="02020603050405020304" pitchFamily="18" charset="0"/>
              </a:rPr>
              <a:t>Study</a:t>
            </a:r>
            <a:r>
              <a:rPr lang="fr-FR" sz="1600" b="1" dirty="0">
                <a:latin typeface="+mj-lt"/>
                <a:cs typeface="Times New Roman" panose="02020603050405020304" pitchFamily="18" charset="0"/>
              </a:rPr>
              <a:t> 3</a:t>
            </a:r>
            <a:r>
              <a:rPr lang="en-US" sz="1600" dirty="0">
                <a:latin typeface="+mj-lt"/>
                <a:cs typeface="Times New Roman" panose="02020603050405020304" pitchFamily="18" charset="0"/>
              </a:rPr>
              <a:t>: Survey</a:t>
            </a:r>
          </a:p>
          <a:p>
            <a:endParaRPr lang="en-US" sz="1600" b="1" dirty="0">
              <a:latin typeface="+mj-lt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+mj-lt"/>
                <a:cs typeface="Times New Roman" panose="02020603050405020304" pitchFamily="18" charset="0"/>
              </a:rPr>
              <a:t>Sector : </a:t>
            </a:r>
            <a:r>
              <a:rPr lang="en-US" sz="1600" dirty="0">
                <a:latin typeface="+mj-lt"/>
                <a:cs typeface="Times New Roman" panose="02020603050405020304" pitchFamily="18" charset="0"/>
              </a:rPr>
              <a:t>Self-service bicycles</a:t>
            </a:r>
          </a:p>
          <a:p>
            <a:r>
              <a:rPr lang="en-US" sz="1600" b="1" dirty="0">
                <a:latin typeface="+mj-lt"/>
                <a:cs typeface="Times New Roman" panose="02020603050405020304" pitchFamily="18" charset="0"/>
              </a:rPr>
              <a:t>N = </a:t>
            </a:r>
            <a:r>
              <a:rPr lang="en-US" sz="1600" dirty="0">
                <a:latin typeface="+mj-lt"/>
                <a:cs typeface="Times New Roman" panose="02020603050405020304" pitchFamily="18" charset="0"/>
              </a:rPr>
              <a:t>326</a:t>
            </a:r>
            <a:endParaRPr lang="en-US" sz="1200" i="1" dirty="0"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b="1" dirty="0">
                <a:latin typeface="+mj-lt"/>
                <a:cs typeface="Times New Roman" panose="02020603050405020304" pitchFamily="18" charset="0"/>
              </a:rPr>
              <a:t>Female</a:t>
            </a:r>
            <a:r>
              <a:rPr lang="en-US" sz="1600" dirty="0">
                <a:latin typeface="+mj-lt"/>
                <a:cs typeface="Times New Roman" panose="02020603050405020304" pitchFamily="18" charset="0"/>
              </a:rPr>
              <a:t> = 48</a:t>
            </a:r>
            <a:r>
              <a:rPr lang="en-US" sz="1600" i="1" dirty="0">
                <a:latin typeface="+mj-lt"/>
                <a:cs typeface="Times New Roman" panose="02020603050405020304" pitchFamily="18" charset="0"/>
              </a:rPr>
              <a:t>%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b="1" dirty="0">
                <a:latin typeface="+mj-lt"/>
                <a:cs typeface="Times New Roman" panose="02020603050405020304" pitchFamily="18" charset="0"/>
              </a:rPr>
              <a:t>M</a:t>
            </a:r>
            <a:r>
              <a:rPr lang="en-US" sz="1600" b="1" baseline="-25000" dirty="0">
                <a:latin typeface="+mj-lt"/>
                <a:cs typeface="Times New Roman" panose="02020603050405020304" pitchFamily="18" charset="0"/>
              </a:rPr>
              <a:t>age</a:t>
            </a:r>
            <a:r>
              <a:rPr lang="en-US" sz="1600" dirty="0">
                <a:latin typeface="+mj-lt"/>
                <a:cs typeface="Times New Roman" panose="02020603050405020304" pitchFamily="18" charset="0"/>
              </a:rPr>
              <a:t> = </a:t>
            </a:r>
            <a:r>
              <a:rPr lang="en-US" sz="1600" i="1" dirty="0">
                <a:latin typeface="+mj-lt"/>
                <a:cs typeface="Times New Roman" panose="02020603050405020304" pitchFamily="18" charset="0"/>
              </a:rPr>
              <a:t>35,82 </a:t>
            </a:r>
            <a:endParaRPr lang="fr-FR" sz="1600" i="1" dirty="0">
              <a:latin typeface="+mj-lt"/>
              <a:ea typeface="Calibri"/>
              <a:cs typeface="Times New Roman" panose="02020603050405020304" pitchFamily="18" charset="0"/>
            </a:endParaRPr>
          </a:p>
          <a:p>
            <a:endParaRPr lang="fr-FR" sz="1600" dirty="0">
              <a:latin typeface="+mj-lt"/>
              <a:ea typeface="Calibri"/>
              <a:cs typeface="Times New Roman" panose="02020603050405020304" pitchFamily="18" charset="0"/>
            </a:endParaRPr>
          </a:p>
          <a:p>
            <a:endParaRPr lang="fr-FR" sz="1600" dirty="0"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4957590" y="3363940"/>
            <a:ext cx="599839" cy="648072"/>
          </a:xfrm>
          <a:prstGeom prst="rect">
            <a:avLst/>
          </a:prstGeom>
        </p:spPr>
      </p:pic>
      <p:sp>
        <p:nvSpPr>
          <p:cNvPr id="17" name="Title 1"/>
          <p:cNvSpPr txBox="1">
            <a:spLocks/>
          </p:cNvSpPr>
          <p:nvPr/>
        </p:nvSpPr>
        <p:spPr>
          <a:xfrm>
            <a:off x="1410135" y="531323"/>
            <a:ext cx="2861004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cs typeface="Times New Roman" panose="02020603050405020304" pitchFamily="18" charset="0"/>
              </a:rPr>
              <a:t>Results</a:t>
            </a:r>
          </a:p>
        </p:txBody>
      </p:sp>
      <p:graphicFrame>
        <p:nvGraphicFramePr>
          <p:cNvPr id="9" name="Diagram 10">
            <a:extLst>
              <a:ext uri="{FF2B5EF4-FFF2-40B4-BE49-F238E27FC236}">
                <a16:creationId xmlns:a16="http://schemas.microsoft.com/office/drawing/2014/main" id="{2F00544D-CCEE-4FE9-A965-CC9A2759D6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756077"/>
              </p:ext>
            </p:extLst>
          </p:nvPr>
        </p:nvGraphicFramePr>
        <p:xfrm>
          <a:off x="59172" y="149526"/>
          <a:ext cx="9070079" cy="380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11" name="Chart 11">
            <a:extLst>
              <a:ext uri="{FF2B5EF4-FFF2-40B4-BE49-F238E27FC236}">
                <a16:creationId xmlns:a16="http://schemas.microsoft.com/office/drawing/2014/main" id="{5C499BA2-4184-4808-BEDB-C9934A15CF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8253130"/>
              </p:ext>
            </p:extLst>
          </p:nvPr>
        </p:nvGraphicFramePr>
        <p:xfrm>
          <a:off x="5667006" y="1260031"/>
          <a:ext cx="3438742" cy="3933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pic>
        <p:nvPicPr>
          <p:cNvPr id="16" name="Picture 11">
            <a:extLst>
              <a:ext uri="{FF2B5EF4-FFF2-40B4-BE49-F238E27FC236}">
                <a16:creationId xmlns:a16="http://schemas.microsoft.com/office/drawing/2014/main" id="{56C25F01-CAC0-4382-AFAF-4B51A6021B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8484989" y="3414648"/>
            <a:ext cx="599839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047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8</a:t>
            </a:fld>
            <a:endParaRPr lang="fr-BE"/>
          </a:p>
        </p:txBody>
      </p:sp>
      <p:graphicFrame>
        <p:nvGraphicFramePr>
          <p:cNvPr id="7" name="Espace réservé du conten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6015705"/>
              </p:ext>
            </p:extLst>
          </p:nvPr>
        </p:nvGraphicFramePr>
        <p:xfrm>
          <a:off x="73921" y="5553472"/>
          <a:ext cx="8963696" cy="1304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12790739"/>
              </p:ext>
            </p:extLst>
          </p:nvPr>
        </p:nvGraphicFramePr>
        <p:xfrm>
          <a:off x="59172" y="149526"/>
          <a:ext cx="9070079" cy="380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9" name="Rounded Rectangle 18"/>
          <p:cNvSpPr/>
          <p:nvPr/>
        </p:nvSpPr>
        <p:spPr>
          <a:xfrm>
            <a:off x="611964" y="851159"/>
            <a:ext cx="7920072" cy="40054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Theoretical contributions</a:t>
            </a:r>
            <a:endParaRPr lang="fr-FR" sz="2000" dirty="0"/>
          </a:p>
        </p:txBody>
      </p:sp>
      <p:sp>
        <p:nvSpPr>
          <p:cNvPr id="20" name="Rounded Rectangle 19"/>
          <p:cNvSpPr/>
          <p:nvPr/>
        </p:nvSpPr>
        <p:spPr>
          <a:xfrm>
            <a:off x="614525" y="1345809"/>
            <a:ext cx="2350129" cy="51862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dirty="0">
                <a:solidFill>
                  <a:schemeClr val="tx1"/>
                </a:solidFill>
              </a:rPr>
              <a:t>Mediation as part of service recovery process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153359" y="1369415"/>
            <a:ext cx="2350130" cy="51862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dirty="0">
                <a:solidFill>
                  <a:schemeClr val="tx1"/>
                </a:solidFill>
              </a:rPr>
              <a:t>Central role of perceived procedural justice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729283" y="1362939"/>
            <a:ext cx="2784738" cy="5186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dirty="0">
                <a:solidFill>
                  <a:schemeClr val="tx1"/>
                </a:solidFill>
              </a:rPr>
              <a:t>Role of mediator’s neutrality in customer-firm relationship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1" name="Rounded Rectangle 18">
            <a:extLst>
              <a:ext uri="{FF2B5EF4-FFF2-40B4-BE49-F238E27FC236}">
                <a16:creationId xmlns:a16="http://schemas.microsoft.com/office/drawing/2014/main" id="{5FAD0005-F4BD-442A-AE72-63CF42FD62B3}"/>
              </a:ext>
            </a:extLst>
          </p:cNvPr>
          <p:cNvSpPr/>
          <p:nvPr/>
        </p:nvSpPr>
        <p:spPr>
          <a:xfrm>
            <a:off x="613244" y="2565903"/>
            <a:ext cx="7920072" cy="40054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Managerial contributions</a:t>
            </a:r>
            <a:endParaRPr lang="fr-FR" sz="2000" dirty="0"/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485802AE-DF02-493B-A933-4FC25BC3CE5F}"/>
              </a:ext>
            </a:extLst>
          </p:cNvPr>
          <p:cNvSpPr/>
          <p:nvPr/>
        </p:nvSpPr>
        <p:spPr>
          <a:xfrm>
            <a:off x="615804" y="3106538"/>
            <a:ext cx="2926194" cy="52190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dirty="0">
                <a:solidFill>
                  <a:schemeClr val="tx1"/>
                </a:solidFill>
              </a:rPr>
              <a:t>Customers turning to mediation as “not lost” customers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3" name="Rounded Rectangle 10">
            <a:extLst>
              <a:ext uri="{FF2B5EF4-FFF2-40B4-BE49-F238E27FC236}">
                <a16:creationId xmlns:a16="http://schemas.microsoft.com/office/drawing/2014/main" id="{387E57EA-CECC-48EC-B9A5-0333ED093EC4}"/>
              </a:ext>
            </a:extLst>
          </p:cNvPr>
          <p:cNvSpPr/>
          <p:nvPr/>
        </p:nvSpPr>
        <p:spPr>
          <a:xfrm>
            <a:off x="3646846" y="3082418"/>
            <a:ext cx="2350129" cy="5460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dirty="0">
                <a:solidFill>
                  <a:schemeClr val="tx1"/>
                </a:solidFill>
              </a:rPr>
              <a:t>Neutrality as opportunity to maintain a relationship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" name="Rounded Rectangle 12">
            <a:extLst>
              <a:ext uri="{FF2B5EF4-FFF2-40B4-BE49-F238E27FC236}">
                <a16:creationId xmlns:a16="http://schemas.microsoft.com/office/drawing/2014/main" id="{421A5B4B-D87C-4A50-92F2-94193D34ABE6}"/>
              </a:ext>
            </a:extLst>
          </p:cNvPr>
          <p:cNvSpPr/>
          <p:nvPr/>
        </p:nvSpPr>
        <p:spPr>
          <a:xfrm>
            <a:off x="6154216" y="3047422"/>
            <a:ext cx="2239889" cy="58101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dirty="0">
                <a:solidFill>
                  <a:schemeClr val="tx1"/>
                </a:solidFill>
              </a:rPr>
              <a:t>Cooperation with consumer agencies 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808632E3-AE29-4925-BD08-990C6B126206}"/>
              </a:ext>
            </a:extLst>
          </p:cNvPr>
          <p:cNvGrpSpPr/>
          <p:nvPr/>
        </p:nvGrpSpPr>
        <p:grpSpPr>
          <a:xfrm>
            <a:off x="611964" y="4094043"/>
            <a:ext cx="7863071" cy="2392549"/>
            <a:chOff x="467544" y="965639"/>
            <a:chExt cx="7945632" cy="3760128"/>
          </a:xfrm>
        </p:grpSpPr>
        <p:sp>
          <p:nvSpPr>
            <p:cNvPr id="18" name="Rounded Rectangle 14">
              <a:extLst>
                <a:ext uri="{FF2B5EF4-FFF2-40B4-BE49-F238E27FC236}">
                  <a16:creationId xmlns:a16="http://schemas.microsoft.com/office/drawing/2014/main" id="{B47ED6B7-4CC7-454D-ADBC-6F3A38A3FD9B}"/>
                </a:ext>
              </a:extLst>
            </p:cNvPr>
            <p:cNvSpPr/>
            <p:nvPr/>
          </p:nvSpPr>
          <p:spPr>
            <a:xfrm>
              <a:off x="4836597" y="980750"/>
              <a:ext cx="3576579" cy="3745017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Future research avenues</a:t>
              </a:r>
              <a:endParaRPr lang="fr-FR" sz="2000" b="1" dirty="0"/>
            </a:p>
          </p:txBody>
        </p:sp>
        <p:sp>
          <p:nvSpPr>
            <p:cNvPr id="25" name="Rounded Rectangle 15">
              <a:extLst>
                <a:ext uri="{FF2B5EF4-FFF2-40B4-BE49-F238E27FC236}">
                  <a16:creationId xmlns:a16="http://schemas.microsoft.com/office/drawing/2014/main" id="{50896CA8-DDDB-48E3-9698-804ECD77679F}"/>
                </a:ext>
              </a:extLst>
            </p:cNvPr>
            <p:cNvSpPr/>
            <p:nvPr/>
          </p:nvSpPr>
          <p:spPr>
            <a:xfrm>
              <a:off x="5425455" y="1805821"/>
              <a:ext cx="2514055" cy="72171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00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1200" dirty="0">
                  <a:solidFill>
                    <a:schemeClr val="tx1"/>
                  </a:solidFill>
                </a:rPr>
                <a:t>Study of firms’ reaction after mediation</a:t>
              </a:r>
            </a:p>
          </p:txBody>
        </p:sp>
        <p:sp>
          <p:nvSpPr>
            <p:cNvPr id="26" name="Rounded Rectangle 16">
              <a:extLst>
                <a:ext uri="{FF2B5EF4-FFF2-40B4-BE49-F238E27FC236}">
                  <a16:creationId xmlns:a16="http://schemas.microsoft.com/office/drawing/2014/main" id="{DF6DA084-A465-4295-8B1F-5276CED7F896}"/>
                </a:ext>
              </a:extLst>
            </p:cNvPr>
            <p:cNvSpPr/>
            <p:nvPr/>
          </p:nvSpPr>
          <p:spPr>
            <a:xfrm>
              <a:off x="5425455" y="2722249"/>
              <a:ext cx="2514055" cy="74167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00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1200" dirty="0">
                  <a:solidFill>
                    <a:schemeClr val="tx1"/>
                  </a:solidFill>
                </a:rPr>
                <a:t>Longitudinal study with behavioral data</a:t>
              </a:r>
            </a:p>
          </p:txBody>
        </p:sp>
        <p:sp>
          <p:nvSpPr>
            <p:cNvPr id="27" name="Rounded Rectangle 23">
              <a:extLst>
                <a:ext uri="{FF2B5EF4-FFF2-40B4-BE49-F238E27FC236}">
                  <a16:creationId xmlns:a16="http://schemas.microsoft.com/office/drawing/2014/main" id="{ADF3C5E8-B995-418A-8EB2-6DF3BC30D38A}"/>
                </a:ext>
              </a:extLst>
            </p:cNvPr>
            <p:cNvSpPr/>
            <p:nvPr/>
          </p:nvSpPr>
          <p:spPr>
            <a:xfrm>
              <a:off x="5425455" y="3654311"/>
              <a:ext cx="2514055" cy="663587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00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Online mediation</a:t>
              </a:r>
            </a:p>
          </p:txBody>
        </p:sp>
        <p:sp>
          <p:nvSpPr>
            <p:cNvPr id="28" name="Rounded Rectangle 29">
              <a:extLst>
                <a:ext uri="{FF2B5EF4-FFF2-40B4-BE49-F238E27FC236}">
                  <a16:creationId xmlns:a16="http://schemas.microsoft.com/office/drawing/2014/main" id="{D8B28662-8E0B-4186-8DA6-CE95E3732153}"/>
                </a:ext>
              </a:extLst>
            </p:cNvPr>
            <p:cNvSpPr/>
            <p:nvPr/>
          </p:nvSpPr>
          <p:spPr>
            <a:xfrm>
              <a:off x="467544" y="965639"/>
              <a:ext cx="3564021" cy="3673008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Limitations</a:t>
              </a:r>
              <a:endParaRPr lang="fr-FR" sz="1200" b="1" dirty="0"/>
            </a:p>
          </p:txBody>
        </p:sp>
        <p:sp>
          <p:nvSpPr>
            <p:cNvPr id="29" name="Rounded Rectangle 30">
              <a:extLst>
                <a:ext uri="{FF2B5EF4-FFF2-40B4-BE49-F238E27FC236}">
                  <a16:creationId xmlns:a16="http://schemas.microsoft.com/office/drawing/2014/main" id="{37932729-DBD7-4317-A8B3-B21643A5F581}"/>
                </a:ext>
              </a:extLst>
            </p:cNvPr>
            <p:cNvSpPr/>
            <p:nvPr/>
          </p:nvSpPr>
          <p:spPr>
            <a:xfrm>
              <a:off x="824436" y="1805821"/>
              <a:ext cx="2897158" cy="72171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00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1200" dirty="0">
                  <a:solidFill>
                    <a:schemeClr val="tx1"/>
                  </a:solidFill>
                </a:rPr>
                <a:t>Only study of mediation’s impact on relationship quality</a:t>
              </a:r>
            </a:p>
          </p:txBody>
        </p:sp>
        <p:sp>
          <p:nvSpPr>
            <p:cNvPr id="30" name="Rounded Rectangle 31">
              <a:extLst>
                <a:ext uri="{FF2B5EF4-FFF2-40B4-BE49-F238E27FC236}">
                  <a16:creationId xmlns:a16="http://schemas.microsoft.com/office/drawing/2014/main" id="{BED6FB44-45D8-4487-81B4-78ABC32A4F74}"/>
                </a:ext>
              </a:extLst>
            </p:cNvPr>
            <p:cNvSpPr/>
            <p:nvPr/>
          </p:nvSpPr>
          <p:spPr>
            <a:xfrm>
              <a:off x="824436" y="2718572"/>
              <a:ext cx="2897158" cy="74535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00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1200" dirty="0">
                  <a:solidFill>
                    <a:schemeClr val="tx1"/>
                  </a:solidFill>
                </a:rPr>
                <a:t>Intentional and cross-sectional nature of outcome variables</a:t>
              </a:r>
            </a:p>
          </p:txBody>
        </p:sp>
        <p:sp>
          <p:nvSpPr>
            <p:cNvPr id="31" name="Rounded Rectangle 28">
              <a:extLst>
                <a:ext uri="{FF2B5EF4-FFF2-40B4-BE49-F238E27FC236}">
                  <a16:creationId xmlns:a16="http://schemas.microsoft.com/office/drawing/2014/main" id="{8E7D26CD-A78A-4803-9D79-67E9DDF7BC97}"/>
                </a:ext>
              </a:extLst>
            </p:cNvPr>
            <p:cNvSpPr/>
            <p:nvPr/>
          </p:nvSpPr>
          <p:spPr>
            <a:xfrm>
              <a:off x="820652" y="3654310"/>
              <a:ext cx="2900941" cy="663587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>
              <a:solidFill>
                <a:srgbClr val="00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1200" dirty="0">
                  <a:solidFill>
                    <a:schemeClr val="tx1"/>
                  </a:solidFill>
                </a:rPr>
                <a:t>Classic mediation</a:t>
              </a:r>
            </a:p>
          </p:txBody>
        </p:sp>
        <p:cxnSp>
          <p:nvCxnSpPr>
            <p:cNvPr id="32" name="Straight Arrow Connector 2">
              <a:extLst>
                <a:ext uri="{FF2B5EF4-FFF2-40B4-BE49-F238E27FC236}">
                  <a16:creationId xmlns:a16="http://schemas.microsoft.com/office/drawing/2014/main" id="{A015ED51-4A53-4A63-A352-EA015D2B0766}"/>
                </a:ext>
              </a:extLst>
            </p:cNvPr>
            <p:cNvCxnSpPr>
              <a:stCxn id="29" idx="3"/>
              <a:endCxn id="25" idx="1"/>
            </p:cNvCxnSpPr>
            <p:nvPr/>
          </p:nvCxnSpPr>
          <p:spPr>
            <a:xfrm>
              <a:off x="3721594" y="2166679"/>
              <a:ext cx="1703861" cy="0"/>
            </a:xfrm>
            <a:prstGeom prst="straightConnector1">
              <a:avLst/>
            </a:prstGeom>
            <a:ln w="28575">
              <a:solidFill>
                <a:srgbClr val="0066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3">
              <a:extLst>
                <a:ext uri="{FF2B5EF4-FFF2-40B4-BE49-F238E27FC236}">
                  <a16:creationId xmlns:a16="http://schemas.microsoft.com/office/drawing/2014/main" id="{10B6C1CE-F86E-4E18-A76B-A6624FDEA534}"/>
                </a:ext>
              </a:extLst>
            </p:cNvPr>
            <p:cNvCxnSpPr>
              <a:stCxn id="30" idx="3"/>
              <a:endCxn id="26" idx="1"/>
            </p:cNvCxnSpPr>
            <p:nvPr/>
          </p:nvCxnSpPr>
          <p:spPr>
            <a:xfrm>
              <a:off x="3721594" y="3091248"/>
              <a:ext cx="1703861" cy="1838"/>
            </a:xfrm>
            <a:prstGeom prst="straightConnector1">
              <a:avLst/>
            </a:prstGeom>
            <a:ln w="28575">
              <a:solidFill>
                <a:srgbClr val="0066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6">
              <a:extLst>
                <a:ext uri="{FF2B5EF4-FFF2-40B4-BE49-F238E27FC236}">
                  <a16:creationId xmlns:a16="http://schemas.microsoft.com/office/drawing/2014/main" id="{764F8BE3-D3A9-434C-841C-735E67241C60}"/>
                </a:ext>
              </a:extLst>
            </p:cNvPr>
            <p:cNvCxnSpPr>
              <a:stCxn id="31" idx="3"/>
              <a:endCxn id="27" idx="1"/>
            </p:cNvCxnSpPr>
            <p:nvPr/>
          </p:nvCxnSpPr>
          <p:spPr>
            <a:xfrm>
              <a:off x="3721593" y="3986104"/>
              <a:ext cx="1703862" cy="1"/>
            </a:xfrm>
            <a:prstGeom prst="straightConnector1">
              <a:avLst/>
            </a:prstGeom>
            <a:ln w="28575">
              <a:solidFill>
                <a:srgbClr val="0066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14920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3" grpId="0" animBg="1"/>
      <p:bldP spid="24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2568529"/>
            <a:ext cx="8909534" cy="1250203"/>
          </a:xfrm>
          <a:prstGeom prst="rect">
            <a:avLst/>
          </a:prstGeom>
          <a:ln w="19050">
            <a:solidFill>
              <a:srgbClr val="0066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350">
              <a:solidFill>
                <a:schemeClr val="tx2"/>
              </a:solidFill>
            </a:endParaRPr>
          </a:p>
        </p:txBody>
      </p:sp>
      <p:sp>
        <p:nvSpPr>
          <p:cNvPr id="25" name="Title 3"/>
          <p:cNvSpPr txBox="1">
            <a:spLocks/>
          </p:cNvSpPr>
          <p:nvPr/>
        </p:nvSpPr>
        <p:spPr>
          <a:xfrm>
            <a:off x="501813" y="2658399"/>
            <a:ext cx="8208912" cy="94068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0" lang="fr-FR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latin typeface="+mn-lt"/>
                <a:ea typeface="+mn-ea"/>
                <a:cs typeface="+mn-cs"/>
              </a:rPr>
              <a:t>Third Party Can Be a Chance for Consumer-Brand Relationships</a:t>
            </a:r>
          </a:p>
          <a:p>
            <a:r>
              <a:rPr lang="en-US" sz="2400" b="1" dirty="0">
                <a:latin typeface="+mn-lt"/>
                <a:ea typeface="+mn-ea"/>
                <a:cs typeface="+mn-cs"/>
              </a:rPr>
              <a:t> in Service Recovery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15938" y="4271959"/>
            <a:ext cx="49037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Anna MARDUMYAN</a:t>
            </a:r>
          </a:p>
          <a:p>
            <a:r>
              <a:rPr lang="en-US" sz="1600" dirty="0"/>
              <a:t>Assistant Professor, ESSCA School of Management</a:t>
            </a:r>
          </a:p>
          <a:p>
            <a:endParaRPr lang="en-US" sz="1600" b="1" dirty="0"/>
          </a:p>
          <a:p>
            <a:endParaRPr lang="en-US" sz="1600" b="1" dirty="0"/>
          </a:p>
          <a:p>
            <a:r>
              <a:rPr lang="en-US" sz="1600" b="1" dirty="0"/>
              <a:t>William SABADIE</a:t>
            </a:r>
          </a:p>
          <a:p>
            <a:r>
              <a:rPr lang="en-US" sz="1600" dirty="0"/>
              <a:t>Full Professor, Jean Moulin Lyon 3 University</a:t>
            </a:r>
          </a:p>
        </p:txBody>
      </p:sp>
      <p:pic>
        <p:nvPicPr>
          <p:cNvPr id="9" name="Image 12" descr="lyon3">
            <a:extLst>
              <a:ext uri="{FF2B5EF4-FFF2-40B4-BE49-F238E27FC236}">
                <a16:creationId xmlns:a16="http://schemas.microsoft.com/office/drawing/2014/main" id="{DB550771-BFE2-9A4D-8A29-97419DBC1CE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10630"/>
            <a:ext cx="1708734" cy="6831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2">
            <a:extLst>
              <a:ext uri="{FF2B5EF4-FFF2-40B4-BE49-F238E27FC236}">
                <a16:creationId xmlns:a16="http://schemas.microsoft.com/office/drawing/2014/main" id="{849D7ABD-7626-8E40-9304-E33DCDAB53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2320" y="992841"/>
            <a:ext cx="1564718" cy="683161"/>
          </a:xfrm>
          <a:prstGeom prst="rect">
            <a:avLst/>
          </a:prstGeom>
        </p:spPr>
      </p:pic>
      <p:pic>
        <p:nvPicPr>
          <p:cNvPr id="1026" name="x_x_Image 8" descr="cid:image002.gif@01D33CF5.61D92070">
            <a:extLst>
              <a:ext uri="{FF2B5EF4-FFF2-40B4-BE49-F238E27FC236}">
                <a16:creationId xmlns:a16="http://schemas.microsoft.com/office/drawing/2014/main" id="{E535FBDD-0B6D-4621-A6AE-CB4FF87F40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94" y="259416"/>
            <a:ext cx="4269382" cy="865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68037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10377</TotalTime>
  <Words>430</Words>
  <Application>Microsoft Office PowerPoint</Application>
  <PresentationFormat>Affichage à l'écran (4:3)</PresentationFormat>
  <Paragraphs>132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Thème Office</vt:lpstr>
      <vt:lpstr>Présentation PowerPoint</vt:lpstr>
      <vt:lpstr>Research Context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MARDUMYAN anna</dc:creator>
  <cp:lastModifiedBy>MARDUMYAN Anna</cp:lastModifiedBy>
  <cp:revision>1341</cp:revision>
  <cp:lastPrinted>2015-06-16T13:17:45Z</cp:lastPrinted>
  <dcterms:created xsi:type="dcterms:W3CDTF">2015-06-15T10:24:29Z</dcterms:created>
  <dcterms:modified xsi:type="dcterms:W3CDTF">2019-05-11T15:29:38Z</dcterms:modified>
</cp:coreProperties>
</file>