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4">
  <p:sldMasterIdLst>
    <p:sldMasterId id="2147483664" r:id="rId2"/>
    <p:sldMasterId id="2147483666" r:id="rId3"/>
    <p:sldMasterId id="2147483763" r:id="rId4"/>
  </p:sldMasterIdLst>
  <p:notesMasterIdLst>
    <p:notesMasterId r:id="rId13"/>
  </p:notesMasterIdLst>
  <p:handoutMasterIdLst>
    <p:handoutMasterId r:id="rId14"/>
  </p:handoutMasterIdLst>
  <p:sldIdLst>
    <p:sldId id="258" r:id="rId5"/>
    <p:sldId id="479" r:id="rId6"/>
    <p:sldId id="532" r:id="rId7"/>
    <p:sldId id="526" r:id="rId8"/>
    <p:sldId id="530" r:id="rId9"/>
    <p:sldId id="536" r:id="rId10"/>
    <p:sldId id="538" r:id="rId11"/>
    <p:sldId id="50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25">
          <p15:clr>
            <a:srgbClr val="A4A3A4"/>
          </p15:clr>
        </p15:guide>
        <p15:guide id="2" orient="horz" pos="300">
          <p15:clr>
            <a:srgbClr val="A4A3A4"/>
          </p15:clr>
        </p15:guide>
        <p15:guide id="3" orient="horz" pos="1253">
          <p15:clr>
            <a:srgbClr val="A4A3A4"/>
          </p15:clr>
        </p15:guide>
        <p15:guide id="4" orient="horz" pos="2069">
          <p15:clr>
            <a:srgbClr val="A4A3A4"/>
          </p15:clr>
        </p15:guide>
        <p15:guide id="5" orient="horz" pos="4319">
          <p15:clr>
            <a:srgbClr val="A4A3A4"/>
          </p15:clr>
        </p15:guide>
        <p15:guide id="6" orient="horz" pos="2614">
          <p15:clr>
            <a:srgbClr val="A4A3A4"/>
          </p15:clr>
        </p15:guide>
        <p15:guide id="7" orient="horz" pos="3158">
          <p15:clr>
            <a:srgbClr val="A4A3A4"/>
          </p15:clr>
        </p15:guide>
        <p15:guide id="8" orient="horz" pos="3929">
          <p15:clr>
            <a:srgbClr val="A4A3A4"/>
          </p15:clr>
        </p15:guide>
        <p15:guide id="9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zie" initials="S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0000"/>
    <a:srgbClr val="820000"/>
    <a:srgbClr val="A80000"/>
    <a:srgbClr val="760000"/>
    <a:srgbClr val="17375E"/>
    <a:srgbClr val="C00000"/>
    <a:srgbClr val="376092"/>
    <a:srgbClr val="8D7668"/>
    <a:srgbClr val="8B7668"/>
    <a:srgbClr val="69594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Destaqu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Estilo Médio 3 - Destaqu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Estilo Escuro 2 - Destaque 1/Destaqu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8A107856-5554-42FB-B03E-39F5DBC370BA}" styleName="Estilo Médio 4 - Destaqu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Estilo Claro 2 - Destaqu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94" autoAdjust="0"/>
    <p:restoredTop sz="87126" autoAdjust="0"/>
  </p:normalViewPr>
  <p:slideViewPr>
    <p:cSldViewPr showGuides="1">
      <p:cViewPr varScale="1">
        <p:scale>
          <a:sx n="96" d="100"/>
          <a:sy n="96" d="100"/>
        </p:scale>
        <p:origin x="1806" y="84"/>
      </p:cViewPr>
      <p:guideLst>
        <p:guide orient="horz" pos="1525"/>
        <p:guide orient="horz" pos="300"/>
        <p:guide orient="horz" pos="1253"/>
        <p:guide orient="horz" pos="2069"/>
        <p:guide orient="horz" pos="4319"/>
        <p:guide orient="horz" pos="2614"/>
        <p:guide orient="horz" pos="3158"/>
        <p:guide orient="horz" pos="392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51" d="100"/>
          <a:sy n="51" d="100"/>
        </p:scale>
        <p:origin x="-273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2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6843CF-22AA-4C82-8B50-B42CC948F839}" type="datetimeFigureOut">
              <a:rPr lang="pt-PT" smtClean="0"/>
              <a:pPr/>
              <a:t>11/05/2019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887E7-0133-49C7-9611-50873CF3C8D3}" type="slidenum">
              <a:rPr lang="pt-PT" smtClean="0"/>
              <a:pPr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0504630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F77A4-95C4-49A7-B18D-D234C078783D}" type="datetimeFigureOut">
              <a:rPr lang="en-US" smtClean="0"/>
              <a:pPr/>
              <a:t>5/11/2019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40DFA-B482-4AD0-A536-856EB395CEAD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9083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" name="Marcador de Posição do Cabeçalho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963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2948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3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3978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40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dirty="0"/>
          </a:p>
        </p:txBody>
      </p:sp>
      <p:sp>
        <p:nvSpPr>
          <p:cNvPr id="4" name="Marcador de Posição do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967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 sz="12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224474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PT"/>
          </a:p>
        </p:txBody>
      </p:sp>
      <p:sp>
        <p:nvSpPr>
          <p:cNvPr id="4" name="Marcador de Posição do Cabeçalho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7F40DFA-B482-4AD0-A536-856EB395CE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86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ounded 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5661248"/>
          </a:xfrm>
          <a:prstGeom prst="roundRect">
            <a:avLst>
              <a:gd name="adj" fmla="val 0"/>
            </a:avLst>
          </a:prstGeom>
          <a:solidFill>
            <a:srgbClr val="76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defTabSz="914400" eaLnBrk="0" hangingPunct="0">
              <a:defRPr/>
            </a:pPr>
            <a:endParaRPr lang="en-US" sz="3200" b="0" baseline="0">
              <a:solidFill>
                <a:srgbClr val="009900"/>
              </a:solidFill>
              <a:latin typeface="Arial" charset="0"/>
              <a:ea typeface="ＭＳ Ｐゴシック" pitchFamily="-107" charset="-128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line Only Slide - No Bottom Ba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/>
          <p:nvPr userDrawn="1"/>
        </p:nvSpPr>
        <p:spPr>
          <a:xfrm>
            <a:off x="0" y="6243638"/>
            <a:ext cx="9144000" cy="6143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946900" y="6457950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baseline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ea typeface="ＭＳ Ｐゴシック" pitchFamily="-10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88300" y="6457950"/>
            <a:ext cx="698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ea typeface="ＭＳ Ｐゴシック" pitchFamily="-10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296D3A65-2781-4B16-BF80-EBD0FD0EFE39}" type="slidenum">
              <a:rPr lang="en-US">
                <a:solidFill>
                  <a:prstClr val="white">
                    <a:lumMod val="9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 dirty="0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462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/>
          <p:nvPr userDrawn="1"/>
        </p:nvSpPr>
        <p:spPr>
          <a:xfrm>
            <a:off x="0" y="6311900"/>
            <a:ext cx="9144000" cy="546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Rectangle 10"/>
          <p:cNvSpPr/>
          <p:nvPr userDrawn="1"/>
        </p:nvSpPr>
        <p:spPr>
          <a:xfrm>
            <a:off x="0" y="725488"/>
            <a:ext cx="9144000" cy="546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946900" y="6457950"/>
            <a:ext cx="1714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baseline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ea typeface="ＭＳ Ｐゴシック" pitchFamily="-10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988300" y="6457950"/>
            <a:ext cx="698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ea typeface="ＭＳ Ｐゴシック" pitchFamily="-10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A61A87E-BF13-4B80-B8AB-40BF12E2984F}" type="slidenum">
              <a:rPr lang="en-US">
                <a:solidFill>
                  <a:prstClr val="white">
                    <a:lumMod val="9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8782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>
          <a:xfrm>
            <a:off x="0" y="722313"/>
            <a:ext cx="9144000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988300" y="6457950"/>
            <a:ext cx="698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ea typeface="ＭＳ Ｐゴシック" pitchFamily="-10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63822E8E-98A3-43D6-B046-F4EFECBAE41C}" type="slidenum">
              <a:rPr lang="en-US">
                <a:solidFill>
                  <a:prstClr val="white">
                    <a:lumMod val="9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57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Headlin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baseline="0">
                <a:latin typeface="Arial" charset="0"/>
                <a:ea typeface="ＭＳ Ｐゴシック" pitchFamily="-10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A07BFD86-86E6-47AD-B70F-2FAFA22AC253}" type="datetime1">
              <a:rPr lang="en-US" smtClean="0">
                <a:solidFill>
                  <a:prstClr val="black"/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5/11/2019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7988300" y="6457950"/>
            <a:ext cx="698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ea typeface="ＭＳ Ｐゴシック" pitchFamily="-10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E89F8BCC-4F57-4827-A5E6-9D3036939A9B}" type="slidenum">
              <a:rPr lang="en-US">
                <a:solidFill>
                  <a:prstClr val="white">
                    <a:lumMod val="9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61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71DEE-ABAB-4733-9760-4C5BFE85C6C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D352C-5E63-442D-BE51-864CE1E39356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33807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i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/>
          <p:nvPr userDrawn="1"/>
        </p:nvSpPr>
        <p:spPr>
          <a:xfrm>
            <a:off x="0" y="6311900"/>
            <a:ext cx="9144000" cy="546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Rounded Rectangle 7"/>
          <p:cNvSpPr>
            <a:spLocks noChangeArrowheads="1"/>
          </p:cNvSpPr>
          <p:nvPr userDrawn="1"/>
        </p:nvSpPr>
        <p:spPr bwMode="auto">
          <a:xfrm>
            <a:off x="0" y="0"/>
            <a:ext cx="9144000" cy="5810250"/>
          </a:xfrm>
          <a:prstGeom prst="roundRect">
            <a:avLst>
              <a:gd name="adj" fmla="val 0"/>
            </a:avLst>
          </a:prstGeom>
          <a:solidFill>
            <a:srgbClr val="760000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9900"/>
              </a:solidFill>
              <a:latin typeface="Arial" charset="0"/>
              <a:ea typeface="ＭＳ Ｐゴシック" pitchFamily="-107" charset="-128"/>
            </a:endParaRPr>
          </a:p>
        </p:txBody>
      </p:sp>
      <p:pic>
        <p:nvPicPr>
          <p:cNvPr id="5" name="Picture 2" descr="C:\Documents and Settings\samaro\Ambiente de trabalho\Doutoramento\logos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72188"/>
            <a:ext cx="2973388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5398" y="4766508"/>
            <a:ext cx="7772400" cy="661742"/>
          </a:xfrm>
        </p:spPr>
        <p:txBody>
          <a:bodyPr anchor="t">
            <a:noAutofit/>
          </a:bodyPr>
          <a:lstStyle>
            <a:lvl1pPr algn="r">
              <a:defRPr sz="3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199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3424238"/>
            <a:ext cx="9144000" cy="762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5" name="Rectangle 10"/>
          <p:cNvSpPr/>
          <p:nvPr userDrawn="1"/>
        </p:nvSpPr>
        <p:spPr bwMode="auto">
          <a:xfrm>
            <a:off x="0" y="0"/>
            <a:ext cx="9144000" cy="3424238"/>
          </a:xfrm>
          <a:prstGeom prst="rect">
            <a:avLst/>
          </a:prstGeom>
          <a:solidFill>
            <a:srgbClr val="269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Rectangle 11"/>
          <p:cNvSpPr/>
          <p:nvPr userDrawn="1"/>
        </p:nvSpPr>
        <p:spPr>
          <a:xfrm>
            <a:off x="0" y="6311900"/>
            <a:ext cx="9144000" cy="546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16388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Main Content Slide with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1"/>
          <p:cNvSpPr/>
          <p:nvPr userDrawn="1"/>
        </p:nvSpPr>
        <p:spPr bwMode="auto">
          <a:xfrm>
            <a:off x="0" y="6337300"/>
            <a:ext cx="9144000" cy="777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5" descr="PR-Gradient-Bar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571"/>
          <a:stretch>
            <a:fillRect/>
          </a:stretch>
        </p:blipFill>
        <p:spPr bwMode="auto">
          <a:xfrm>
            <a:off x="-9847" y="690067"/>
            <a:ext cx="91440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1" descr="etailblah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138" y="6503988"/>
            <a:ext cx="976312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9"/>
          <p:cNvSpPr txBox="1">
            <a:spLocks noChangeArrowheads="1"/>
          </p:cNvSpPr>
          <p:nvPr userDrawn="1"/>
        </p:nvSpPr>
        <p:spPr bwMode="auto">
          <a:xfrm>
            <a:off x="7620000" y="6426200"/>
            <a:ext cx="1143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defTabSz="45720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baseline="-25000">
                <a:solidFill>
                  <a:prstClr val="white"/>
                </a:solidFill>
                <a:latin typeface="Century Gothic" pitchFamily="1" charset="0"/>
                <a:ea typeface="ＭＳ Ｐゴシック" pitchFamily="1" charset="-128"/>
              </a:rPr>
              <a:t>pg. </a:t>
            </a:r>
            <a:fld id="{B4059AB4-1CC6-478E-A723-F09508BDCE85}" type="slidenum">
              <a:rPr lang="en-US" baseline="-25000">
                <a:solidFill>
                  <a:prstClr val="white"/>
                </a:solidFill>
                <a:latin typeface="Century Gothic" pitchFamily="1" charset="0"/>
                <a:ea typeface="ＭＳ Ｐゴシック" pitchFamily="1" charset="-128"/>
              </a:rPr>
              <a:pPr algn="r" defTabSz="457200" fontAlgn="base">
                <a:spcBef>
                  <a:spcPct val="50000"/>
                </a:spcBef>
                <a:spcAft>
                  <a:spcPct val="0"/>
                </a:spcAft>
                <a:defRPr/>
              </a:pPr>
              <a:t>‹nº›</a:t>
            </a:fld>
            <a:endParaRPr lang="en-US" baseline="-25000">
              <a:solidFill>
                <a:prstClr val="white"/>
              </a:solidFill>
              <a:latin typeface="Century Gothic" pitchFamily="1" charset="0"/>
              <a:ea typeface="ＭＳ Ｐゴシック" pitchFamily="1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806"/>
            <a:ext cx="8229600" cy="792162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009900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200"/>
          </a:xfrm>
        </p:spPr>
        <p:txBody>
          <a:bodyPr/>
          <a:lstStyle>
            <a:lvl1pPr>
              <a:buClr>
                <a:srgbClr val="009900"/>
              </a:buClr>
              <a:defRPr sz="3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buClr>
                <a:srgbClr val="009900"/>
              </a:buCl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buClr>
                <a:srgbClr val="009900"/>
              </a:buCl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buClr>
                <a:srgbClr val="00990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buClr>
                <a:srgbClr val="009900"/>
              </a:buCl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29487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069431"/>
            <a:ext cx="4038600" cy="40567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69431"/>
            <a:ext cx="4038600" cy="40567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2"/>
          <p:cNvSpPr>
            <a:spLocks noGrp="1"/>
          </p:cNvSpPr>
          <p:nvPr>
            <p:ph type="body" idx="12"/>
          </p:nvPr>
        </p:nvSpPr>
        <p:spPr>
          <a:xfrm>
            <a:off x="457200" y="119821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821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5474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line Onl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8445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Headline Only - No Top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8"/>
          <p:cNvSpPr/>
          <p:nvPr userDrawn="1"/>
        </p:nvSpPr>
        <p:spPr>
          <a:xfrm>
            <a:off x="0" y="725488"/>
            <a:ext cx="9144000" cy="5461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988300" y="6457950"/>
            <a:ext cx="6985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baseline="0">
                <a:solidFill>
                  <a:schemeClr val="bg1">
                    <a:lumMod val="95000"/>
                  </a:schemeClr>
                </a:solidFill>
                <a:latin typeface="Century Gothic" pitchFamily="34" charset="0"/>
                <a:ea typeface="ＭＳ Ｐゴシック" pitchFamily="-107" charset="-128"/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363E03AA-ADF7-4C51-9CFE-3350D2EF4143}" type="slidenum">
              <a:rPr lang="en-US">
                <a:solidFill>
                  <a:prstClr val="white">
                    <a:lumMod val="95000"/>
                  </a:prstClr>
                </a:solidFill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n-US">
              <a:solidFill>
                <a:prstClr val="white">
                  <a:lumMod val="9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6129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827B4-0BC7-4EB3-BEF4-ACFE070D336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ransition>
    <p:fad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07095-D0A6-4E8E-8CA1-4A91CBC32C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5/11/2019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774" r:id="rId2"/>
  </p:sldLayoutIdLst>
  <p:transition>
    <p:fade/>
  </p:transition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427788"/>
            <a:ext cx="9144000" cy="430212"/>
          </a:xfrm>
          <a:prstGeom prst="rect">
            <a:avLst/>
          </a:prstGeom>
          <a:solidFill>
            <a:srgbClr val="269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FFFFFF"/>
              </a:solidFill>
            </a:endParaRPr>
          </a:p>
        </p:txBody>
      </p:sp>
      <p:pic>
        <p:nvPicPr>
          <p:cNvPr id="1027" name="Picture 18" descr="White_Logo.eps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130"/>
          <a:stretch>
            <a:fillRect/>
          </a:stretch>
        </p:blipFill>
        <p:spPr bwMode="auto">
          <a:xfrm>
            <a:off x="561975" y="6496050"/>
            <a:ext cx="2058988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9"/>
          <p:cNvSpPr/>
          <p:nvPr userDrawn="1"/>
        </p:nvSpPr>
        <p:spPr bwMode="auto">
          <a:xfrm>
            <a:off x="0" y="6353175"/>
            <a:ext cx="9144000" cy="77788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32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1029" name="Picture 5" descr="PR-Gradient-Bar.jpg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571"/>
          <a:stretch>
            <a:fillRect/>
          </a:stretch>
        </p:blipFill>
        <p:spPr bwMode="auto">
          <a:xfrm>
            <a:off x="0" y="947738"/>
            <a:ext cx="9144000" cy="72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36538"/>
            <a:ext cx="8229600" cy="754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/>
              <a:t>Click to edit Master title style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193800"/>
            <a:ext cx="8229600" cy="493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PT"/>
              <a:t>Click to edit Master text styles</a:t>
            </a:r>
          </a:p>
          <a:p>
            <a:pPr lvl="1"/>
            <a:r>
              <a:rPr lang="en-US" altLang="pt-PT"/>
              <a:t>Second level</a:t>
            </a:r>
          </a:p>
          <a:p>
            <a:pPr lvl="2"/>
            <a:r>
              <a:rPr lang="en-US" altLang="pt-PT"/>
              <a:t>Third level</a:t>
            </a:r>
          </a:p>
          <a:p>
            <a:pPr lvl="3"/>
            <a:r>
              <a:rPr lang="en-US" altLang="pt-PT"/>
              <a:t>Fourth level</a:t>
            </a:r>
          </a:p>
          <a:p>
            <a:pPr lvl="4"/>
            <a:r>
              <a:rPr lang="en-US" altLang="pt-PT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7820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009900"/>
          </a:solidFill>
          <a:latin typeface="Century Gothic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9900"/>
          </a:solidFill>
          <a:latin typeface="Century Gothic" pitchFamily="-107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9900"/>
          </a:solidFill>
          <a:latin typeface="Century Gothic" pitchFamily="-107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9900"/>
          </a:solidFill>
          <a:latin typeface="Century Gothic" pitchFamily="-107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9900"/>
          </a:solidFill>
          <a:latin typeface="Century Gothic" pitchFamily="-107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9900"/>
          </a:solidFill>
          <a:latin typeface="Century Gothic" pitchFamily="-107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9900"/>
          </a:solidFill>
          <a:latin typeface="Century Gothic" pitchFamily="-107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9900"/>
          </a:solidFill>
          <a:latin typeface="Century Gothic" pitchFamily="-107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9900"/>
          </a:solidFill>
          <a:latin typeface="Century Gothic" pitchFamily="-107" charset="0"/>
        </a:defRPr>
      </a:lvl9pPr>
    </p:titleStyle>
    <p:bodyStyle>
      <a:lvl1pPr marL="342900" indent="-342900" algn="l" rtl="0" eaLnBrk="0" fontAlgn="base" hangingPunct="0">
        <a:spcBef>
          <a:spcPts val="600"/>
        </a:spcBef>
        <a:spcAft>
          <a:spcPct val="0"/>
        </a:spcAft>
        <a:buFont typeface="Arial" pitchFamily="34" charset="0"/>
        <a:buChar char="•"/>
        <a:defRPr sz="2800" b="1" kern="1200">
          <a:solidFill>
            <a:srgbClr val="404040"/>
          </a:solidFill>
          <a:latin typeface="Century Gothic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rgbClr val="404040"/>
          </a:solidFill>
          <a:latin typeface="Century Gothic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404040"/>
          </a:solidFill>
          <a:latin typeface="Century Gothic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404040"/>
          </a:solidFill>
          <a:latin typeface="Century Gothic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rgbClr val="404040"/>
          </a:solidFill>
          <a:latin typeface="Century Gothic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67544" y="1412776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  <a:latin typeface="Cambria" pitchFamily="18" charset="0"/>
              </a:rPr>
              <a:t>Measuring Country Brand Advocacy as a Multidimensional Construct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395536" y="3985900"/>
            <a:ext cx="8208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800" dirty="0">
                <a:solidFill>
                  <a:schemeClr val="bg1"/>
                </a:solidFill>
                <a:latin typeface="Cambria" pitchFamily="18" charset="0"/>
              </a:rPr>
              <a:t>Suzanne Amaro, Cristina Barroco &amp; Joaquim Antunes</a:t>
            </a:r>
          </a:p>
        </p:txBody>
      </p:sp>
      <p:cxnSp>
        <p:nvCxnSpPr>
          <p:cNvPr id="4" name="Conexão recta 3"/>
          <p:cNvCxnSpPr/>
          <p:nvPr/>
        </p:nvCxnSpPr>
        <p:spPr>
          <a:xfrm>
            <a:off x="323528" y="1412776"/>
            <a:ext cx="8424936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xão recta 11"/>
          <p:cNvCxnSpPr/>
          <p:nvPr/>
        </p:nvCxnSpPr>
        <p:spPr>
          <a:xfrm>
            <a:off x="323528" y="3861048"/>
            <a:ext cx="8424936" cy="0"/>
          </a:xfrm>
          <a:prstGeom prst="line">
            <a:avLst/>
          </a:prstGeom>
          <a:ln w="254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3" descr="C:\Users\Admin\Dropbox\Conferências\logos (3)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307" y="5813196"/>
            <a:ext cx="2123271" cy="957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95736" y="5659885"/>
            <a:ext cx="4427984" cy="1198115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74501" y="131802"/>
            <a:ext cx="240963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Introduction</a:t>
            </a:r>
            <a:endParaRPr lang="pt-PT" sz="3200" kern="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668631"/>
            <a:ext cx="9252520" cy="47945"/>
          </a:xfrm>
          <a:prstGeom prst="rect">
            <a:avLst/>
          </a:prstGeom>
          <a:solidFill>
            <a:srgbClr val="820000"/>
          </a:solidFill>
          <a:ln>
            <a:solidFill>
              <a:srgbClr val="A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Rectângulo 13"/>
          <p:cNvSpPr/>
          <p:nvPr/>
        </p:nvSpPr>
        <p:spPr>
          <a:xfrm>
            <a:off x="264765" y="888121"/>
            <a:ext cx="5832648" cy="1569660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r>
              <a:rPr lang="en-US" sz="3200" dirty="0">
                <a:latin typeface="Cambria" pitchFamily="18" charset="0"/>
              </a:rPr>
              <a:t>Brand advocacy is an intense form of brand support behavior that all brands aspire. </a:t>
            </a:r>
          </a:p>
        </p:txBody>
      </p:sp>
      <p:sp>
        <p:nvSpPr>
          <p:cNvPr id="12" name="Rectângulo 13">
            <a:extLst>
              <a:ext uri="{FF2B5EF4-FFF2-40B4-BE49-F238E27FC236}">
                <a16:creationId xmlns:a16="http://schemas.microsoft.com/office/drawing/2014/main" id="{4F6C5DF3-2BB8-4E39-996E-67DE24F37F7D}"/>
              </a:ext>
            </a:extLst>
          </p:cNvPr>
          <p:cNvSpPr/>
          <p:nvPr/>
        </p:nvSpPr>
        <p:spPr>
          <a:xfrm>
            <a:off x="274501" y="2823946"/>
            <a:ext cx="8473963" cy="1200329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ambria" pitchFamily="18" charset="0"/>
              </a:rPr>
              <a:t>While there are many studies applying this concept to products and services (e.g. </a:t>
            </a:r>
            <a:r>
              <a:rPr lang="en-US" sz="2400" dirty="0" err="1">
                <a:latin typeface="Cambria" pitchFamily="18" charset="0"/>
              </a:rPr>
              <a:t>Badrinarayanan</a:t>
            </a:r>
            <a:r>
              <a:rPr lang="en-US" sz="2400" dirty="0">
                <a:latin typeface="Cambria" pitchFamily="18" charset="0"/>
              </a:rPr>
              <a:t> and </a:t>
            </a:r>
            <a:r>
              <a:rPr lang="en-US" sz="2400" dirty="0" err="1">
                <a:latin typeface="Cambria" pitchFamily="18" charset="0"/>
              </a:rPr>
              <a:t>Laverie</a:t>
            </a:r>
            <a:r>
              <a:rPr lang="en-US" sz="2400" dirty="0">
                <a:latin typeface="Cambria" pitchFamily="18" charset="0"/>
              </a:rPr>
              <a:t>, 2013; Becerra and </a:t>
            </a:r>
            <a:r>
              <a:rPr lang="en-US" sz="2400" dirty="0" err="1">
                <a:latin typeface="Cambria" pitchFamily="18" charset="0"/>
              </a:rPr>
              <a:t>Badrinarayanan</a:t>
            </a:r>
            <a:r>
              <a:rPr lang="en-US" sz="2400" dirty="0">
                <a:latin typeface="Cambria" pitchFamily="18" charset="0"/>
              </a:rPr>
              <a:t>, 2013), there are few applied to places. </a:t>
            </a: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9984D87-72C9-4E07-AC4B-42AC116BF95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16216" y="716576"/>
            <a:ext cx="2316644" cy="1935826"/>
          </a:xfrm>
          <a:prstGeom prst="rect">
            <a:avLst/>
          </a:prstGeom>
        </p:spPr>
      </p:pic>
      <p:sp>
        <p:nvSpPr>
          <p:cNvPr id="7" name="Rectângulo 2">
            <a:extLst>
              <a:ext uri="{FF2B5EF4-FFF2-40B4-BE49-F238E27FC236}">
                <a16:creationId xmlns:a16="http://schemas.microsoft.com/office/drawing/2014/main" id="{52809DA2-7CD5-45E7-AA00-EDAD6F9D3E3E}"/>
              </a:ext>
            </a:extLst>
          </p:cNvPr>
          <p:cNvSpPr/>
          <p:nvPr/>
        </p:nvSpPr>
        <p:spPr>
          <a:xfrm>
            <a:off x="179512" y="4145821"/>
            <a:ext cx="38170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kern="0" dirty="0">
                <a:latin typeface="Cambria" pitchFamily="18" charset="0"/>
              </a:rPr>
              <a:t>Purpose of the Study</a:t>
            </a:r>
            <a:endParaRPr lang="pt-PT" sz="3200" kern="0" dirty="0">
              <a:latin typeface="Cambria" pitchFamily="18" charset="0"/>
            </a:endParaRPr>
          </a:p>
        </p:txBody>
      </p:sp>
      <p:sp>
        <p:nvSpPr>
          <p:cNvPr id="8" name="Rectângulo 13">
            <a:extLst>
              <a:ext uri="{FF2B5EF4-FFF2-40B4-BE49-F238E27FC236}">
                <a16:creationId xmlns:a16="http://schemas.microsoft.com/office/drawing/2014/main" id="{8A415FB5-AC5F-4357-9043-61BA4CDF0451}"/>
              </a:ext>
            </a:extLst>
          </p:cNvPr>
          <p:cNvSpPr/>
          <p:nvPr/>
        </p:nvSpPr>
        <p:spPr>
          <a:xfrm>
            <a:off x="264765" y="5712315"/>
            <a:ext cx="8424936" cy="954107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mbria" pitchFamily="18" charset="0"/>
              </a:rPr>
              <a:t>Propose and validate country brand advocacy as a multidimensional construct.</a:t>
            </a:r>
          </a:p>
        </p:txBody>
      </p:sp>
      <p:sp>
        <p:nvSpPr>
          <p:cNvPr id="9" name="Rectângulo 13">
            <a:extLst>
              <a:ext uri="{FF2B5EF4-FFF2-40B4-BE49-F238E27FC236}">
                <a16:creationId xmlns:a16="http://schemas.microsoft.com/office/drawing/2014/main" id="{AB244149-AFBC-4B34-8074-C8CE371B4508}"/>
              </a:ext>
            </a:extLst>
          </p:cNvPr>
          <p:cNvSpPr/>
          <p:nvPr/>
        </p:nvSpPr>
        <p:spPr>
          <a:xfrm>
            <a:off x="251783" y="4857769"/>
            <a:ext cx="8424936" cy="523220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mbria" pitchFamily="18" charset="0"/>
              </a:rPr>
              <a:t>Apply the concept of Brand Advocacy to Countries.</a:t>
            </a:r>
          </a:p>
        </p:txBody>
      </p:sp>
    </p:spTree>
    <p:extLst>
      <p:ext uri="{BB962C8B-B14F-4D97-AF65-F5344CB8AC3E}">
        <p14:creationId xmlns:p14="http://schemas.microsoft.com/office/powerpoint/2010/main" val="114579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  <p:bldP spid="7" grpId="0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3"/>
          <p:cNvSpPr/>
          <p:nvPr/>
        </p:nvSpPr>
        <p:spPr>
          <a:xfrm>
            <a:off x="0" y="668631"/>
            <a:ext cx="9252520" cy="47945"/>
          </a:xfrm>
          <a:prstGeom prst="rect">
            <a:avLst/>
          </a:prstGeom>
          <a:solidFill>
            <a:srgbClr val="820000"/>
          </a:solidFill>
          <a:ln>
            <a:solidFill>
              <a:srgbClr val="A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8" name="Rectângulo 13">
            <a:extLst>
              <a:ext uri="{FF2B5EF4-FFF2-40B4-BE49-F238E27FC236}">
                <a16:creationId xmlns:a16="http://schemas.microsoft.com/office/drawing/2014/main" id="{2C079ACD-BE3F-4595-814D-BAE2CA705CC3}"/>
              </a:ext>
            </a:extLst>
          </p:cNvPr>
          <p:cNvSpPr/>
          <p:nvPr/>
        </p:nvSpPr>
        <p:spPr>
          <a:xfrm>
            <a:off x="179512" y="818447"/>
            <a:ext cx="8388932" cy="830997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ambria" pitchFamily="18" charset="0"/>
              </a:rPr>
              <a:t>The favorable communication and support of a country to others, both online and offline.</a:t>
            </a:r>
          </a:p>
        </p:txBody>
      </p:sp>
      <p:sp>
        <p:nvSpPr>
          <p:cNvPr id="9" name="Rectângulo 2">
            <a:extLst>
              <a:ext uri="{FF2B5EF4-FFF2-40B4-BE49-F238E27FC236}">
                <a16:creationId xmlns:a16="http://schemas.microsoft.com/office/drawing/2014/main" id="{5E181907-1179-44E1-91C5-D60573EFD105}"/>
              </a:ext>
            </a:extLst>
          </p:cNvPr>
          <p:cNvSpPr/>
          <p:nvPr/>
        </p:nvSpPr>
        <p:spPr>
          <a:xfrm>
            <a:off x="30372" y="22515"/>
            <a:ext cx="454162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kern="0" dirty="0">
                <a:latin typeface="Cambria" pitchFamily="18" charset="0"/>
              </a:rPr>
              <a:t>Country Brand Advocacy</a:t>
            </a:r>
            <a:endParaRPr lang="pt-PT" sz="3200" kern="0" dirty="0">
              <a:latin typeface="Cambria" pitchFamily="18" charset="0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9C9A73CA-8129-4168-A4C8-B9B941899880}"/>
              </a:ext>
            </a:extLst>
          </p:cNvPr>
          <p:cNvGrpSpPr/>
          <p:nvPr/>
        </p:nvGrpSpPr>
        <p:grpSpPr>
          <a:xfrm>
            <a:off x="6702991" y="1383592"/>
            <a:ext cx="2261497" cy="1086046"/>
            <a:chOff x="4572000" y="5018902"/>
            <a:chExt cx="3845673" cy="1728392"/>
          </a:xfrm>
        </p:grpSpPr>
        <p:pic>
          <p:nvPicPr>
            <p:cNvPr id="10" name="Imagem 9">
              <a:extLst>
                <a:ext uri="{FF2B5EF4-FFF2-40B4-BE49-F238E27FC236}">
                  <a16:creationId xmlns:a16="http://schemas.microsoft.com/office/drawing/2014/main" id="{8801B11B-C698-47F8-859A-FDE985FD9A4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5018902"/>
              <a:ext cx="3845673" cy="1728392"/>
            </a:xfrm>
            <a:prstGeom prst="rect">
              <a:avLst/>
            </a:prstGeom>
          </p:spPr>
        </p:pic>
        <p:pic>
          <p:nvPicPr>
            <p:cNvPr id="12" name="Imagem 11">
              <a:extLst>
                <a:ext uri="{FF2B5EF4-FFF2-40B4-BE49-F238E27FC236}">
                  <a16:creationId xmlns:a16="http://schemas.microsoft.com/office/drawing/2014/main" id="{F43F7AB1-0F62-4253-8D7B-8030190F7A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876256" y="5270420"/>
              <a:ext cx="528245" cy="451846"/>
            </a:xfrm>
            <a:prstGeom prst="rect">
              <a:avLst/>
            </a:prstGeom>
          </p:spPr>
        </p:pic>
      </p:grp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0F523FE-8471-4CE7-82C6-A3FB4A61B585}"/>
              </a:ext>
            </a:extLst>
          </p:cNvPr>
          <p:cNvSpPr txBox="1"/>
          <p:nvPr/>
        </p:nvSpPr>
        <p:spPr>
          <a:xfrm>
            <a:off x="2258463" y="2638723"/>
            <a:ext cx="135890" cy="2666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EBB623E-2A46-4A73-9585-ABEF1AE41D06}"/>
              </a:ext>
            </a:extLst>
          </p:cNvPr>
          <p:cNvSpPr/>
          <p:nvPr/>
        </p:nvSpPr>
        <p:spPr>
          <a:xfrm>
            <a:off x="4124575" y="3738260"/>
            <a:ext cx="1981761" cy="1060158"/>
          </a:xfrm>
          <a:prstGeom prst="ellipse">
            <a:avLst/>
          </a:prstGeom>
          <a:gradFill>
            <a:gsLst>
              <a:gs pos="0">
                <a:srgbClr val="902320">
                  <a:lumMod val="64000"/>
                </a:srgbClr>
              </a:gs>
              <a:gs pos="100000">
                <a:srgbClr val="922122"/>
              </a:gs>
              <a:gs pos="100000">
                <a:srgbClr val="486865"/>
              </a:gs>
              <a:gs pos="80000">
                <a:srgbClr val="92211E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Country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Brand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Advocacy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D1ACBA9-2623-4DD8-B3E2-A2C472A761D9}"/>
              </a:ext>
            </a:extLst>
          </p:cNvPr>
          <p:cNvSpPr/>
          <p:nvPr/>
        </p:nvSpPr>
        <p:spPr>
          <a:xfrm>
            <a:off x="1477597" y="2132856"/>
            <a:ext cx="1325430" cy="7276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</a:rPr>
              <a:t>WOM</a:t>
            </a:r>
          </a:p>
        </p:txBody>
      </p:sp>
      <p:cxnSp>
        <p:nvCxnSpPr>
          <p:cNvPr id="18" name="Conexão recta unidireccional 8">
            <a:extLst>
              <a:ext uri="{FF2B5EF4-FFF2-40B4-BE49-F238E27FC236}">
                <a16:creationId xmlns:a16="http://schemas.microsoft.com/office/drawing/2014/main" id="{96227260-6390-4C83-B171-FFECF1D85FB8}"/>
              </a:ext>
            </a:extLst>
          </p:cNvPr>
          <p:cNvCxnSpPr>
            <a:cxnSpLocks/>
            <a:stCxn id="22" idx="6"/>
          </p:cNvCxnSpPr>
          <p:nvPr/>
        </p:nvCxnSpPr>
        <p:spPr>
          <a:xfrm>
            <a:off x="2803027" y="3306200"/>
            <a:ext cx="1408933" cy="74737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xão recta unidireccional 9">
            <a:extLst>
              <a:ext uri="{FF2B5EF4-FFF2-40B4-BE49-F238E27FC236}">
                <a16:creationId xmlns:a16="http://schemas.microsoft.com/office/drawing/2014/main" id="{44A9BF9E-C64B-49CD-80A9-2CC389BBF968}"/>
              </a:ext>
            </a:extLst>
          </p:cNvPr>
          <p:cNvCxnSpPr>
            <a:cxnSpLocks/>
            <a:stCxn id="23" idx="6"/>
            <a:endCxn id="16" idx="2"/>
          </p:cNvCxnSpPr>
          <p:nvPr/>
        </p:nvCxnSpPr>
        <p:spPr>
          <a:xfrm>
            <a:off x="2803027" y="4198991"/>
            <a:ext cx="1321548" cy="6934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xão recta unidireccional 10">
            <a:extLst>
              <a:ext uri="{FF2B5EF4-FFF2-40B4-BE49-F238E27FC236}">
                <a16:creationId xmlns:a16="http://schemas.microsoft.com/office/drawing/2014/main" id="{49002D03-0386-43D9-A864-833C85CCFA65}"/>
              </a:ext>
            </a:extLst>
          </p:cNvPr>
          <p:cNvCxnSpPr>
            <a:cxnSpLocks/>
            <a:stCxn id="24" idx="6"/>
          </p:cNvCxnSpPr>
          <p:nvPr/>
        </p:nvCxnSpPr>
        <p:spPr>
          <a:xfrm flipV="1">
            <a:off x="2801086" y="4463736"/>
            <a:ext cx="1410874" cy="6583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xão recta unidireccional 11">
            <a:extLst>
              <a:ext uri="{FF2B5EF4-FFF2-40B4-BE49-F238E27FC236}">
                <a16:creationId xmlns:a16="http://schemas.microsoft.com/office/drawing/2014/main" id="{8AB94899-BCDE-4008-8463-BB3A137DB7ED}"/>
              </a:ext>
            </a:extLst>
          </p:cNvPr>
          <p:cNvCxnSpPr>
            <a:cxnSpLocks/>
            <a:stCxn id="17" idx="6"/>
            <a:endCxn id="16" idx="1"/>
          </p:cNvCxnSpPr>
          <p:nvPr/>
        </p:nvCxnSpPr>
        <p:spPr>
          <a:xfrm>
            <a:off x="2803027" y="2496703"/>
            <a:ext cx="1611770" cy="139681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8D881952-D26B-4883-8B31-5868D76DDA15}"/>
              </a:ext>
            </a:extLst>
          </p:cNvPr>
          <p:cNvSpPr/>
          <p:nvPr/>
        </p:nvSpPr>
        <p:spPr>
          <a:xfrm>
            <a:off x="1477597" y="2942353"/>
            <a:ext cx="1325430" cy="7276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</a:rPr>
              <a:t>E-WOM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A0025000-BECE-494B-B9CA-2A53774FA45D}"/>
              </a:ext>
            </a:extLst>
          </p:cNvPr>
          <p:cNvSpPr/>
          <p:nvPr/>
        </p:nvSpPr>
        <p:spPr>
          <a:xfrm>
            <a:off x="1477597" y="3835144"/>
            <a:ext cx="1325430" cy="7276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</a:rPr>
              <a:t>WOM Intensity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64CC989-C3CC-4349-9853-09FAA4DCD7E3}"/>
              </a:ext>
            </a:extLst>
          </p:cNvPr>
          <p:cNvSpPr/>
          <p:nvPr/>
        </p:nvSpPr>
        <p:spPr>
          <a:xfrm>
            <a:off x="1475656" y="4758234"/>
            <a:ext cx="1325430" cy="7276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GB" sz="1400" dirty="0">
                <a:solidFill>
                  <a:schemeClr val="tx1"/>
                </a:solidFill>
                <a:latin typeface="Calibri" panose="020F0502020204030204" pitchFamily="34" charset="0"/>
              </a:rPr>
              <a:t>Recommendation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77CA063-7DD8-41C3-AA84-9A461A0EADFB}"/>
              </a:ext>
            </a:extLst>
          </p:cNvPr>
          <p:cNvSpPr/>
          <p:nvPr/>
        </p:nvSpPr>
        <p:spPr>
          <a:xfrm>
            <a:off x="1477597" y="5653635"/>
            <a:ext cx="1325430" cy="727693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Revisit Intentions</a:t>
            </a:r>
          </a:p>
        </p:txBody>
      </p:sp>
      <p:cxnSp>
        <p:nvCxnSpPr>
          <p:cNvPr id="26" name="Conexão recta unidireccional 10">
            <a:extLst>
              <a:ext uri="{FF2B5EF4-FFF2-40B4-BE49-F238E27FC236}">
                <a16:creationId xmlns:a16="http://schemas.microsoft.com/office/drawing/2014/main" id="{53458E44-0E77-4B75-A16E-707262971C0F}"/>
              </a:ext>
            </a:extLst>
          </p:cNvPr>
          <p:cNvCxnSpPr>
            <a:cxnSpLocks/>
            <a:endCxn id="16" idx="3"/>
          </p:cNvCxnSpPr>
          <p:nvPr/>
        </p:nvCxnSpPr>
        <p:spPr>
          <a:xfrm flipV="1">
            <a:off x="2825194" y="4643161"/>
            <a:ext cx="1589603" cy="1349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06894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7" grpId="0" animBg="1"/>
      <p:bldP spid="22" grpId="0" animBg="1"/>
      <p:bldP spid="23" grpId="0" animBg="1"/>
      <p:bldP spid="24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74501" y="131802"/>
            <a:ext cx="24897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Methodology</a:t>
            </a:r>
            <a:endParaRPr lang="pt-PT" sz="3200" kern="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668631"/>
            <a:ext cx="9252520" cy="47945"/>
          </a:xfrm>
          <a:prstGeom prst="rect">
            <a:avLst/>
          </a:prstGeom>
          <a:solidFill>
            <a:srgbClr val="820000"/>
          </a:solidFill>
          <a:ln>
            <a:solidFill>
              <a:srgbClr val="A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B25CC3B1-A3D0-4119-828A-4C23391B68CC}"/>
              </a:ext>
            </a:extLst>
          </p:cNvPr>
          <p:cNvSpPr/>
          <p:nvPr/>
        </p:nvSpPr>
        <p:spPr>
          <a:xfrm>
            <a:off x="432566" y="4595012"/>
            <a:ext cx="1800225" cy="10080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  <a:latin typeface="Cambria" panose="02040503050406030204" pitchFamily="18" charset="0"/>
              </a:rPr>
              <a:t>WOM</a:t>
            </a:r>
          </a:p>
        </p:txBody>
      </p:sp>
      <p:sp>
        <p:nvSpPr>
          <p:cNvPr id="19" name="Rectângulo 4">
            <a:extLst>
              <a:ext uri="{FF2B5EF4-FFF2-40B4-BE49-F238E27FC236}">
                <a16:creationId xmlns:a16="http://schemas.microsoft.com/office/drawing/2014/main" id="{31CC9B31-A8CA-40BF-A9D7-DA0ABEF7A8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7378" y="3685600"/>
            <a:ext cx="61441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pt-PT" sz="2400" dirty="0">
                <a:latin typeface="Cambria" panose="02040503050406030204" pitchFamily="18" charset="0"/>
                <a:ea typeface="Cambria" panose="02040503050406030204" pitchFamily="18" charset="0"/>
              </a:rPr>
              <a:t>How often do you engage in the following?</a:t>
            </a:r>
            <a:endParaRPr lang="pt-PT" altLang="pt-PT" sz="24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0" name="Rectangle 14">
            <a:extLst>
              <a:ext uri="{FF2B5EF4-FFF2-40B4-BE49-F238E27FC236}">
                <a16:creationId xmlns:a16="http://schemas.microsoft.com/office/drawing/2014/main" id="{1326B855-FF3F-4854-832C-E40EC7D6F0CB}"/>
              </a:ext>
            </a:extLst>
          </p:cNvPr>
          <p:cNvSpPr/>
          <p:nvPr/>
        </p:nvSpPr>
        <p:spPr>
          <a:xfrm>
            <a:off x="3102244" y="4265810"/>
            <a:ext cx="5364088" cy="4147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0">
                <a:schemeClr val="bg1">
                  <a:lumMod val="95000"/>
                </a:schemeClr>
              </a:gs>
              <a:gs pos="8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1"/>
            <a:tileRect/>
          </a:gradFill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1" name="TextBox 21">
            <a:extLst>
              <a:ext uri="{FF2B5EF4-FFF2-40B4-BE49-F238E27FC236}">
                <a16:creationId xmlns:a16="http://schemas.microsoft.com/office/drawing/2014/main" id="{14D2C505-1C2F-40FA-BFEA-AC66BC8FFB9B}"/>
              </a:ext>
            </a:extLst>
          </p:cNvPr>
          <p:cNvSpPr txBox="1"/>
          <p:nvPr/>
        </p:nvSpPr>
        <p:spPr>
          <a:xfrm>
            <a:off x="3076602" y="4279419"/>
            <a:ext cx="5374292" cy="338554"/>
          </a:xfrm>
          <a:prstGeom prst="rect">
            <a:avLst/>
          </a:prstGeom>
          <a:noFill/>
          <a:effectLst>
            <a:glow rad="127000">
              <a:schemeClr val="bg1"/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effectLst>
                  <a:innerShdw blurRad="63500" dist="50800" dir="5400000">
                    <a:prstClr val="white">
                      <a:alpha val="79000"/>
                    </a:prstClr>
                  </a:innerShdw>
                </a:effectLst>
                <a:latin typeface="Calibri" panose="020F0502020204030204" pitchFamily="34" charset="0"/>
              </a:rPr>
              <a:t>WOM1 – I try to spread the good-word about____________.</a:t>
            </a:r>
          </a:p>
        </p:txBody>
      </p:sp>
      <p:cxnSp>
        <p:nvCxnSpPr>
          <p:cNvPr id="22" name="Conexão recta unidireccional 9">
            <a:extLst>
              <a:ext uri="{FF2B5EF4-FFF2-40B4-BE49-F238E27FC236}">
                <a16:creationId xmlns:a16="http://schemas.microsoft.com/office/drawing/2014/main" id="{9C2D6989-C309-498D-8814-911DB96AB4DF}"/>
              </a:ext>
            </a:extLst>
          </p:cNvPr>
          <p:cNvCxnSpPr>
            <a:cxnSpLocks/>
            <a:stCxn id="18" idx="6"/>
          </p:cNvCxnSpPr>
          <p:nvPr/>
        </p:nvCxnSpPr>
        <p:spPr>
          <a:xfrm flipV="1">
            <a:off x="2232791" y="4386453"/>
            <a:ext cx="783287" cy="712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14">
            <a:extLst>
              <a:ext uri="{FF2B5EF4-FFF2-40B4-BE49-F238E27FC236}">
                <a16:creationId xmlns:a16="http://schemas.microsoft.com/office/drawing/2014/main" id="{7C8DEA3D-0413-477F-8830-8F19DE38D1CE}"/>
              </a:ext>
            </a:extLst>
          </p:cNvPr>
          <p:cNvSpPr/>
          <p:nvPr/>
        </p:nvSpPr>
        <p:spPr>
          <a:xfrm>
            <a:off x="3101532" y="4884481"/>
            <a:ext cx="5364088" cy="4147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0">
                <a:schemeClr val="bg1">
                  <a:lumMod val="95000"/>
                </a:schemeClr>
              </a:gs>
              <a:gs pos="8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1"/>
            <a:tileRect/>
          </a:gradFill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4" name="TextBox 21">
            <a:extLst>
              <a:ext uri="{FF2B5EF4-FFF2-40B4-BE49-F238E27FC236}">
                <a16:creationId xmlns:a16="http://schemas.microsoft.com/office/drawing/2014/main" id="{403A343C-CCE0-4CFB-8ADD-2E7A194F0420}"/>
              </a:ext>
            </a:extLst>
          </p:cNvPr>
          <p:cNvSpPr txBox="1"/>
          <p:nvPr/>
        </p:nvSpPr>
        <p:spPr>
          <a:xfrm>
            <a:off x="3096664" y="4932579"/>
            <a:ext cx="5206938" cy="338554"/>
          </a:xfrm>
          <a:prstGeom prst="rect">
            <a:avLst/>
          </a:prstGeom>
          <a:noFill/>
          <a:effectLst>
            <a:glow rad="127000">
              <a:schemeClr val="bg1"/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effectLst>
                  <a:innerShdw blurRad="63500" dist="50800" dir="5400000">
                    <a:prstClr val="white">
                      <a:alpha val="79000"/>
                    </a:prstClr>
                  </a:innerShdw>
                </a:effectLst>
                <a:latin typeface="Calibri" panose="020F0502020204030204" pitchFamily="34" charset="0"/>
              </a:rPr>
              <a:t>WOM2 – I give ________tons of positive WOM advertising.</a:t>
            </a:r>
          </a:p>
        </p:txBody>
      </p:sp>
      <p:sp>
        <p:nvSpPr>
          <p:cNvPr id="25" name="Rectangle 14">
            <a:extLst>
              <a:ext uri="{FF2B5EF4-FFF2-40B4-BE49-F238E27FC236}">
                <a16:creationId xmlns:a16="http://schemas.microsoft.com/office/drawing/2014/main" id="{86E762DE-5D74-4DA8-8CF8-E172E32C9DF2}"/>
              </a:ext>
            </a:extLst>
          </p:cNvPr>
          <p:cNvSpPr/>
          <p:nvPr/>
        </p:nvSpPr>
        <p:spPr>
          <a:xfrm>
            <a:off x="3145079" y="5571459"/>
            <a:ext cx="5364088" cy="41475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</a:schemeClr>
              </a:gs>
              <a:gs pos="0">
                <a:schemeClr val="bg1">
                  <a:lumMod val="95000"/>
                </a:schemeClr>
              </a:gs>
              <a:gs pos="8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65000"/>
                </a:schemeClr>
              </a:gs>
            </a:gsLst>
            <a:lin ang="5400000" scaled="1"/>
            <a:tileRect/>
          </a:gradFill>
          <a:ln>
            <a:noFill/>
          </a:ln>
          <a:effectLst>
            <a:glow rad="127000">
              <a:schemeClr val="bg1"/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1EB41A84-AA7A-4A98-92DB-9C94E878F9C3}"/>
              </a:ext>
            </a:extLst>
          </p:cNvPr>
          <p:cNvSpPr txBox="1"/>
          <p:nvPr/>
        </p:nvSpPr>
        <p:spPr>
          <a:xfrm>
            <a:off x="3096664" y="5619864"/>
            <a:ext cx="5460919" cy="338554"/>
          </a:xfrm>
          <a:prstGeom prst="rect">
            <a:avLst/>
          </a:prstGeom>
          <a:noFill/>
          <a:effectLst>
            <a:glow rad="127000">
              <a:schemeClr val="bg1"/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effectLst>
                  <a:innerShdw blurRad="63500" dist="50800" dir="5400000">
                    <a:prstClr val="white">
                      <a:alpha val="79000"/>
                    </a:prstClr>
                  </a:innerShdw>
                </a:effectLst>
                <a:latin typeface="Calibri" panose="020F0502020204030204" pitchFamily="34" charset="0"/>
              </a:rPr>
              <a:t>WOM3 – I mostly say positive things about _______________.</a:t>
            </a:r>
          </a:p>
        </p:txBody>
      </p:sp>
      <p:cxnSp>
        <p:nvCxnSpPr>
          <p:cNvPr id="31" name="Conexão recta unidireccional 20">
            <a:extLst>
              <a:ext uri="{FF2B5EF4-FFF2-40B4-BE49-F238E27FC236}">
                <a16:creationId xmlns:a16="http://schemas.microsoft.com/office/drawing/2014/main" id="{60354168-211C-4561-A03B-5181FD507013}"/>
              </a:ext>
            </a:extLst>
          </p:cNvPr>
          <p:cNvCxnSpPr>
            <a:stCxn id="18" idx="6"/>
            <a:endCxn id="26" idx="1"/>
          </p:cNvCxnSpPr>
          <p:nvPr/>
        </p:nvCxnSpPr>
        <p:spPr>
          <a:xfrm>
            <a:off x="2232791" y="5099043"/>
            <a:ext cx="863873" cy="69009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xão recta unidireccional 27">
            <a:extLst>
              <a:ext uri="{FF2B5EF4-FFF2-40B4-BE49-F238E27FC236}">
                <a16:creationId xmlns:a16="http://schemas.microsoft.com/office/drawing/2014/main" id="{ED1B8F1D-60E9-42E7-B1B1-F26ED6A34CD9}"/>
              </a:ext>
            </a:extLst>
          </p:cNvPr>
          <p:cNvCxnSpPr>
            <a:stCxn id="18" idx="6"/>
            <a:endCxn id="24" idx="1"/>
          </p:cNvCxnSpPr>
          <p:nvPr/>
        </p:nvCxnSpPr>
        <p:spPr>
          <a:xfrm>
            <a:off x="2232791" y="5099043"/>
            <a:ext cx="863873" cy="281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ângulo 35">
            <a:extLst>
              <a:ext uri="{FF2B5EF4-FFF2-40B4-BE49-F238E27FC236}">
                <a16:creationId xmlns:a16="http://schemas.microsoft.com/office/drawing/2014/main" id="{0466621D-6EC4-49DE-A6FB-D773F4F5D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6183284"/>
            <a:ext cx="6650026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pt-PT" sz="1800" dirty="0">
                <a:latin typeface="Cambria" panose="02040503050406030204" pitchFamily="18" charset="0"/>
                <a:ea typeface="Cambria" panose="02040503050406030204" pitchFamily="18" charset="0"/>
              </a:rPr>
              <a:t>Adapted from Carroll and </a:t>
            </a:r>
            <a:r>
              <a:rPr lang="en-US" altLang="pt-PT" sz="1800" dirty="0" err="1">
                <a:latin typeface="Cambria" panose="02040503050406030204" pitchFamily="18" charset="0"/>
                <a:ea typeface="Cambria" panose="02040503050406030204" pitchFamily="18" charset="0"/>
              </a:rPr>
              <a:t>Ahuvia</a:t>
            </a:r>
            <a:r>
              <a:rPr lang="en-US" altLang="pt-PT" sz="1800" dirty="0">
                <a:latin typeface="Cambria" panose="02040503050406030204" pitchFamily="18" charset="0"/>
                <a:ea typeface="Cambria" panose="02040503050406030204" pitchFamily="18" charset="0"/>
              </a:rPr>
              <a:t> (2006) and Goyette et al. (2010)</a:t>
            </a:r>
            <a:endParaRPr lang="pt-PT" altLang="pt-PT" sz="1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7" name="Rectângulo 14">
            <a:extLst>
              <a:ext uri="{FF2B5EF4-FFF2-40B4-BE49-F238E27FC236}">
                <a16:creationId xmlns:a16="http://schemas.microsoft.com/office/drawing/2014/main" id="{782895F8-402B-4C04-BD4F-43716ED15B86}"/>
              </a:ext>
            </a:extLst>
          </p:cNvPr>
          <p:cNvSpPr/>
          <p:nvPr/>
        </p:nvSpPr>
        <p:spPr>
          <a:xfrm>
            <a:off x="255434" y="1136936"/>
            <a:ext cx="8568952" cy="461665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ambria" pitchFamily="18" charset="0"/>
              </a:rPr>
              <a:t>Online Questionnaire | May –August 2018</a:t>
            </a:r>
          </a:p>
        </p:txBody>
      </p:sp>
      <p:sp>
        <p:nvSpPr>
          <p:cNvPr id="27" name="Rectângulo 14">
            <a:extLst>
              <a:ext uri="{FF2B5EF4-FFF2-40B4-BE49-F238E27FC236}">
                <a16:creationId xmlns:a16="http://schemas.microsoft.com/office/drawing/2014/main" id="{1B8851F1-4FE1-40B7-B22D-D1EA3680FBF2}"/>
              </a:ext>
            </a:extLst>
          </p:cNvPr>
          <p:cNvSpPr/>
          <p:nvPr/>
        </p:nvSpPr>
        <p:spPr>
          <a:xfrm>
            <a:off x="274501" y="2241838"/>
            <a:ext cx="8568952" cy="461665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ambria" pitchFamily="18" charset="0"/>
              </a:rPr>
              <a:t>ERASMUS students  -5,511 valid responses</a:t>
            </a:r>
          </a:p>
        </p:txBody>
      </p:sp>
    </p:spTree>
    <p:extLst>
      <p:ext uri="{BB962C8B-B14F-4D97-AF65-F5344CB8AC3E}">
        <p14:creationId xmlns:p14="http://schemas.microsoft.com/office/powerpoint/2010/main" val="114579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74501" y="131802"/>
            <a:ext cx="248978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Methodology</a:t>
            </a:r>
            <a:endParaRPr lang="pt-PT" sz="3200" kern="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668631"/>
            <a:ext cx="9252520" cy="47945"/>
          </a:xfrm>
          <a:prstGeom prst="rect">
            <a:avLst/>
          </a:prstGeom>
          <a:solidFill>
            <a:srgbClr val="820000"/>
          </a:solidFill>
          <a:ln>
            <a:solidFill>
              <a:srgbClr val="A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ctângulo 14">
            <a:extLst>
              <a:ext uri="{FF2B5EF4-FFF2-40B4-BE49-F238E27FC236}">
                <a16:creationId xmlns:a16="http://schemas.microsoft.com/office/drawing/2014/main" id="{A7C404B7-328B-4F31-83A7-8F0451E23DC2}"/>
              </a:ext>
            </a:extLst>
          </p:cNvPr>
          <p:cNvSpPr/>
          <p:nvPr/>
        </p:nvSpPr>
        <p:spPr>
          <a:xfrm>
            <a:off x="179444" y="839581"/>
            <a:ext cx="8568952" cy="461665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ambria" pitchFamily="18" charset="0"/>
              </a:rPr>
              <a:t>Instrument Validation</a:t>
            </a:r>
          </a:p>
        </p:txBody>
      </p:sp>
      <p:sp>
        <p:nvSpPr>
          <p:cNvPr id="16" name="Marcador de Posição de Conteúdo 2">
            <a:extLst>
              <a:ext uri="{FF2B5EF4-FFF2-40B4-BE49-F238E27FC236}">
                <a16:creationId xmlns:a16="http://schemas.microsoft.com/office/drawing/2014/main" id="{8993B90C-E7A3-4BE2-AB74-D5F3DB0FD936}"/>
              </a:ext>
            </a:extLst>
          </p:cNvPr>
          <p:cNvSpPr txBox="1">
            <a:spLocks/>
          </p:cNvSpPr>
          <p:nvPr/>
        </p:nvSpPr>
        <p:spPr>
          <a:xfrm>
            <a:off x="274501" y="1424250"/>
            <a:ext cx="8329946" cy="13681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pt-PT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reliability and validity of the measures were tested with a confirmatory factor analysis (CFA) using </a:t>
            </a:r>
            <a:r>
              <a:rPr lang="en-US" altLang="pt-PT" dirty="0" err="1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SmartPLS</a:t>
            </a:r>
            <a:r>
              <a:rPr lang="en-US" altLang="pt-PT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.</a:t>
            </a:r>
          </a:p>
          <a:p>
            <a:pPr algn="just"/>
            <a:endParaRPr lang="en-US" altLang="pt-PT" sz="15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endParaRPr lang="en-GB" altLang="pt-PT" sz="1800" dirty="0"/>
          </a:p>
        </p:txBody>
      </p:sp>
      <p:sp>
        <p:nvSpPr>
          <p:cNvPr id="6" name="Rectângulo 14">
            <a:extLst>
              <a:ext uri="{FF2B5EF4-FFF2-40B4-BE49-F238E27FC236}">
                <a16:creationId xmlns:a16="http://schemas.microsoft.com/office/drawing/2014/main" id="{4D7946EB-E66B-4A7C-B865-9CB58CF4E325}"/>
              </a:ext>
            </a:extLst>
          </p:cNvPr>
          <p:cNvSpPr/>
          <p:nvPr/>
        </p:nvSpPr>
        <p:spPr>
          <a:xfrm>
            <a:off x="235736" y="3204370"/>
            <a:ext cx="8568952" cy="461665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ambria" pitchFamily="18" charset="0"/>
              </a:rPr>
              <a:t>Reliability and Validity Measures</a:t>
            </a:r>
          </a:p>
        </p:txBody>
      </p:sp>
      <p:sp>
        <p:nvSpPr>
          <p:cNvPr id="7" name="Marcador de Posição de Conteúdo 2">
            <a:extLst>
              <a:ext uri="{FF2B5EF4-FFF2-40B4-BE49-F238E27FC236}">
                <a16:creationId xmlns:a16="http://schemas.microsoft.com/office/drawing/2014/main" id="{6C90BD99-E902-4FAB-8D7F-7EF4A4C28B90}"/>
              </a:ext>
            </a:extLst>
          </p:cNvPr>
          <p:cNvSpPr txBox="1">
            <a:spLocks/>
          </p:cNvSpPr>
          <p:nvPr/>
        </p:nvSpPr>
        <p:spPr>
          <a:xfrm>
            <a:off x="292028" y="3789040"/>
            <a:ext cx="8456368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pt-PT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Indicator loadings between 0.74 and 0.93 and were found to be significant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pt-PT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Cronbach’s Alfas between 0.81 and 0.89 (&gt; 0.6)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pt-PT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Composite Reliabilities 0.88 and 0.93 (&gt; 0.7)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altLang="pt-PT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AVE between 0.65 and </a:t>
            </a:r>
            <a:r>
              <a:rPr lang="pt-PT" altLang="pt-PT" sz="28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0.82 (&gt;0.5)</a:t>
            </a:r>
          </a:p>
          <a:p>
            <a:endParaRPr lang="en-GB" altLang="pt-PT" sz="1800" dirty="0"/>
          </a:p>
        </p:txBody>
      </p:sp>
    </p:spTree>
    <p:extLst>
      <p:ext uri="{BB962C8B-B14F-4D97-AF65-F5344CB8AC3E}">
        <p14:creationId xmlns:p14="http://schemas.microsoft.com/office/powerpoint/2010/main" val="22592683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a 14">
            <a:extLst>
              <a:ext uri="{FF2B5EF4-FFF2-40B4-BE49-F238E27FC236}">
                <a16:creationId xmlns:a16="http://schemas.microsoft.com/office/drawing/2014/main" id="{EFDD7F98-DF44-47B5-8AA0-83577C4FA1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3925824"/>
              </p:ext>
            </p:extLst>
          </p:nvPr>
        </p:nvGraphicFramePr>
        <p:xfrm>
          <a:off x="467544" y="1886795"/>
          <a:ext cx="8425003" cy="249428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1872276">
                  <a:extLst>
                    <a:ext uri="{9D8B030D-6E8A-4147-A177-3AD203B41FA5}">
                      <a16:colId xmlns:a16="http://schemas.microsoft.com/office/drawing/2014/main" val="935092880"/>
                    </a:ext>
                  </a:extLst>
                </a:gridCol>
                <a:gridCol w="885597">
                  <a:extLst>
                    <a:ext uri="{9D8B030D-6E8A-4147-A177-3AD203B41FA5}">
                      <a16:colId xmlns:a16="http://schemas.microsoft.com/office/drawing/2014/main" val="3862279474"/>
                    </a:ext>
                  </a:extLst>
                </a:gridCol>
                <a:gridCol w="1964605">
                  <a:extLst>
                    <a:ext uri="{9D8B030D-6E8A-4147-A177-3AD203B41FA5}">
                      <a16:colId xmlns:a16="http://schemas.microsoft.com/office/drawing/2014/main" val="307425487"/>
                    </a:ext>
                  </a:extLst>
                </a:gridCol>
                <a:gridCol w="1360111">
                  <a:extLst>
                    <a:ext uri="{9D8B030D-6E8A-4147-A177-3AD203B41FA5}">
                      <a16:colId xmlns:a16="http://schemas.microsoft.com/office/drawing/2014/main" val="2153821873"/>
                    </a:ext>
                  </a:extLst>
                </a:gridCol>
                <a:gridCol w="1133426">
                  <a:extLst>
                    <a:ext uri="{9D8B030D-6E8A-4147-A177-3AD203B41FA5}">
                      <a16:colId xmlns:a16="http://schemas.microsoft.com/office/drawing/2014/main" val="3626472635"/>
                    </a:ext>
                  </a:extLst>
                </a:gridCol>
                <a:gridCol w="1208988">
                  <a:extLst>
                    <a:ext uri="{9D8B030D-6E8A-4147-A177-3AD203B41FA5}">
                      <a16:colId xmlns:a16="http://schemas.microsoft.com/office/drawing/2014/main" val="427742998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E-WOM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Revisit Intentions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WOM 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WOM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47955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E-WOM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 dirty="0">
                          <a:effectLst/>
                        </a:rPr>
                        <a:t>0.848</a:t>
                      </a:r>
                      <a:endParaRPr lang="pt-P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0869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Recommendation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0.254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 dirty="0">
                          <a:effectLst/>
                        </a:rPr>
                        <a:t>0.903</a:t>
                      </a:r>
                      <a:endParaRPr lang="pt-P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807310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Revisit Intentions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0.112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0.513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 dirty="0">
                          <a:effectLst/>
                        </a:rPr>
                        <a:t>1.000</a:t>
                      </a:r>
                      <a:endParaRPr lang="pt-P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140526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WOM intensity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0.356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0.589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0.405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 dirty="0">
                          <a:effectLst/>
                        </a:rPr>
                        <a:t>0.804</a:t>
                      </a:r>
                      <a:endParaRPr lang="pt-P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215284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WOM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0.323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0.714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0.456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>
                          <a:effectLst/>
                        </a:rPr>
                        <a:t>0.608</a:t>
                      </a:r>
                      <a:endParaRPr lang="pt-PT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PT" sz="1800" u="none" strike="noStrike" dirty="0">
                          <a:effectLst/>
                        </a:rPr>
                        <a:t>0.897</a:t>
                      </a:r>
                      <a:endParaRPr lang="pt-PT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0606598"/>
                  </a:ext>
                </a:extLst>
              </a:tr>
            </a:tbl>
          </a:graphicData>
        </a:graphic>
      </p:graphicFrame>
      <p:sp>
        <p:nvSpPr>
          <p:cNvPr id="3" name="Rectângulo 2"/>
          <p:cNvSpPr/>
          <p:nvPr/>
        </p:nvSpPr>
        <p:spPr>
          <a:xfrm>
            <a:off x="274501" y="131802"/>
            <a:ext cx="14702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Results</a:t>
            </a:r>
            <a:endParaRPr lang="pt-PT" sz="3200" kern="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668631"/>
            <a:ext cx="9252520" cy="47945"/>
          </a:xfrm>
          <a:prstGeom prst="rect">
            <a:avLst/>
          </a:prstGeom>
          <a:solidFill>
            <a:srgbClr val="820000"/>
          </a:solidFill>
          <a:ln>
            <a:solidFill>
              <a:srgbClr val="A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0" name="Rectângulo 14">
            <a:extLst>
              <a:ext uri="{FF2B5EF4-FFF2-40B4-BE49-F238E27FC236}">
                <a16:creationId xmlns:a16="http://schemas.microsoft.com/office/drawing/2014/main" id="{A7C404B7-328B-4F31-83A7-8F0451E23DC2}"/>
              </a:ext>
            </a:extLst>
          </p:cNvPr>
          <p:cNvSpPr/>
          <p:nvPr/>
        </p:nvSpPr>
        <p:spPr>
          <a:xfrm>
            <a:off x="179444" y="839581"/>
            <a:ext cx="8568952" cy="461665"/>
          </a:xfrm>
          <a:prstGeom prst="rect">
            <a:avLst/>
          </a:prstGeom>
          <a:ln w="19050">
            <a:solidFill>
              <a:srgbClr val="76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en-US" sz="2400" dirty="0">
                <a:latin typeface="Cambria" pitchFamily="18" charset="0"/>
              </a:rPr>
              <a:t>Discriminant Validity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BA318EC6-7309-49FE-8DEB-2BE605B91F25}"/>
              </a:ext>
            </a:extLst>
          </p:cNvPr>
          <p:cNvSpPr/>
          <p:nvPr/>
        </p:nvSpPr>
        <p:spPr>
          <a:xfrm rot="17067922">
            <a:off x="5171572" y="-203126"/>
            <a:ext cx="600557" cy="7386663"/>
          </a:xfrm>
          <a:prstGeom prst="ellipse">
            <a:avLst/>
          </a:prstGeom>
          <a:noFill/>
          <a:ln w="57150">
            <a:solidFill>
              <a:schemeClr val="accent2">
                <a:lumMod val="75000"/>
              </a:schemeClr>
            </a:solidFill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FEB4B0C-7BC1-47BC-82FD-FD2DE371B29D}"/>
              </a:ext>
            </a:extLst>
          </p:cNvPr>
          <p:cNvSpPr/>
          <p:nvPr/>
        </p:nvSpPr>
        <p:spPr>
          <a:xfrm rot="5400000">
            <a:off x="3201537" y="1527385"/>
            <a:ext cx="576063" cy="3213100"/>
          </a:xfrm>
          <a:prstGeom prst="ellipse">
            <a:avLst/>
          </a:prstGeom>
          <a:noFill/>
          <a:ln w="57150">
            <a:solidFill>
              <a:schemeClr val="accent2">
                <a:lumMod val="75000"/>
              </a:schemeClr>
            </a:solidFill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D32C8C9-CA32-4564-9E2C-EB7A839712D9}"/>
              </a:ext>
            </a:extLst>
          </p:cNvPr>
          <p:cNvSpPr/>
          <p:nvPr/>
        </p:nvSpPr>
        <p:spPr>
          <a:xfrm>
            <a:off x="3735386" y="2646235"/>
            <a:ext cx="836613" cy="1888686"/>
          </a:xfrm>
          <a:prstGeom prst="ellipse">
            <a:avLst/>
          </a:prstGeom>
          <a:noFill/>
          <a:ln w="57150">
            <a:solidFill>
              <a:schemeClr val="accent2">
                <a:lumMod val="75000"/>
              </a:schemeClr>
            </a:solidFill>
            <a:tailEnd type="arrow" w="med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Rectângulo 8">
            <a:extLst>
              <a:ext uri="{FF2B5EF4-FFF2-40B4-BE49-F238E27FC236}">
                <a16:creationId xmlns:a16="http://schemas.microsoft.com/office/drawing/2014/main" id="{7974B0EC-86F6-4667-8BC4-13B782FB0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444" y="1363188"/>
            <a:ext cx="340715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2400" dirty="0"/>
              <a:t> - </a:t>
            </a:r>
            <a:r>
              <a:rPr lang="pt-PT" altLang="pt-PT" sz="2400" dirty="0" err="1"/>
              <a:t>Fornell-Larcker</a:t>
            </a:r>
            <a:r>
              <a:rPr lang="pt-PT" altLang="pt-PT" sz="2400" dirty="0"/>
              <a:t> </a:t>
            </a:r>
            <a:r>
              <a:rPr lang="pt-PT" altLang="pt-PT" sz="2400" dirty="0" err="1"/>
              <a:t>criterion</a:t>
            </a:r>
            <a:endParaRPr lang="pt-PT" altLang="pt-PT" sz="2400" dirty="0"/>
          </a:p>
        </p:txBody>
      </p:sp>
      <p:sp>
        <p:nvSpPr>
          <p:cNvPr id="16" name="Rectângulo 5">
            <a:extLst>
              <a:ext uri="{FF2B5EF4-FFF2-40B4-BE49-F238E27FC236}">
                <a16:creationId xmlns:a16="http://schemas.microsoft.com/office/drawing/2014/main" id="{0D04B417-D951-44E3-A62F-5250BAB946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501" y="4580743"/>
            <a:ext cx="227806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2400" dirty="0"/>
              <a:t> - Cross-</a:t>
            </a:r>
            <a:r>
              <a:rPr lang="pt-PT" altLang="pt-PT" sz="2400" dirty="0" err="1"/>
              <a:t>Loadings</a:t>
            </a:r>
            <a:endParaRPr lang="pt-PT" altLang="pt-PT" sz="2400" dirty="0"/>
          </a:p>
        </p:txBody>
      </p:sp>
      <p:sp>
        <p:nvSpPr>
          <p:cNvPr id="17" name="Rectângulo 8">
            <a:extLst>
              <a:ext uri="{FF2B5EF4-FFF2-40B4-BE49-F238E27FC236}">
                <a16:creationId xmlns:a16="http://schemas.microsoft.com/office/drawing/2014/main" id="{4ABF75D0-C58E-4868-B247-9B7D2B7D5D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501" y="5216413"/>
            <a:ext cx="25221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PT" altLang="pt-PT" sz="2400" dirty="0"/>
              <a:t> - HTMT </a:t>
            </a:r>
            <a:r>
              <a:rPr lang="pt-PT" altLang="pt-PT" sz="1600" dirty="0"/>
              <a:t>(</a:t>
            </a:r>
            <a:r>
              <a:rPr lang="pt-PT" altLang="pt-PT" sz="1600" dirty="0" err="1"/>
              <a:t>all</a:t>
            </a:r>
            <a:r>
              <a:rPr lang="pt-PT" altLang="pt-PT" sz="1600" dirty="0"/>
              <a:t> </a:t>
            </a:r>
            <a:r>
              <a:rPr lang="pt-PT" altLang="pt-PT" sz="1600" dirty="0" err="1"/>
              <a:t>above</a:t>
            </a:r>
            <a:r>
              <a:rPr lang="pt-PT" altLang="pt-PT" sz="1600" dirty="0"/>
              <a:t> 0.85)</a:t>
            </a:r>
          </a:p>
        </p:txBody>
      </p:sp>
    </p:spTree>
    <p:extLst>
      <p:ext uri="{BB962C8B-B14F-4D97-AF65-F5344CB8AC3E}">
        <p14:creationId xmlns:p14="http://schemas.microsoft.com/office/powerpoint/2010/main" val="205194165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2)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xit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3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051720" y="83671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  <p:sp>
        <p:nvSpPr>
          <p:cNvPr id="14" name="Oval 13"/>
          <p:cNvSpPr/>
          <p:nvPr/>
        </p:nvSpPr>
        <p:spPr>
          <a:xfrm>
            <a:off x="4558410" y="2457882"/>
            <a:ext cx="2088232" cy="1078903"/>
          </a:xfrm>
          <a:prstGeom prst="ellipse">
            <a:avLst/>
          </a:prstGeom>
          <a:gradFill>
            <a:gsLst>
              <a:gs pos="0">
                <a:srgbClr val="902320">
                  <a:lumMod val="64000"/>
                </a:srgbClr>
              </a:gs>
              <a:gs pos="100000">
                <a:srgbClr val="922122"/>
              </a:gs>
              <a:gs pos="100000">
                <a:srgbClr val="486865"/>
              </a:gs>
              <a:gs pos="80000">
                <a:srgbClr val="92211E"/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Country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Brand </a:t>
            </a:r>
          </a:p>
          <a:p>
            <a:pPr algn="ctr"/>
            <a:r>
              <a:rPr lang="en-US" sz="2000" dirty="0">
                <a:solidFill>
                  <a:schemeClr val="bg1"/>
                </a:solidFill>
                <a:latin typeface="Cambria" panose="02040503050406030204" pitchFamily="18" charset="0"/>
              </a:rPr>
              <a:t>Advocacy</a:t>
            </a: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53D5B831-5D5C-4B48-AF82-CFF53310865D}"/>
              </a:ext>
            </a:extLst>
          </p:cNvPr>
          <p:cNvSpPr/>
          <p:nvPr/>
        </p:nvSpPr>
        <p:spPr>
          <a:xfrm>
            <a:off x="990197" y="135942"/>
            <a:ext cx="1801812" cy="10080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</a:rPr>
              <a:t>WOM</a:t>
            </a:r>
          </a:p>
        </p:txBody>
      </p:sp>
      <p:cxnSp>
        <p:nvCxnSpPr>
          <p:cNvPr id="42" name="Conexão recta unidireccional 8">
            <a:extLst>
              <a:ext uri="{FF2B5EF4-FFF2-40B4-BE49-F238E27FC236}">
                <a16:creationId xmlns:a16="http://schemas.microsoft.com/office/drawing/2014/main" id="{709F2565-A0B5-4C54-8426-7C723F5DD04A}"/>
              </a:ext>
            </a:extLst>
          </p:cNvPr>
          <p:cNvCxnSpPr>
            <a:cxnSpLocks/>
            <a:stCxn id="47" idx="6"/>
          </p:cNvCxnSpPr>
          <p:nvPr/>
        </p:nvCxnSpPr>
        <p:spPr>
          <a:xfrm>
            <a:off x="2792009" y="1761358"/>
            <a:ext cx="1851999" cy="10072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xão recta unidireccional 9">
            <a:extLst>
              <a:ext uri="{FF2B5EF4-FFF2-40B4-BE49-F238E27FC236}">
                <a16:creationId xmlns:a16="http://schemas.microsoft.com/office/drawing/2014/main" id="{D52C8273-266B-4B38-B46E-CFA4AF30C9CE}"/>
              </a:ext>
            </a:extLst>
          </p:cNvPr>
          <p:cNvCxnSpPr>
            <a:cxnSpLocks/>
            <a:stCxn id="48" idx="6"/>
            <a:endCxn id="14" idx="2"/>
          </p:cNvCxnSpPr>
          <p:nvPr/>
        </p:nvCxnSpPr>
        <p:spPr>
          <a:xfrm flipV="1">
            <a:off x="2792009" y="2997334"/>
            <a:ext cx="1766401" cy="7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xão recta unidireccional 10">
            <a:extLst>
              <a:ext uri="{FF2B5EF4-FFF2-40B4-BE49-F238E27FC236}">
                <a16:creationId xmlns:a16="http://schemas.microsoft.com/office/drawing/2014/main" id="{CC29F6C9-5BD2-49F7-8F3D-67F5387E016A}"/>
              </a:ext>
            </a:extLst>
          </p:cNvPr>
          <p:cNvCxnSpPr>
            <a:cxnSpLocks/>
            <a:stCxn id="49" idx="6"/>
          </p:cNvCxnSpPr>
          <p:nvPr/>
        </p:nvCxnSpPr>
        <p:spPr>
          <a:xfrm flipV="1">
            <a:off x="2789371" y="3245051"/>
            <a:ext cx="1851999" cy="103182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xão recta unidireccional 11">
            <a:extLst>
              <a:ext uri="{FF2B5EF4-FFF2-40B4-BE49-F238E27FC236}">
                <a16:creationId xmlns:a16="http://schemas.microsoft.com/office/drawing/2014/main" id="{1EC372DA-3905-4F9D-9E30-FF5B787099F6}"/>
              </a:ext>
            </a:extLst>
          </p:cNvPr>
          <p:cNvCxnSpPr>
            <a:cxnSpLocks/>
            <a:stCxn id="41" idx="6"/>
            <a:endCxn id="14" idx="1"/>
          </p:cNvCxnSpPr>
          <p:nvPr/>
        </p:nvCxnSpPr>
        <p:spPr>
          <a:xfrm>
            <a:off x="2792009" y="639973"/>
            <a:ext cx="2072215" cy="197591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>
            <a:extLst>
              <a:ext uri="{FF2B5EF4-FFF2-40B4-BE49-F238E27FC236}">
                <a16:creationId xmlns:a16="http://schemas.microsoft.com/office/drawing/2014/main" id="{363DFAC6-40D8-4FED-8DC2-2872C87BA9A4}"/>
              </a:ext>
            </a:extLst>
          </p:cNvPr>
          <p:cNvSpPr/>
          <p:nvPr/>
        </p:nvSpPr>
        <p:spPr>
          <a:xfrm>
            <a:off x="990197" y="1257327"/>
            <a:ext cx="1801812" cy="10080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</a:rPr>
              <a:t>E-WOM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21BEDD91-CDB3-42A3-92C5-3C17C8F2B08E}"/>
              </a:ext>
            </a:extLst>
          </p:cNvPr>
          <p:cNvSpPr/>
          <p:nvPr/>
        </p:nvSpPr>
        <p:spPr>
          <a:xfrm>
            <a:off x="990197" y="2494097"/>
            <a:ext cx="1801812" cy="10080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</a:rPr>
              <a:t>WOM Intensity</a:t>
            </a: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52279B1E-4E8E-4188-9D65-22AD538BD8B2}"/>
              </a:ext>
            </a:extLst>
          </p:cNvPr>
          <p:cNvSpPr/>
          <p:nvPr/>
        </p:nvSpPr>
        <p:spPr>
          <a:xfrm>
            <a:off x="987559" y="3772840"/>
            <a:ext cx="1801812" cy="10080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>
              <a:defRPr/>
            </a:pPr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</a:rPr>
              <a:t>Recommendation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BEAF6067-9299-4D7E-BE2C-51167D578175}"/>
              </a:ext>
            </a:extLst>
          </p:cNvPr>
          <p:cNvSpPr/>
          <p:nvPr/>
        </p:nvSpPr>
        <p:spPr>
          <a:xfrm>
            <a:off x="990197" y="5013226"/>
            <a:ext cx="1801812" cy="1008062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en-GB" sz="1800" dirty="0">
                <a:solidFill>
                  <a:schemeClr val="tx1"/>
                </a:solidFill>
                <a:latin typeface="Calibri" panose="020F0502020204030204" pitchFamily="34" charset="0"/>
              </a:rPr>
              <a:t>Revisit Intentions</a:t>
            </a:r>
          </a:p>
        </p:txBody>
      </p:sp>
      <p:cxnSp>
        <p:nvCxnSpPr>
          <p:cNvPr id="56" name="Conexão recta unidireccional 10">
            <a:extLst>
              <a:ext uri="{FF2B5EF4-FFF2-40B4-BE49-F238E27FC236}">
                <a16:creationId xmlns:a16="http://schemas.microsoft.com/office/drawing/2014/main" id="{3D4CED62-F195-4301-8CAB-41E101E87F7D}"/>
              </a:ext>
            </a:extLst>
          </p:cNvPr>
          <p:cNvCxnSpPr>
            <a:cxnSpLocks/>
            <a:endCxn id="14" idx="3"/>
          </p:cNvCxnSpPr>
          <p:nvPr/>
        </p:nvCxnSpPr>
        <p:spPr>
          <a:xfrm flipV="1">
            <a:off x="2792009" y="3378783"/>
            <a:ext cx="2072215" cy="22025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ítulo 1">
            <a:extLst>
              <a:ext uri="{FF2B5EF4-FFF2-40B4-BE49-F238E27FC236}">
                <a16:creationId xmlns:a16="http://schemas.microsoft.com/office/drawing/2014/main" id="{D59D6BE8-7B98-48B1-B589-37AAF8854DCF}"/>
              </a:ext>
            </a:extLst>
          </p:cNvPr>
          <p:cNvSpPr txBox="1">
            <a:spLocks/>
          </p:cNvSpPr>
          <p:nvPr/>
        </p:nvSpPr>
        <p:spPr>
          <a:xfrm>
            <a:off x="5573115" y="265212"/>
            <a:ext cx="3310136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altLang="pt-PT" sz="3600" dirty="0">
                <a:latin typeface="Cambria" panose="02040503050406030204" pitchFamily="18" charset="0"/>
                <a:ea typeface="Cambria" panose="02040503050406030204" pitchFamily="18" charset="0"/>
              </a:rPr>
              <a:t>First Order Constructs Weights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11DF3E-0B91-433E-9280-20D759BBCC25}"/>
              </a:ext>
            </a:extLst>
          </p:cNvPr>
          <p:cNvSpPr txBox="1"/>
          <p:nvPr/>
        </p:nvSpPr>
        <p:spPr>
          <a:xfrm>
            <a:off x="3124774" y="1711218"/>
            <a:ext cx="11008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0.274</a:t>
            </a:r>
            <a:r>
              <a:rPr lang="en-US" sz="1600" dirty="0"/>
              <a:t>***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D82364BE-5805-4805-B55C-20917A02C9AD}"/>
              </a:ext>
            </a:extLst>
          </p:cNvPr>
          <p:cNvSpPr txBox="1"/>
          <p:nvPr/>
        </p:nvSpPr>
        <p:spPr>
          <a:xfrm>
            <a:off x="3916585" y="1325160"/>
            <a:ext cx="1280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0.289</a:t>
            </a:r>
            <a:r>
              <a:rPr lang="en-US" sz="1600" dirty="0"/>
              <a:t>***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99882B77-0EE2-419D-8F70-737F4DDE3AF7}"/>
              </a:ext>
            </a:extLst>
          </p:cNvPr>
          <p:cNvSpPr txBox="1"/>
          <p:nvPr/>
        </p:nvSpPr>
        <p:spPr>
          <a:xfrm>
            <a:off x="2934639" y="3479512"/>
            <a:ext cx="108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0.295***</a:t>
            </a: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328C7B8E-5C18-4556-91FE-48408B681F5C}"/>
              </a:ext>
            </a:extLst>
          </p:cNvPr>
          <p:cNvSpPr txBox="1"/>
          <p:nvPr/>
        </p:nvSpPr>
        <p:spPr>
          <a:xfrm>
            <a:off x="3161940" y="2678936"/>
            <a:ext cx="108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0.347***</a:t>
            </a: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79C942BD-53AA-4D4B-B985-B3A843D9AEA8}"/>
              </a:ext>
            </a:extLst>
          </p:cNvPr>
          <p:cNvSpPr txBox="1"/>
          <p:nvPr/>
        </p:nvSpPr>
        <p:spPr>
          <a:xfrm>
            <a:off x="3559735" y="4613230"/>
            <a:ext cx="108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0.108***</a:t>
            </a:r>
          </a:p>
        </p:txBody>
      </p:sp>
    </p:spTree>
    <p:extLst>
      <p:ext uri="{BB962C8B-B14F-4D97-AF65-F5344CB8AC3E}">
        <p14:creationId xmlns:p14="http://schemas.microsoft.com/office/powerpoint/2010/main" val="24087944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1" grpId="0" animBg="1"/>
      <p:bldP spid="47" grpId="0" animBg="1"/>
      <p:bldP spid="48" grpId="0" animBg="1"/>
      <p:bldP spid="49" grpId="0" animBg="1"/>
      <p:bldP spid="50" grpId="0" animBg="1"/>
      <p:bldP spid="3" grpId="0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ângulo 2"/>
          <p:cNvSpPr/>
          <p:nvPr/>
        </p:nvSpPr>
        <p:spPr>
          <a:xfrm>
            <a:off x="274501" y="131802"/>
            <a:ext cx="22958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Cambria" pitchFamily="18" charset="0"/>
              </a:rPr>
              <a:t>Conclusions</a:t>
            </a:r>
            <a:endParaRPr lang="pt-PT" sz="3200" kern="0" dirty="0">
              <a:solidFill>
                <a:schemeClr val="tx1">
                  <a:lumMod val="75000"/>
                  <a:lumOff val="25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Rectângulo 3"/>
          <p:cNvSpPr/>
          <p:nvPr/>
        </p:nvSpPr>
        <p:spPr>
          <a:xfrm>
            <a:off x="0" y="668631"/>
            <a:ext cx="9252520" cy="47945"/>
          </a:xfrm>
          <a:prstGeom prst="rect">
            <a:avLst/>
          </a:prstGeom>
          <a:solidFill>
            <a:srgbClr val="820000"/>
          </a:solidFill>
          <a:ln>
            <a:solidFill>
              <a:srgbClr val="A8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PT"/>
          </a:p>
        </p:txBody>
      </p:sp>
      <p:sp>
        <p:nvSpPr>
          <p:cNvPr id="14" name="Marcador de Posição de Conteúdo 2">
            <a:extLst>
              <a:ext uri="{FF2B5EF4-FFF2-40B4-BE49-F238E27FC236}">
                <a16:creationId xmlns:a16="http://schemas.microsoft.com/office/drawing/2014/main" id="{938051E2-36B3-4452-AF86-8018E2D86345}"/>
              </a:ext>
            </a:extLst>
          </p:cNvPr>
          <p:cNvSpPr txBox="1">
            <a:spLocks/>
          </p:cNvSpPr>
          <p:nvPr/>
        </p:nvSpPr>
        <p:spPr>
          <a:xfrm>
            <a:off x="274501" y="1253404"/>
            <a:ext cx="8401955" cy="45039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GB" altLang="pt-PT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The results empirically show that Country Brand Advocacy can be conceptualized as a formative construct composed by five distinct dimensions.</a:t>
            </a:r>
          </a:p>
          <a:p>
            <a:pPr algn="just"/>
            <a:endParaRPr lang="en-GB" altLang="pt-PT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l"/>
            <a:r>
              <a:rPr lang="en-GB" altLang="pt-PT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This multidimensional construct can be used in future studies. </a:t>
            </a:r>
          </a:p>
        </p:txBody>
      </p:sp>
    </p:spTree>
    <p:extLst>
      <p:ext uri="{BB962C8B-B14F-4D97-AF65-F5344CB8AC3E}">
        <p14:creationId xmlns:p14="http://schemas.microsoft.com/office/powerpoint/2010/main" val="1145799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 w="3175">
          <a:solidFill>
            <a:schemeClr val="tx1">
              <a:lumMod val="65000"/>
              <a:lumOff val="35000"/>
            </a:schemeClr>
          </a:solidFill>
        </a:ln>
      </a:spPr>
      <a:bodyPr rtlCol="0" anchor="ctr"/>
      <a:lstStyle>
        <a:defPPr algn="ctr">
          <a:defRPr sz="2000" dirty="0" smtClean="0">
            <a:solidFill>
              <a:schemeClr val="tx1">
                <a:lumMod val="85000"/>
                <a:lumOff val="15000"/>
              </a:schemeClr>
            </a:solidFill>
            <a:latin typeface="Century Gothic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>
          <a:defRPr dirty="0" smtClean="0">
            <a:latin typeface="Century Gothic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D124390-EE8C-4407-BF47-EEB86FA761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TS010338268</Template>
  <TotalTime>10190</TotalTime>
  <Words>364</Words>
  <Application>Microsoft Office PowerPoint</Application>
  <PresentationFormat>Apresentação no Ecrã (4:3)</PresentationFormat>
  <Paragraphs>89</Paragraphs>
  <Slides>8</Slides>
  <Notes>8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3</vt:i4>
      </vt:variant>
      <vt:variant>
        <vt:lpstr>Títulos dos diapositivos</vt:lpstr>
      </vt:variant>
      <vt:variant>
        <vt:i4>8</vt:i4>
      </vt:variant>
    </vt:vector>
  </HeadingPairs>
  <TitlesOfParts>
    <vt:vector size="17" baseType="lpstr">
      <vt:lpstr>ＭＳ Ｐゴシック</vt:lpstr>
      <vt:lpstr>ＭＳ Ｐゴシック</vt:lpstr>
      <vt:lpstr>Arial</vt:lpstr>
      <vt:lpstr>Calibri</vt:lpstr>
      <vt:lpstr>Cambria</vt:lpstr>
      <vt:lpstr>Century Gothic</vt:lpstr>
      <vt:lpstr>3_Office Theme</vt:lpstr>
      <vt:lpstr>4_Office Theme</vt:lpstr>
      <vt:lpstr>Custom Design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Admin</dc:creator>
  <cp:lastModifiedBy>Suzanne Amaro</cp:lastModifiedBy>
  <cp:revision>674</cp:revision>
  <dcterms:created xsi:type="dcterms:W3CDTF">2013-06-06T21:53:24Z</dcterms:created>
  <dcterms:modified xsi:type="dcterms:W3CDTF">2019-05-11T10:56:13Z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TC103382689990</vt:lpwstr>
  </property>
</Properties>
</file>