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theme/themeOverride15.xml" ContentType="application/vnd.openxmlformats-officedocument.themeOverride+xml"/>
  <Override PartName="/ppt/charts/chart17.xml" ContentType="application/vnd.openxmlformats-officedocument.drawingml.chart+xml"/>
  <Override PartName="/ppt/theme/themeOverride16.xml" ContentType="application/vnd.openxmlformats-officedocument.themeOverride+xml"/>
  <Override PartName="/ppt/charts/chart18.xml" ContentType="application/vnd.openxmlformats-officedocument.drawingml.chart+xml"/>
  <Override PartName="/ppt/theme/themeOverride17.xml" ContentType="application/vnd.openxmlformats-officedocument.themeOverride+xml"/>
  <Override PartName="/ppt/charts/chart19.xml" ContentType="application/vnd.openxmlformats-officedocument.drawingml.chart+xml"/>
  <Override PartName="/ppt/theme/themeOverride18.xml" ContentType="application/vnd.openxmlformats-officedocument.themeOverride+xml"/>
  <Override PartName="/ppt/charts/chart20.xml" ContentType="application/vnd.openxmlformats-officedocument.drawingml.chart+xml"/>
  <Override PartName="/ppt/theme/themeOverride19.xml" ContentType="application/vnd.openxmlformats-officedocument.themeOverride+xml"/>
  <Override PartName="/ppt/charts/chart21.xml" ContentType="application/vnd.openxmlformats-officedocument.drawingml.chart+xml"/>
  <Override PartName="/ppt/theme/themeOverride20.xml" ContentType="application/vnd.openxmlformats-officedocument.themeOverride+xml"/>
  <Override PartName="/ppt/notesSlides/notesSlide10.xml" ContentType="application/vnd.openxmlformats-officedocument.presentationml.notesSlide+xml"/>
  <Override PartName="/ppt/charts/chart22.xml" ContentType="application/vnd.openxmlformats-officedocument.drawingml.chart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8" r:id="rId1"/>
  </p:sldMasterIdLst>
  <p:notesMasterIdLst>
    <p:notesMasterId r:id="rId18"/>
  </p:notesMasterIdLst>
  <p:sldIdLst>
    <p:sldId id="345" r:id="rId2"/>
    <p:sldId id="730" r:id="rId3"/>
    <p:sldId id="699" r:id="rId4"/>
    <p:sldId id="653" r:id="rId5"/>
    <p:sldId id="673" r:id="rId6"/>
    <p:sldId id="672" r:id="rId7"/>
    <p:sldId id="695" r:id="rId8"/>
    <p:sldId id="731" r:id="rId9"/>
    <p:sldId id="729" r:id="rId10"/>
    <p:sldId id="718" r:id="rId11"/>
    <p:sldId id="708" r:id="rId12"/>
    <p:sldId id="658" r:id="rId13"/>
    <p:sldId id="726" r:id="rId14"/>
    <p:sldId id="728" r:id="rId15"/>
    <p:sldId id="661" r:id="rId16"/>
    <p:sldId id="732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010">
          <p15:clr>
            <a:srgbClr val="A4A3A4"/>
          </p15:clr>
        </p15:guide>
        <p15:guide id="2" orient="horz" pos="1238">
          <p15:clr>
            <a:srgbClr val="A4A3A4"/>
          </p15:clr>
        </p15:guide>
        <p15:guide id="3" orient="horz" pos="778">
          <p15:clr>
            <a:srgbClr val="A4A3A4"/>
          </p15:clr>
        </p15:guide>
        <p15:guide id="4" orient="horz" pos="432">
          <p15:clr>
            <a:srgbClr val="A4A3A4"/>
          </p15:clr>
        </p15:guide>
        <p15:guide id="5" pos="175">
          <p15:clr>
            <a:srgbClr val="A4A3A4"/>
          </p15:clr>
        </p15:guide>
        <p15:guide id="6" pos="55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84"/>
    <a:srgbClr val="6E006C"/>
    <a:srgbClr val="ED0026"/>
    <a:srgbClr val="B00051"/>
    <a:srgbClr val="E6AF00"/>
    <a:srgbClr val="7DE3FF"/>
    <a:srgbClr val="05C9FF"/>
    <a:srgbClr val="FF2D8C"/>
    <a:srgbClr val="F200EC"/>
    <a:srgbClr val="FF6D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63" autoAdjust="0"/>
    <p:restoredTop sz="95603" autoAdjust="0"/>
  </p:normalViewPr>
  <p:slideViewPr>
    <p:cSldViewPr>
      <p:cViewPr>
        <p:scale>
          <a:sx n="69" d="100"/>
          <a:sy n="69" d="100"/>
        </p:scale>
        <p:origin x="-2424" y="-456"/>
      </p:cViewPr>
      <p:guideLst>
        <p:guide orient="horz" pos="4010"/>
        <p:guide orient="horz" pos="1238"/>
        <p:guide orient="horz" pos="778"/>
        <p:guide orient="horz" pos="432"/>
        <p:guide pos="175"/>
        <p:guide pos="55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45720" cy="4572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4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5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6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7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19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20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25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65425506667887E-2"/>
          <c:y val="3.4282334894981475E-2"/>
          <c:w val="0.88941200746128457"/>
          <c:h val="0.9314353302100371"/>
        </c:manualLayout>
      </c:layout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 New Brands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00051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6884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6E006C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ED0026"/>
              </a:solidFill>
              <a:ln>
                <a:noFill/>
              </a:ln>
              <a:effectLst/>
            </c:spPr>
          </c:dPt>
          <c:xVal>
            <c:numRef>
              <c:f>Sheet1!$A$2:$A$5</c:f>
              <c:numCache>
                <c:formatCode>0%</c:formatCode>
                <c:ptCount val="4"/>
                <c:pt idx="0">
                  <c:v>0.38</c:v>
                </c:pt>
                <c:pt idx="1">
                  <c:v>0.12</c:v>
                </c:pt>
                <c:pt idx="2">
                  <c:v>0.25</c:v>
                </c:pt>
                <c:pt idx="3">
                  <c:v>0.84</c:v>
                </c:pt>
              </c:numCache>
            </c:numRef>
          </c:xVal>
          <c:yVal>
            <c:numRef>
              <c:f>Sheet1!$B$2:$B$5</c:f>
              <c:numCache>
                <c:formatCode>0%</c:formatCode>
                <c:ptCount val="4"/>
                <c:pt idx="0">
                  <c:v>0.4</c:v>
                </c:pt>
                <c:pt idx="1">
                  <c:v>7.0000000000000007E-2</c:v>
                </c:pt>
                <c:pt idx="2">
                  <c:v>0.12</c:v>
                </c:pt>
                <c:pt idx="3">
                  <c:v>0.81</c:v>
                </c:pt>
              </c:numCache>
            </c:numRef>
          </c:yVal>
          <c:bubbleSize>
            <c:numRef>
              <c:f>Sheet1!$C$2:$C$5</c:f>
              <c:numCache>
                <c:formatCode>General</c:formatCode>
                <c:ptCount val="4"/>
                <c:pt idx="0">
                  <c:v>36</c:v>
                </c:pt>
                <c:pt idx="1">
                  <c:v>14</c:v>
                </c:pt>
                <c:pt idx="2">
                  <c:v>25</c:v>
                </c:pt>
                <c:pt idx="3">
                  <c:v>25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40913152"/>
        <c:axId val="40927232"/>
      </c:bubbleChart>
      <c:valAx>
        <c:axId val="40913152"/>
        <c:scaling>
          <c:orientation val="minMax"/>
          <c:min val="-0.1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27232"/>
        <c:crosses val="autoZero"/>
        <c:crossBetween val="midCat"/>
      </c:valAx>
      <c:valAx>
        <c:axId val="4092723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131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B00051"/>
              </a:solidFill>
            </c:spPr>
          </c:dPt>
          <c:dPt>
            <c:idx val="1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cat>
            <c:numRef>
              <c:f>Sheet1!$A$2:$A$5</c:f>
              <c:numCache>
                <c:formatCode>General</c:formatCode>
                <c:ptCount val="4"/>
                <c:pt idx="0">
                  <c:v>39</c:v>
                </c:pt>
                <c:pt idx="1">
                  <c:v>61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21</c:v>
                </c:pt>
                <c:pt idx="1">
                  <c:v>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B00051"/>
              </a:solidFill>
            </c:spPr>
          </c:dPt>
          <c:dPt>
            <c:idx val="1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cat>
            <c:numRef>
              <c:f>Sheet1!$A$2:$A$5</c:f>
              <c:numCache>
                <c:formatCode>General</c:formatCode>
                <c:ptCount val="4"/>
                <c:pt idx="0">
                  <c:v>39</c:v>
                </c:pt>
                <c:pt idx="1">
                  <c:v>61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</c:v>
                </c:pt>
                <c:pt idx="1">
                  <c:v>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6E006C"/>
              </a:solidFill>
            </c:spPr>
          </c:dPt>
          <c:dPt>
            <c:idx val="1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cat>
            <c:numRef>
              <c:f>Sheet1!$A$2:$A$5</c:f>
              <c:numCache>
                <c:formatCode>General</c:formatCode>
                <c:ptCount val="4"/>
                <c:pt idx="0">
                  <c:v>39</c:v>
                </c:pt>
                <c:pt idx="1">
                  <c:v>61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6E006C"/>
              </a:solidFill>
            </c:spPr>
          </c:dPt>
          <c:dPt>
            <c:idx val="1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cat>
            <c:numRef>
              <c:f>Sheet1!$A$2:$A$5</c:f>
              <c:numCache>
                <c:formatCode>General</c:formatCode>
                <c:ptCount val="4"/>
                <c:pt idx="0">
                  <c:v>39</c:v>
                </c:pt>
                <c:pt idx="1">
                  <c:v>61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6E006C"/>
              </a:solidFill>
            </c:spPr>
          </c:dPt>
          <c:dPt>
            <c:idx val="1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cat>
            <c:numRef>
              <c:f>Sheet1!$A$2:$A$5</c:f>
              <c:numCache>
                <c:formatCode>General</c:formatCode>
                <c:ptCount val="4"/>
                <c:pt idx="0">
                  <c:v>39</c:v>
                </c:pt>
                <c:pt idx="1">
                  <c:v>61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6E006C"/>
              </a:solidFill>
            </c:spPr>
          </c:dPt>
          <c:dPt>
            <c:idx val="1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cat>
            <c:numRef>
              <c:f>Sheet1!$A$2:$A$5</c:f>
              <c:numCache>
                <c:formatCode>General</c:formatCode>
                <c:ptCount val="4"/>
                <c:pt idx="0">
                  <c:v>39</c:v>
                </c:pt>
                <c:pt idx="1">
                  <c:v>61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6E006C"/>
              </a:solidFill>
            </c:spPr>
          </c:dPt>
          <c:dPt>
            <c:idx val="1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cat>
            <c:numRef>
              <c:f>Sheet1!$A$2:$A$5</c:f>
              <c:numCache>
                <c:formatCode>General</c:formatCode>
                <c:ptCount val="4"/>
                <c:pt idx="0">
                  <c:v>39</c:v>
                </c:pt>
                <c:pt idx="1">
                  <c:v>61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6884"/>
              </a:solidFill>
            </c:spPr>
          </c:dPt>
          <c:dPt>
            <c:idx val="1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cat>
            <c:numRef>
              <c:f>Sheet1!$A$2:$A$5</c:f>
              <c:numCache>
                <c:formatCode>General</c:formatCode>
                <c:ptCount val="4"/>
                <c:pt idx="0">
                  <c:v>39</c:v>
                </c:pt>
                <c:pt idx="1">
                  <c:v>61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5784"/>
              </a:solidFill>
            </c:spPr>
          </c:dPt>
          <c:dPt>
            <c:idx val="1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cat>
            <c:numRef>
              <c:f>Sheet1!$A$2:$A$5</c:f>
              <c:numCache>
                <c:formatCode>General</c:formatCode>
                <c:ptCount val="4"/>
                <c:pt idx="0">
                  <c:v>39</c:v>
                </c:pt>
                <c:pt idx="1">
                  <c:v>61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5784"/>
              </a:solidFill>
            </c:spPr>
          </c:dPt>
          <c:dPt>
            <c:idx val="1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cat>
            <c:numRef>
              <c:f>Sheet1!$A$2:$A$5</c:f>
              <c:numCache>
                <c:formatCode>General</c:formatCode>
                <c:ptCount val="4"/>
                <c:pt idx="0">
                  <c:v>39</c:v>
                </c:pt>
                <c:pt idx="1">
                  <c:v>61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ED0026"/>
              </a:solidFill>
            </c:spPr>
          </c:dPt>
          <c:dPt>
            <c:idx val="1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cat>
            <c:numRef>
              <c:f>Sheet1!$A$2:$A$5</c:f>
              <c:numCache>
                <c:formatCode>General</c:formatCode>
                <c:ptCount val="4"/>
                <c:pt idx="0">
                  <c:v>39</c:v>
                </c:pt>
                <c:pt idx="1">
                  <c:v>61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61</c:v>
                </c:pt>
                <c:pt idx="1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5784"/>
              </a:solidFill>
            </c:spPr>
          </c:dPt>
          <c:dPt>
            <c:idx val="1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cat>
            <c:numRef>
              <c:f>Sheet1!$A$2:$A$5</c:f>
              <c:numCache>
                <c:formatCode>General</c:formatCode>
                <c:ptCount val="4"/>
                <c:pt idx="0">
                  <c:v>39</c:v>
                </c:pt>
                <c:pt idx="1">
                  <c:v>61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5784"/>
              </a:solidFill>
            </c:spPr>
          </c:dPt>
          <c:dPt>
            <c:idx val="1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cat>
            <c:numRef>
              <c:f>Sheet1!$A$2:$A$5</c:f>
              <c:numCache>
                <c:formatCode>General</c:formatCode>
                <c:ptCount val="4"/>
                <c:pt idx="0">
                  <c:v>39</c:v>
                </c:pt>
                <c:pt idx="1">
                  <c:v>61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Reach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0026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B00051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6E006C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884"/>
              </a:solidFill>
              <a:ln>
                <a:noFill/>
              </a:ln>
              <a:effectLst/>
            </c:spPr>
          </c:dPt>
          <c:xVal>
            <c:numRef>
              <c:f>Sheet1!$B$2:$B$5</c:f>
              <c:numCache>
                <c:formatCode>General</c:formatCode>
                <c:ptCount val="4"/>
                <c:pt idx="0">
                  <c:v>82</c:v>
                </c:pt>
                <c:pt idx="1">
                  <c:v>58</c:v>
                </c:pt>
                <c:pt idx="2">
                  <c:v>37</c:v>
                </c:pt>
                <c:pt idx="3">
                  <c:v>23</c:v>
                </c:pt>
              </c:numCache>
            </c:num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72</c:v>
                </c:pt>
                <c:pt idx="1">
                  <c:v>51</c:v>
                </c:pt>
                <c:pt idx="2">
                  <c:v>38</c:v>
                </c:pt>
                <c:pt idx="3">
                  <c:v>31</c:v>
                </c:pt>
              </c:numCache>
            </c:numRef>
          </c:yVal>
          <c:bubbleSize>
            <c:numRef>
              <c:f>Sheet1!$D$2:$D$5</c:f>
              <c:numCache>
                <c:formatCode>General</c:formatCode>
                <c:ptCount val="4"/>
                <c:pt idx="0">
                  <c:v>25</c:v>
                </c:pt>
                <c:pt idx="1">
                  <c:v>36</c:v>
                </c:pt>
                <c:pt idx="2">
                  <c:v>25</c:v>
                </c:pt>
                <c:pt idx="3">
                  <c:v>14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97786880"/>
        <c:axId val="97788672"/>
      </c:bubbleChart>
      <c:valAx>
        <c:axId val="97786880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788672"/>
        <c:crosses val="autoZero"/>
        <c:crossBetween val="midCat"/>
      </c:valAx>
      <c:valAx>
        <c:axId val="9778867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7868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Current</c:v>
                </c:pt>
              </c:strCache>
            </c:strRef>
          </c:tx>
          <c:spPr>
            <a:solidFill>
              <a:srgbClr val="FF898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0026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B00051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6E006C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884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Brand Enthusiasts</c:v>
                </c:pt>
                <c:pt idx="1">
                  <c:v>Brand Undecideds</c:v>
                </c:pt>
                <c:pt idx="2">
                  <c:v>Product Purists</c:v>
                </c:pt>
                <c:pt idx="3">
                  <c:v>Disassociated Shoppers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</c:v>
                </c:pt>
                <c:pt idx="1">
                  <c:v>0.35000000000000003</c:v>
                </c:pt>
                <c:pt idx="2">
                  <c:v>0.28000000000000008</c:v>
                </c:pt>
                <c:pt idx="3">
                  <c:v>0.23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Future</c:v>
                </c:pt>
              </c:strCache>
            </c:strRef>
          </c:tx>
          <c:spPr>
            <a:solidFill>
              <a:srgbClr val="84E08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0026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B00051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6E006C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884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Brand Enthusiasts</c:v>
                </c:pt>
                <c:pt idx="1">
                  <c:v>Brand Undecideds</c:v>
                </c:pt>
                <c:pt idx="2">
                  <c:v>Product Purists</c:v>
                </c:pt>
                <c:pt idx="3">
                  <c:v>Disassociated Shoppers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0.76000000000000012</c:v>
                </c:pt>
                <c:pt idx="1">
                  <c:v>0.51</c:v>
                </c:pt>
                <c:pt idx="2">
                  <c:v>0.37000000000000005</c:v>
                </c:pt>
                <c:pt idx="3">
                  <c:v>0.32000000000000006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9296384"/>
        <c:axId val="99297920"/>
      </c:barChart>
      <c:catAx>
        <c:axId val="992963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9297920"/>
        <c:crosses val="autoZero"/>
        <c:auto val="1"/>
        <c:lblAlgn val="ctr"/>
        <c:lblOffset val="100"/>
        <c:noMultiLvlLbl val="0"/>
      </c:catAx>
      <c:valAx>
        <c:axId val="992979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9296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Current</c:v>
                </c:pt>
              </c:strCache>
            </c:strRef>
          </c:tx>
          <c:spPr>
            <a:solidFill>
              <a:srgbClr val="FF898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0026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B00051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6E006C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884"/>
              </a:solidFill>
              <a:ln>
                <a:noFill/>
              </a:ln>
              <a:effectLst/>
            </c:spPr>
          </c:dPt>
          <c:dLbls>
            <c:dLbl>
              <c:idx val="1"/>
              <c:layout>
                <c:manualLayout>
                  <c:x val="-5.3904824453492092E-3"/>
                  <c:y val="3.6550829636678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Brand Enthusiasts</c:v>
                </c:pt>
                <c:pt idx="1">
                  <c:v>Brand Undecideds</c:v>
                </c:pt>
                <c:pt idx="2">
                  <c:v>Product Purists</c:v>
                </c:pt>
                <c:pt idx="3">
                  <c:v>Disassociated Shoppers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0.23</c:v>
                </c:pt>
                <c:pt idx="1">
                  <c:v>0.11</c:v>
                </c:pt>
                <c:pt idx="2">
                  <c:v>6.0000000000000005E-2</c:v>
                </c:pt>
                <c:pt idx="3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Future</c:v>
                </c:pt>
              </c:strCache>
            </c:strRef>
          </c:tx>
          <c:spPr>
            <a:solidFill>
              <a:srgbClr val="84E08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0026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B00051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6E006C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884"/>
              </a:solidFill>
              <a:ln>
                <a:noFill/>
              </a:ln>
              <a:effectLst/>
            </c:spPr>
          </c:dPt>
          <c:dLbls>
            <c:dLbl>
              <c:idx val="1"/>
              <c:layout>
                <c:manualLayout>
                  <c:x val="-6.5882913247010124E-17"/>
                  <c:y val="3.6550829636679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Brand Enthusiasts</c:v>
                </c:pt>
                <c:pt idx="1">
                  <c:v>Brand Undecideds</c:v>
                </c:pt>
                <c:pt idx="2">
                  <c:v>Product Purists</c:v>
                </c:pt>
                <c:pt idx="3">
                  <c:v>Disassociated Shoppers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0.60000000000000009</c:v>
                </c:pt>
                <c:pt idx="1">
                  <c:v>0.32000000000000006</c:v>
                </c:pt>
                <c:pt idx="2">
                  <c:v>0.17</c:v>
                </c:pt>
                <c:pt idx="3">
                  <c:v>0.14000000000000001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6056320"/>
        <c:axId val="106066304"/>
      </c:barChart>
      <c:catAx>
        <c:axId val="1060563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6066304"/>
        <c:crosses val="autoZero"/>
        <c:auto val="1"/>
        <c:lblAlgn val="ctr"/>
        <c:lblOffset val="100"/>
        <c:noMultiLvlLbl val="0"/>
      </c:catAx>
      <c:valAx>
        <c:axId val="10606630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6056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Current</c:v>
                </c:pt>
              </c:strCache>
            </c:strRef>
          </c:tx>
          <c:spPr>
            <a:solidFill>
              <a:srgbClr val="FF898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0026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B00051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6E006C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884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3.59365496356614E-3"/>
                  <c:y val="-9.7468879031143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Brand Enthusiasts</c:v>
                </c:pt>
                <c:pt idx="1">
                  <c:v>Brand Undecideds</c:v>
                </c:pt>
                <c:pt idx="2">
                  <c:v>Product Purists</c:v>
                </c:pt>
                <c:pt idx="3">
                  <c:v>Disassociated Shoppers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</c:v>
                </c:pt>
                <c:pt idx="1">
                  <c:v>3.0000000000000002E-2</c:v>
                </c:pt>
                <c:pt idx="2">
                  <c:v>2.0000000000000004E-2</c:v>
                </c:pt>
                <c:pt idx="3">
                  <c:v>1.0000000000000002E-2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Future</c:v>
                </c:pt>
              </c:strCache>
            </c:strRef>
          </c:tx>
          <c:spPr>
            <a:solidFill>
              <a:srgbClr val="84E08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0026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B00051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6E006C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884"/>
              </a:solidFill>
              <a:ln>
                <a:noFill/>
              </a:ln>
              <a:effectLst/>
            </c:spPr>
          </c:dPt>
          <c:dLbls>
            <c:dLbl>
              <c:idx val="1"/>
              <c:layout>
                <c:manualLayout>
                  <c:x val="-1.7968274817830704E-3"/>
                  <c:y val="3.6550829636678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Brand Enthusiasts</c:v>
                </c:pt>
                <c:pt idx="1">
                  <c:v>Brand Undecideds</c:v>
                </c:pt>
                <c:pt idx="2">
                  <c:v>Product Purists</c:v>
                </c:pt>
                <c:pt idx="3">
                  <c:v>Disassociated Shoppers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0.48000000000000004</c:v>
                </c:pt>
                <c:pt idx="1">
                  <c:v>0.15000000000000002</c:v>
                </c:pt>
                <c:pt idx="2">
                  <c:v>7.0000000000000021E-2</c:v>
                </c:pt>
                <c:pt idx="3">
                  <c:v>6.0000000000000005E-2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4944000"/>
        <c:axId val="104945536"/>
      </c:barChart>
      <c:catAx>
        <c:axId val="1049440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4945536"/>
        <c:crosses val="autoZero"/>
        <c:auto val="1"/>
        <c:lblAlgn val="ctr"/>
        <c:lblOffset val="100"/>
        <c:noMultiLvlLbl val="0"/>
      </c:catAx>
      <c:valAx>
        <c:axId val="1049455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4944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ED0026"/>
              </a:solidFill>
            </c:spPr>
          </c:dPt>
          <c:dPt>
            <c:idx val="1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cat>
            <c:numRef>
              <c:f>Sheet1!$A$2:$A$5</c:f>
              <c:numCache>
                <c:formatCode>General</c:formatCode>
                <c:ptCount val="4"/>
                <c:pt idx="0">
                  <c:v>39</c:v>
                </c:pt>
                <c:pt idx="1">
                  <c:v>61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ED0026"/>
              </a:solidFill>
            </c:spPr>
          </c:dPt>
          <c:dPt>
            <c:idx val="1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cat>
            <c:numRef>
              <c:f>Sheet1!$A$2:$A$5</c:f>
              <c:numCache>
                <c:formatCode>General</c:formatCode>
                <c:ptCount val="4"/>
                <c:pt idx="0">
                  <c:v>39</c:v>
                </c:pt>
                <c:pt idx="1">
                  <c:v>61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61</c:v>
                </c:pt>
                <c:pt idx="1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ED0026"/>
              </a:solidFill>
            </c:spPr>
          </c:dPt>
          <c:dPt>
            <c:idx val="1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cat>
            <c:numRef>
              <c:f>Sheet1!$A$2:$A$5</c:f>
              <c:numCache>
                <c:formatCode>General</c:formatCode>
                <c:ptCount val="4"/>
                <c:pt idx="0">
                  <c:v>39</c:v>
                </c:pt>
                <c:pt idx="1">
                  <c:v>61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61</c:v>
                </c:pt>
                <c:pt idx="1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ED0026"/>
              </a:solidFill>
            </c:spPr>
          </c:dPt>
          <c:dPt>
            <c:idx val="1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cat>
            <c:numRef>
              <c:f>Sheet1!$A$2:$A$5</c:f>
              <c:numCache>
                <c:formatCode>General</c:formatCode>
                <c:ptCount val="4"/>
                <c:pt idx="0">
                  <c:v>39</c:v>
                </c:pt>
                <c:pt idx="1">
                  <c:v>61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54</c:v>
                </c:pt>
                <c:pt idx="1">
                  <c:v>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B00051"/>
              </a:solidFill>
            </c:spPr>
          </c:dPt>
          <c:dPt>
            <c:idx val="1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cat>
            <c:numRef>
              <c:f>Sheet1!$A$2:$A$5</c:f>
              <c:numCache>
                <c:formatCode>General</c:formatCode>
                <c:ptCount val="4"/>
                <c:pt idx="0">
                  <c:v>39</c:v>
                </c:pt>
                <c:pt idx="1">
                  <c:v>61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18</c:v>
                </c:pt>
                <c:pt idx="1">
                  <c:v>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B00051"/>
              </a:solidFill>
            </c:spPr>
          </c:dPt>
          <c:dPt>
            <c:idx val="1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cat>
            <c:numRef>
              <c:f>Sheet1!$A$2:$A$5</c:f>
              <c:numCache>
                <c:formatCode>General</c:formatCode>
                <c:ptCount val="4"/>
                <c:pt idx="0">
                  <c:v>39</c:v>
                </c:pt>
                <c:pt idx="1">
                  <c:v>61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B00051"/>
              </a:solidFill>
            </c:spPr>
          </c:dPt>
          <c:dPt>
            <c:idx val="1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cat>
            <c:numRef>
              <c:f>Sheet1!$A$2:$A$5</c:f>
              <c:numCache>
                <c:formatCode>General</c:formatCode>
                <c:ptCount val="4"/>
                <c:pt idx="0">
                  <c:v>39</c:v>
                </c:pt>
                <c:pt idx="1">
                  <c:v>61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21</c:v>
                </c:pt>
                <c:pt idx="1">
                  <c:v>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0.07122</cdr:x>
      <cdr:y>0.47795</cdr:y>
    </cdr:from>
    <cdr:to>
      <cdr:x>0.97408</cdr:x>
      <cdr:y>0.47795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>
          <a:off x="468832" y="2112712"/>
          <a:ext cx="5943600" cy="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bg2">
              <a:lumMod val="75000"/>
            </a:schemeClr>
          </a:solidFill>
          <a:prstDash val="dash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4607B2B-B8E6-40B4-A1CB-9BC7796955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068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07B2B-B8E6-40B4-A1CB-9BC7796955A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287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07B2B-B8E6-40B4-A1CB-9BC7796955AE}" type="slidenum">
              <a:rPr lang="en-US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485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F8E-558F-4409-9096-5589E05A29A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293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07B2B-B8E6-40B4-A1CB-9BC7796955A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987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spcAft>
                <a:spcPts val="611"/>
              </a:spcAft>
              <a:defRPr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07B2B-B8E6-40B4-A1CB-9BC7796955A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645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6"/>
          <p:cNvSpPr txBox="1">
            <a:spLocks noGrp="1"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9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9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9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900">
                <a:solidFill>
                  <a:schemeClr val="tx1"/>
                </a:solidFill>
                <a:latin typeface="Calibri" pitchFamily="34" charset="0"/>
              </a:defRPr>
            </a:lvl5pPr>
            <a:lvl6pPr marL="3382963" indent="-10969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</a:defRPr>
            </a:lvl6pPr>
            <a:lvl7pPr marL="3840163" indent="-10969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</a:defRPr>
            </a:lvl7pPr>
            <a:lvl8pPr marL="4297363" indent="-10969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</a:defRPr>
            </a:lvl8pPr>
            <a:lvl9pPr marL="4754563" indent="-10969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</a:pPr>
            <a:r>
              <a:rPr lang="en-US" altLang="en-US" sz="800">
                <a:solidFill>
                  <a:srgbClr val="0000FF"/>
                </a:solidFill>
                <a:latin typeface="Arial" pitchFamily="34" charset="0"/>
              </a:rPr>
              <a:t>IBM Big Data &amp; Analytics</a:t>
            </a:r>
            <a:r>
              <a:rPr lang="en-US" altLang="en-US" sz="1200">
                <a:solidFill>
                  <a:srgbClr val="0000FF"/>
                </a:solidFill>
                <a:latin typeface="Arial" pitchFamily="34" charset="0"/>
              </a:rPr>
              <a:t/>
            </a:r>
            <a:br>
              <a:rPr lang="en-US" altLang="en-US" sz="1200">
                <a:solidFill>
                  <a:srgbClr val="0000FF"/>
                </a:solidFill>
                <a:latin typeface="Arial" pitchFamily="34" charset="0"/>
              </a:rPr>
            </a:br>
            <a:r>
              <a:rPr lang="en-US" altLang="en-US" sz="800">
                <a:solidFill>
                  <a:srgbClr val="0000FF"/>
                </a:solidFill>
                <a:latin typeface="Arial" pitchFamily="34" charset="0"/>
              </a:rPr>
              <a:t>© 2013 IBM Corporation</a:t>
            </a:r>
          </a:p>
        </p:txBody>
      </p:sp>
      <p:sp>
        <p:nvSpPr>
          <p:cNvPr id="1341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9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9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9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900">
                <a:solidFill>
                  <a:schemeClr val="tx1"/>
                </a:solidFill>
                <a:latin typeface="Calibri" pitchFamily="34" charset="0"/>
              </a:defRPr>
            </a:lvl5pPr>
            <a:lvl6pPr marL="3382963" indent="-10969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</a:defRPr>
            </a:lvl6pPr>
            <a:lvl7pPr marL="3840163" indent="-10969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</a:defRPr>
            </a:lvl7pPr>
            <a:lvl8pPr marL="4297363" indent="-10969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</a:defRPr>
            </a:lvl8pPr>
            <a:lvl9pPr marL="4754563" indent="-10969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14400" eaLnBrk="1" hangingPunct="1">
              <a:lnSpc>
                <a:spcPct val="90000"/>
              </a:lnSpc>
            </a:pPr>
            <a:fld id="{D81ED4CB-53AF-4E36-9038-5CEAEBD27FFF}" type="slidenum">
              <a:rPr lang="en-US" altLang="en-US" sz="1200">
                <a:solidFill>
                  <a:srgbClr val="0000FF"/>
                </a:solidFill>
                <a:latin typeface="Arial" pitchFamily="34" charset="0"/>
              </a:rPr>
              <a:pPr algn="r" defTabSz="914400" eaLnBrk="1" hangingPunct="1">
                <a:lnSpc>
                  <a:spcPct val="90000"/>
                </a:lnSpc>
              </a:pPr>
              <a:t>16</a:t>
            </a:fld>
            <a:endParaRPr lang="en-US" altLang="en-US" sz="120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134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63550"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07B2B-B8E6-40B4-A1CB-9BC7796955A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881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07B2B-B8E6-40B4-A1CB-9BC7796955A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965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07B2B-B8E6-40B4-A1CB-9BC7796955A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975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07B2B-B8E6-40B4-A1CB-9BC7796955A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845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07B2B-B8E6-40B4-A1CB-9BC7796955A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446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07B2B-B8E6-40B4-A1CB-9BC7796955A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277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07B2B-B8E6-40B4-A1CB-9BC7796955AE}" type="slidenum">
              <a:rPr lang="en-US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45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07B2B-B8E6-40B4-A1CB-9BC7796955A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931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C6120-96B2-4BD5-876C-9EF09D9097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1554163" y="6537325"/>
            <a:ext cx="5943600" cy="184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IBM Confidential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91440" y="91440"/>
            <a:ext cx="8961120" cy="667512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4300" marR="0" indent="-1143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</a:pP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46"/>
          <p:cNvSpPr txBox="1">
            <a:spLocks noChangeArrowheads="1"/>
          </p:cNvSpPr>
          <p:nvPr userDrawn="1"/>
        </p:nvSpPr>
        <p:spPr bwMode="auto">
          <a:xfrm>
            <a:off x="134435" y="110701"/>
            <a:ext cx="791051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b"/>
          <a:lstStyle>
            <a:lvl1pPr>
              <a:lnSpc>
                <a:spcPct val="90000"/>
              </a:lnSpc>
              <a:spcBef>
                <a:spcPct val="50000"/>
              </a:spcBef>
              <a:buFont typeface="Wingdings" pitchFamily="2" charset="2"/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Font typeface="Wingdings" pitchFamily="2" charset="2"/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spcBef>
                <a:spcPct val="50000"/>
              </a:spcBef>
              <a:buFont typeface="Wingdings" pitchFamily="2" charset="2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spcBef>
                <a:spcPct val="50000"/>
              </a:spcBef>
              <a:buFont typeface="Wingdings" pitchFamily="2" charset="2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spcBef>
                <a:spcPct val="50000"/>
              </a:spcBef>
              <a:buFont typeface="Wingdings" pitchFamily="2" charset="2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FontTx/>
              <a:buNone/>
              <a:defRPr/>
            </a:pPr>
            <a:r>
              <a:rPr lang="en-US" sz="1000" dirty="0" smtClean="0">
                <a:solidFill>
                  <a:schemeClr val="bg1"/>
                </a:solidFill>
              </a:rPr>
              <a:t>IBM Institute for Business Value</a:t>
            </a:r>
          </a:p>
        </p:txBody>
      </p:sp>
      <p:pic>
        <p:nvPicPr>
          <p:cNvPr id="6" name="Picture 8" descr="http://www.ceas2011.org/images/LogoIBM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500" y="86624"/>
            <a:ext cx="550148" cy="33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715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593725"/>
            <a:ext cx="8824912" cy="744538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1874838"/>
            <a:ext cx="8824912" cy="44704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5076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4725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1" name="Rectangle 7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182563" y="6537325"/>
            <a:ext cx="366712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 smtClean="0">
                <a:cs typeface="Arial" charset="0"/>
              </a:defRPr>
            </a:lvl1pPr>
          </a:lstStyle>
          <a:p>
            <a:pPr>
              <a:defRPr/>
            </a:pPr>
            <a:fld id="{F1206B08-D7A4-496A-8BEE-8A53F73EBD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91440" y="91440"/>
            <a:ext cx="8961120" cy="667512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4300" marR="0" indent="-1143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</a:pP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46"/>
          <p:cNvSpPr txBox="1">
            <a:spLocks noChangeArrowheads="1"/>
          </p:cNvSpPr>
          <p:nvPr userDrawn="1"/>
        </p:nvSpPr>
        <p:spPr bwMode="auto">
          <a:xfrm>
            <a:off x="134435" y="110701"/>
            <a:ext cx="791051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b"/>
          <a:lstStyle>
            <a:lvl1pPr>
              <a:lnSpc>
                <a:spcPct val="90000"/>
              </a:lnSpc>
              <a:spcBef>
                <a:spcPct val="50000"/>
              </a:spcBef>
              <a:buFont typeface="Wingdings" pitchFamily="2" charset="2"/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Font typeface="Wingdings" pitchFamily="2" charset="2"/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spcBef>
                <a:spcPct val="50000"/>
              </a:spcBef>
              <a:buFont typeface="Wingdings" pitchFamily="2" charset="2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spcBef>
                <a:spcPct val="50000"/>
              </a:spcBef>
              <a:buFont typeface="Wingdings" pitchFamily="2" charset="2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spcBef>
                <a:spcPct val="50000"/>
              </a:spcBef>
              <a:buFont typeface="Wingdings" pitchFamily="2" charset="2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FontTx/>
              <a:buNone/>
              <a:defRPr/>
            </a:pPr>
            <a:r>
              <a:rPr lang="en-US" sz="1000" dirty="0" smtClean="0">
                <a:solidFill>
                  <a:schemeClr val="bg1"/>
                </a:solidFill>
              </a:rPr>
              <a:t>IBM Institute for Business Value</a:t>
            </a:r>
          </a:p>
        </p:txBody>
      </p:sp>
      <p:pic>
        <p:nvPicPr>
          <p:cNvPr id="12" name="Picture 8" descr="http://www.ceas2011.org/images/LogoIBM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500" y="86624"/>
            <a:ext cx="550148" cy="33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7"/>
          <p:cNvSpPr txBox="1">
            <a:spLocks noChangeArrowheads="1"/>
          </p:cNvSpPr>
          <p:nvPr userDrawn="1"/>
        </p:nvSpPr>
        <p:spPr bwMode="black">
          <a:xfrm>
            <a:off x="182563" y="6537325"/>
            <a:ext cx="366712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800" kern="120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1206B08-D7A4-496A-8BEE-8A53F73EBD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126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2" r:id="rId2"/>
    <p:sldLayoutId id="2147483709" r:id="rId3"/>
    <p:sldLayoutId id="2147483708" r:id="rId4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173038" indent="-173038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09588" indent="-163513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173038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3325" indent="-173038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539875" indent="-16351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»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13" Type="http://schemas.openxmlformats.org/officeDocument/2006/relationships/chart" Target="../charts/chart12.xml"/><Relationship Id="rId18" Type="http://schemas.openxmlformats.org/officeDocument/2006/relationships/chart" Target="../charts/chart17.xml"/><Relationship Id="rId3" Type="http://schemas.openxmlformats.org/officeDocument/2006/relationships/chart" Target="../charts/chart2.xml"/><Relationship Id="rId21" Type="http://schemas.openxmlformats.org/officeDocument/2006/relationships/chart" Target="../charts/chart20.xml"/><Relationship Id="rId7" Type="http://schemas.openxmlformats.org/officeDocument/2006/relationships/chart" Target="../charts/chart6.xml"/><Relationship Id="rId12" Type="http://schemas.openxmlformats.org/officeDocument/2006/relationships/chart" Target="../charts/chart11.xml"/><Relationship Id="rId17" Type="http://schemas.openxmlformats.org/officeDocument/2006/relationships/chart" Target="../charts/chart16.xml"/><Relationship Id="rId2" Type="http://schemas.openxmlformats.org/officeDocument/2006/relationships/notesSlide" Target="../notesSlides/notesSlide9.xml"/><Relationship Id="rId16" Type="http://schemas.openxmlformats.org/officeDocument/2006/relationships/chart" Target="../charts/chart15.xml"/><Relationship Id="rId20" Type="http://schemas.openxmlformats.org/officeDocument/2006/relationships/chart" Target="../charts/chart1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11" Type="http://schemas.openxmlformats.org/officeDocument/2006/relationships/chart" Target="../charts/chart10.xml"/><Relationship Id="rId5" Type="http://schemas.openxmlformats.org/officeDocument/2006/relationships/chart" Target="../charts/chart4.xml"/><Relationship Id="rId15" Type="http://schemas.openxmlformats.org/officeDocument/2006/relationships/chart" Target="../charts/chart14.xml"/><Relationship Id="rId10" Type="http://schemas.openxmlformats.org/officeDocument/2006/relationships/chart" Target="../charts/chart9.xml"/><Relationship Id="rId19" Type="http://schemas.openxmlformats.org/officeDocument/2006/relationships/chart" Target="../charts/chart18.xml"/><Relationship Id="rId4" Type="http://schemas.openxmlformats.org/officeDocument/2006/relationships/chart" Target="../charts/chart3.xml"/><Relationship Id="rId9" Type="http://schemas.openxmlformats.org/officeDocument/2006/relationships/chart" Target="../charts/chart8.xml"/><Relationship Id="rId14" Type="http://schemas.openxmlformats.org/officeDocument/2006/relationships/chart" Target="../charts/chart13.xml"/><Relationship Id="rId22" Type="http://schemas.openxmlformats.org/officeDocument/2006/relationships/chart" Target="../charts/char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0" y="2971800"/>
            <a:ext cx="9144000" cy="2834640"/>
          </a:xfrm>
          <a:prstGeom prst="rect">
            <a:avLst/>
          </a:prstGeom>
          <a:solidFill>
            <a:srgbClr val="006884">
              <a:alpha val="6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4300" marR="0" indent="-1143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2880" y="1751161"/>
            <a:ext cx="8778240" cy="2852737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Brand </a:t>
            </a:r>
            <a:r>
              <a:rPr lang="en-US" sz="4800" b="1" dirty="0">
                <a:solidFill>
                  <a:schemeClr val="bg1"/>
                </a:solidFill>
              </a:rPr>
              <a:t>e</a:t>
            </a:r>
            <a:r>
              <a:rPr lang="en-US" sz="4800" b="1" dirty="0" smtClean="0">
                <a:solidFill>
                  <a:schemeClr val="bg1"/>
                </a:solidFill>
              </a:rPr>
              <a:t>nthusiasm: </a:t>
            </a:r>
            <a:br>
              <a:rPr lang="en-US" sz="4800" b="1" dirty="0" smtClean="0">
                <a:solidFill>
                  <a:schemeClr val="bg1"/>
                </a:solidFill>
              </a:rPr>
            </a:br>
            <a:r>
              <a:rPr lang="en-US" sz="4800" b="1" dirty="0" smtClean="0">
                <a:solidFill>
                  <a:schemeClr val="bg1"/>
                </a:solidFill>
              </a:rPr>
              <a:t>More than loyalty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82880" y="4642174"/>
            <a:ext cx="9132680" cy="481654"/>
          </a:xfrm>
        </p:spPr>
        <p:txBody>
          <a:bodyPr/>
          <a:lstStyle/>
          <a:p>
            <a:r>
              <a:rPr lang="en-US" sz="2700" dirty="0" smtClean="0">
                <a:solidFill>
                  <a:schemeClr val="bg1"/>
                </a:solidFill>
              </a:rPr>
              <a:t>How today’s consumers </a:t>
            </a:r>
            <a:r>
              <a:rPr lang="en-US" sz="2700" dirty="0">
                <a:solidFill>
                  <a:schemeClr val="bg1"/>
                </a:solidFill>
              </a:rPr>
              <a:t>want to engage with your </a:t>
            </a:r>
            <a:r>
              <a:rPr lang="en-US" sz="2700" dirty="0" smtClean="0">
                <a:solidFill>
                  <a:schemeClr val="bg1"/>
                </a:solidFill>
              </a:rPr>
              <a:t>brand</a:t>
            </a:r>
          </a:p>
          <a:p>
            <a:endParaRPr lang="en-GB" sz="2700" dirty="0"/>
          </a:p>
          <a:p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137160" y="177612"/>
            <a:ext cx="78867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IBM Institute for Business </a:t>
            </a:r>
            <a:r>
              <a:rPr lang="en-US" sz="1400" b="1" dirty="0" smtClean="0">
                <a:solidFill>
                  <a:schemeClr val="bg1"/>
                </a:solidFill>
              </a:rPr>
              <a:t>Value &amp; Global </a:t>
            </a:r>
            <a:r>
              <a:rPr lang="en-US" sz="1400" b="1" dirty="0">
                <a:solidFill>
                  <a:schemeClr val="bg1"/>
                </a:solidFill>
              </a:rPr>
              <a:t>Consumer Products </a:t>
            </a:r>
            <a:r>
              <a:rPr lang="en-US" sz="1400" b="1" dirty="0" smtClean="0">
                <a:solidFill>
                  <a:schemeClr val="bg1"/>
                </a:solidFill>
              </a:rPr>
              <a:t>Industry</a:t>
            </a:r>
          </a:p>
          <a:p>
            <a:r>
              <a:rPr lang="en-GB" sz="1400" b="1" dirty="0" smtClean="0">
                <a:solidFill>
                  <a:schemeClr val="bg1"/>
                </a:solidFill>
              </a:rPr>
              <a:t>Presenters: T. Davis &amp; A. </a:t>
            </a:r>
            <a:r>
              <a:rPr lang="en-GB" sz="1400" b="1" dirty="0" err="1" smtClean="0">
                <a:solidFill>
                  <a:schemeClr val="bg1"/>
                </a:solidFill>
              </a:rPr>
              <a:t>Bigornia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182880" y="5242093"/>
            <a:ext cx="8686800" cy="63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bg1"/>
                </a:solidFill>
              </a:rPr>
              <a:t>Global Consumer Brand Relationships Conference, Porto, May 2015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35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0" y="1267893"/>
            <a:ext cx="9144000" cy="51329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4300" indent="-114300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D2511B-2211-47F4-BE98-EDBE2B94DFA3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0208" y="593725"/>
            <a:ext cx="9043792" cy="7445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However, proceed with caution: Brand Enthusiasts demand constant engagement and are loyal to newness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2" name="Chart 11"/>
          <p:cNvGraphicFramePr/>
          <p:nvPr>
            <p:extLst/>
          </p:nvPr>
        </p:nvGraphicFramePr>
        <p:xfrm>
          <a:off x="98498" y="1696901"/>
          <a:ext cx="7036858" cy="4328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754880" y="1695683"/>
            <a:ext cx="1143000" cy="457200"/>
          </a:xfrm>
          <a:prstGeom prst="rect">
            <a:avLst/>
          </a:prstGeom>
          <a:noFill/>
        </p:spPr>
        <p:txBody>
          <a:bodyPr wrap="square" lIns="91440" tIns="91440" rIns="91440" bIns="9144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050" b="1" dirty="0" smtClean="0"/>
              <a:t>Brand Enthusiasts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60735" y="2955175"/>
            <a:ext cx="1143000" cy="457200"/>
          </a:xfrm>
          <a:prstGeom prst="rect">
            <a:avLst/>
          </a:prstGeom>
          <a:noFill/>
        </p:spPr>
        <p:txBody>
          <a:bodyPr wrap="square" lIns="91440" tIns="91440" rIns="91440" bIns="9144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dirty="0" smtClean="0"/>
              <a:t>Brand Ambivalents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56903" y="4004365"/>
            <a:ext cx="1143000" cy="457200"/>
          </a:xfrm>
          <a:prstGeom prst="rect">
            <a:avLst/>
          </a:prstGeom>
          <a:noFill/>
        </p:spPr>
        <p:txBody>
          <a:bodyPr wrap="square" lIns="91440" tIns="91440" rIns="91440" bIns="9144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dirty="0" smtClean="0"/>
              <a:t>Product Purists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5543" y="4269465"/>
            <a:ext cx="1291449" cy="457200"/>
          </a:xfrm>
          <a:prstGeom prst="rect">
            <a:avLst/>
          </a:prstGeom>
          <a:noFill/>
        </p:spPr>
        <p:txBody>
          <a:bodyPr wrap="square" lIns="91440" tIns="91440" rIns="91440" bIns="9144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dirty="0" smtClean="0">
                <a:solidFill>
                  <a:srgbClr val="000000"/>
                </a:solidFill>
              </a:rPr>
              <a:t>Disassociated Shoppers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66742" y="5607245"/>
            <a:ext cx="3124200" cy="457200"/>
          </a:xfrm>
          <a:prstGeom prst="rect">
            <a:avLst/>
          </a:prstGeom>
          <a:noFill/>
        </p:spPr>
        <p:txBody>
          <a:bodyPr wrap="square" lIns="91440" tIns="91440" rIns="91440" bIns="9144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I consider myself to be brand loyal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1242059" y="3362189"/>
            <a:ext cx="3124200" cy="457200"/>
          </a:xfrm>
          <a:prstGeom prst="rect">
            <a:avLst/>
          </a:prstGeom>
          <a:noFill/>
        </p:spPr>
        <p:txBody>
          <a:bodyPr wrap="square" lIns="91440" tIns="91440" rIns="91440" bIns="9144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I like to try new brands frequently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7280" y="1312346"/>
            <a:ext cx="5943600" cy="320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Brand Loyalty vs. Preference for Trying New Brands, by Cluster</a:t>
            </a:r>
          </a:p>
          <a:p>
            <a:pPr algn="ctr"/>
            <a:r>
              <a:rPr lang="en-US" i="1" dirty="0" smtClean="0">
                <a:solidFill>
                  <a:srgbClr val="000000"/>
                </a:solidFill>
              </a:rPr>
              <a:t>(Size denotes cluster population)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7040880" y="1828801"/>
            <a:ext cx="1954163" cy="3474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00B2EF"/>
                </a:solidFill>
                <a:latin typeface="Arial" panose="020B0604020202020204" pitchFamily="34" charset="0"/>
              </a:rPr>
              <a:t>Key Takeaways</a:t>
            </a:r>
          </a:p>
          <a:p>
            <a:pPr marL="120650" indent="-120650" eaLnBrk="1" hangingPunct="1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 loyalty is increasingly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fickle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0" indent="-120650" eaLnBrk="1" hangingPunct="1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 loyalty no longer means purchase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exclusivity</a:t>
            </a:r>
          </a:p>
          <a:p>
            <a:pPr marL="120650" indent="-120650" eaLnBrk="1" hangingPunct="1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</a:rPr>
              <a:t>Disassociated Shoppers and Product Purists demonstrate ‘brand loyal’ </a:t>
            </a:r>
            <a:r>
              <a:rPr lang="en-US" b="1" dirty="0" err="1" smtClean="0">
                <a:solidFill>
                  <a:srgbClr val="000000"/>
                </a:solidFill>
              </a:rPr>
              <a:t>behaviour</a:t>
            </a:r>
            <a:r>
              <a:rPr lang="en-US" b="1" dirty="0" smtClean="0">
                <a:solidFill>
                  <a:srgbClr val="000000"/>
                </a:solidFill>
              </a:rPr>
              <a:t>—but </a:t>
            </a:r>
            <a:r>
              <a:rPr lang="en-US" b="1" dirty="0">
                <a:solidFill>
                  <a:srgbClr val="000000"/>
                </a:solidFill>
              </a:rPr>
              <a:t>aren’t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920" y="6523878"/>
            <a:ext cx="8541308" cy="3341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i="1" dirty="0" smtClean="0">
                <a:solidFill>
                  <a:srgbClr val="FFFFFF"/>
                </a:solidFill>
              </a:rPr>
              <a:t>Source: CP IBV Consumer Survey 2014</a:t>
            </a:r>
            <a:r>
              <a:rPr lang="en-US" sz="1000" i="1" dirty="0">
                <a:solidFill>
                  <a:srgbClr val="FFFFFF"/>
                </a:solidFill>
              </a:rPr>
              <a:t>, n=18,462. </a:t>
            </a:r>
            <a:r>
              <a:rPr lang="en-US" sz="1000" i="1" dirty="0" smtClean="0">
                <a:solidFill>
                  <a:srgbClr val="FFFFFF"/>
                </a:solidFill>
              </a:rPr>
              <a:t>Q06_2: </a:t>
            </a:r>
            <a:r>
              <a:rPr lang="en-GB" sz="1000" i="1" dirty="0" smtClean="0">
                <a:solidFill>
                  <a:srgbClr val="FFFFFF"/>
                </a:solidFill>
              </a:rPr>
              <a:t>Try new brands; Q06_7: Brand loyal</a:t>
            </a:r>
            <a:endParaRPr lang="en-US" sz="10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80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 bwMode="auto">
          <a:xfrm>
            <a:off x="0" y="1322174"/>
            <a:ext cx="9144000" cy="51033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4300" indent="-114300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Consumer clusters’ level of brand advocacy is consistent across most product categories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960" y="2814320"/>
            <a:ext cx="1554480" cy="4695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b="1" dirty="0" smtClean="0">
                <a:solidFill>
                  <a:srgbClr val="ED0026"/>
                </a:solidFill>
              </a:rPr>
              <a:t>Brand Enthusiasts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9960" y="3768619"/>
            <a:ext cx="1554480" cy="4695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b="1" dirty="0" smtClean="0">
                <a:solidFill>
                  <a:srgbClr val="B00051"/>
                </a:solidFill>
              </a:rPr>
              <a:t>Brand Ambivalents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9960" y="4722918"/>
            <a:ext cx="1554480" cy="4695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b="1" dirty="0" smtClean="0">
                <a:solidFill>
                  <a:srgbClr val="6E006C"/>
                </a:solidFill>
              </a:rPr>
              <a:t>Product Purists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9960" y="5677217"/>
            <a:ext cx="1554480" cy="4695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b="1" dirty="0" smtClean="0">
                <a:solidFill>
                  <a:srgbClr val="006884"/>
                </a:solidFill>
              </a:rPr>
              <a:t>Disassociated Shoppers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760" y="1442720"/>
            <a:ext cx="8336280" cy="457200"/>
          </a:xfrm>
          <a:prstGeom prst="rect">
            <a:avLst/>
          </a:prstGeom>
          <a:noFill/>
        </p:spPr>
        <p:txBody>
          <a:bodyPr wrap="square" lIns="91440" tIns="91440" rIns="91440" bIns="9144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b="1" dirty="0" smtClean="0"/>
              <a:t>“I </a:t>
            </a:r>
            <a:r>
              <a:rPr lang="en-GB" b="1" dirty="0"/>
              <a:t>often make recommendations or write reviews about the </a:t>
            </a:r>
            <a:r>
              <a:rPr lang="en-GB" b="1" dirty="0" smtClean="0"/>
              <a:t>products </a:t>
            </a:r>
            <a:r>
              <a:rPr lang="en-GB" b="1" dirty="0"/>
              <a:t>I </a:t>
            </a:r>
            <a:r>
              <a:rPr lang="en-GB" b="1" dirty="0" smtClean="0"/>
              <a:t>use”</a:t>
            </a:r>
          </a:p>
          <a:p>
            <a:pPr algn="ctr">
              <a:lnSpc>
                <a:spcPct val="90000"/>
              </a:lnSpc>
            </a:pPr>
            <a:r>
              <a:rPr lang="en-GB" i="1" dirty="0" smtClean="0"/>
              <a:t>(Percentage who agree)</a:t>
            </a:r>
            <a:endParaRPr lang="en-US" i="1" dirty="0"/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164439287"/>
              </p:ext>
            </p:extLst>
          </p:nvPr>
        </p:nvGraphicFramePr>
        <p:xfrm>
          <a:off x="1708784" y="2544763"/>
          <a:ext cx="1022985" cy="1007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417320" y="2082800"/>
            <a:ext cx="1554480" cy="46958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b="1" dirty="0" smtClean="0"/>
              <a:t>Apparel &amp; Footwear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14650" y="2082800"/>
            <a:ext cx="1554480" cy="46958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b="1" dirty="0" smtClean="0"/>
              <a:t>Food &amp; Beverage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11980" y="2082800"/>
            <a:ext cx="1554480" cy="46958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b="1" dirty="0" smtClean="0"/>
              <a:t>Household Products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09310" y="2082800"/>
            <a:ext cx="1554480" cy="46958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b="1" dirty="0" smtClean="0"/>
              <a:t>Personal Care Products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06640" y="2082800"/>
            <a:ext cx="1554480" cy="46958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b="1" dirty="0" smtClean="0"/>
              <a:t>Tobacco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20240" y="2797968"/>
            <a:ext cx="640080" cy="46958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b="1" dirty="0" smtClean="0"/>
              <a:t>61%</a:t>
            </a:r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524705377"/>
              </p:ext>
            </p:extLst>
          </p:nvPr>
        </p:nvGraphicFramePr>
        <p:xfrm>
          <a:off x="3190875" y="2544763"/>
          <a:ext cx="1022985" cy="1007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400584" y="2797968"/>
            <a:ext cx="640080" cy="46958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b="1" dirty="0" smtClean="0"/>
              <a:t>60%</a:t>
            </a:r>
          </a:p>
        </p:txBody>
      </p:sp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255009984"/>
              </p:ext>
            </p:extLst>
          </p:nvPr>
        </p:nvGraphicFramePr>
        <p:xfrm>
          <a:off x="4691062" y="2544763"/>
          <a:ext cx="1022985" cy="1007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900771" y="2797968"/>
            <a:ext cx="640080" cy="46958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b="1" dirty="0" smtClean="0"/>
              <a:t>61%</a:t>
            </a:r>
          </a:p>
        </p:txBody>
      </p:sp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3693890432"/>
              </p:ext>
            </p:extLst>
          </p:nvPr>
        </p:nvGraphicFramePr>
        <p:xfrm>
          <a:off x="6213474" y="2544763"/>
          <a:ext cx="1022985" cy="1007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404610" y="2797968"/>
            <a:ext cx="640080" cy="46958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b="1" dirty="0" smtClean="0"/>
              <a:t>63%</a:t>
            </a:r>
          </a:p>
        </p:txBody>
      </p:sp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4287326410"/>
              </p:ext>
            </p:extLst>
          </p:nvPr>
        </p:nvGraphicFramePr>
        <p:xfrm>
          <a:off x="7712551" y="2544763"/>
          <a:ext cx="1022985" cy="1007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7903687" y="2797968"/>
            <a:ext cx="640080" cy="46958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b="1" dirty="0" smtClean="0"/>
              <a:t>54%</a:t>
            </a:r>
          </a:p>
        </p:txBody>
      </p:sp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val="3040214918"/>
              </p:ext>
            </p:extLst>
          </p:nvPr>
        </p:nvGraphicFramePr>
        <p:xfrm>
          <a:off x="1708784" y="3513931"/>
          <a:ext cx="1022985" cy="1007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9" name="Chart 28"/>
          <p:cNvGraphicFramePr/>
          <p:nvPr>
            <p:extLst>
              <p:ext uri="{D42A27DB-BD31-4B8C-83A1-F6EECF244321}">
                <p14:modId xmlns:p14="http://schemas.microsoft.com/office/powerpoint/2010/main" val="3128616774"/>
              </p:ext>
            </p:extLst>
          </p:nvPr>
        </p:nvGraphicFramePr>
        <p:xfrm>
          <a:off x="3190875" y="3513931"/>
          <a:ext cx="1022985" cy="1007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1" name="Chart 30"/>
          <p:cNvGraphicFramePr/>
          <p:nvPr>
            <p:extLst>
              <p:ext uri="{D42A27DB-BD31-4B8C-83A1-F6EECF244321}">
                <p14:modId xmlns:p14="http://schemas.microsoft.com/office/powerpoint/2010/main" val="2596753777"/>
              </p:ext>
            </p:extLst>
          </p:nvPr>
        </p:nvGraphicFramePr>
        <p:xfrm>
          <a:off x="4691062" y="3513931"/>
          <a:ext cx="1022985" cy="1007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33" name="Chart 32"/>
          <p:cNvGraphicFramePr/>
          <p:nvPr>
            <p:extLst>
              <p:ext uri="{D42A27DB-BD31-4B8C-83A1-F6EECF244321}">
                <p14:modId xmlns:p14="http://schemas.microsoft.com/office/powerpoint/2010/main" val="965010173"/>
              </p:ext>
            </p:extLst>
          </p:nvPr>
        </p:nvGraphicFramePr>
        <p:xfrm>
          <a:off x="6213474" y="3513931"/>
          <a:ext cx="1022985" cy="1007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35" name="Chart 34"/>
          <p:cNvGraphicFramePr/>
          <p:nvPr>
            <p:extLst>
              <p:ext uri="{D42A27DB-BD31-4B8C-83A1-F6EECF244321}">
                <p14:modId xmlns:p14="http://schemas.microsoft.com/office/powerpoint/2010/main" val="163087105"/>
              </p:ext>
            </p:extLst>
          </p:nvPr>
        </p:nvGraphicFramePr>
        <p:xfrm>
          <a:off x="7712551" y="3513931"/>
          <a:ext cx="1022985" cy="1007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37" name="Chart 36"/>
          <p:cNvGraphicFramePr/>
          <p:nvPr>
            <p:extLst>
              <p:ext uri="{D42A27DB-BD31-4B8C-83A1-F6EECF244321}">
                <p14:modId xmlns:p14="http://schemas.microsoft.com/office/powerpoint/2010/main" val="90853782"/>
              </p:ext>
            </p:extLst>
          </p:nvPr>
        </p:nvGraphicFramePr>
        <p:xfrm>
          <a:off x="1708784" y="4504532"/>
          <a:ext cx="1022985" cy="1007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39" name="Chart 38"/>
          <p:cNvGraphicFramePr/>
          <p:nvPr>
            <p:extLst>
              <p:ext uri="{D42A27DB-BD31-4B8C-83A1-F6EECF244321}">
                <p14:modId xmlns:p14="http://schemas.microsoft.com/office/powerpoint/2010/main" val="2832232149"/>
              </p:ext>
            </p:extLst>
          </p:nvPr>
        </p:nvGraphicFramePr>
        <p:xfrm>
          <a:off x="3190875" y="4504532"/>
          <a:ext cx="1022985" cy="1007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41" name="Chart 40"/>
          <p:cNvGraphicFramePr/>
          <p:nvPr>
            <p:extLst>
              <p:ext uri="{D42A27DB-BD31-4B8C-83A1-F6EECF244321}">
                <p14:modId xmlns:p14="http://schemas.microsoft.com/office/powerpoint/2010/main" val="3883356257"/>
              </p:ext>
            </p:extLst>
          </p:nvPr>
        </p:nvGraphicFramePr>
        <p:xfrm>
          <a:off x="4691062" y="4504532"/>
          <a:ext cx="1022985" cy="1007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43" name="Chart 42"/>
          <p:cNvGraphicFramePr/>
          <p:nvPr>
            <p:extLst>
              <p:ext uri="{D42A27DB-BD31-4B8C-83A1-F6EECF244321}">
                <p14:modId xmlns:p14="http://schemas.microsoft.com/office/powerpoint/2010/main" val="2293792569"/>
              </p:ext>
            </p:extLst>
          </p:nvPr>
        </p:nvGraphicFramePr>
        <p:xfrm>
          <a:off x="6213474" y="4504532"/>
          <a:ext cx="1022985" cy="1007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45" name="Chart 44"/>
          <p:cNvGraphicFramePr/>
          <p:nvPr>
            <p:extLst>
              <p:ext uri="{D42A27DB-BD31-4B8C-83A1-F6EECF244321}">
                <p14:modId xmlns:p14="http://schemas.microsoft.com/office/powerpoint/2010/main" val="2272538508"/>
              </p:ext>
            </p:extLst>
          </p:nvPr>
        </p:nvGraphicFramePr>
        <p:xfrm>
          <a:off x="7712551" y="4504532"/>
          <a:ext cx="1022985" cy="1007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47" name="Chart 46"/>
          <p:cNvGraphicFramePr/>
          <p:nvPr>
            <p:extLst>
              <p:ext uri="{D42A27DB-BD31-4B8C-83A1-F6EECF244321}">
                <p14:modId xmlns:p14="http://schemas.microsoft.com/office/powerpoint/2010/main" val="1102441199"/>
              </p:ext>
            </p:extLst>
          </p:nvPr>
        </p:nvGraphicFramePr>
        <p:xfrm>
          <a:off x="1708784" y="5418932"/>
          <a:ext cx="1022985" cy="1007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49" name="Chart 48"/>
          <p:cNvGraphicFramePr/>
          <p:nvPr>
            <p:extLst>
              <p:ext uri="{D42A27DB-BD31-4B8C-83A1-F6EECF244321}">
                <p14:modId xmlns:p14="http://schemas.microsoft.com/office/powerpoint/2010/main" val="4114648919"/>
              </p:ext>
            </p:extLst>
          </p:nvPr>
        </p:nvGraphicFramePr>
        <p:xfrm>
          <a:off x="3190875" y="5418932"/>
          <a:ext cx="1022985" cy="1007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51" name="Chart 50"/>
          <p:cNvGraphicFramePr/>
          <p:nvPr>
            <p:extLst>
              <p:ext uri="{D42A27DB-BD31-4B8C-83A1-F6EECF244321}">
                <p14:modId xmlns:p14="http://schemas.microsoft.com/office/powerpoint/2010/main" val="885538942"/>
              </p:ext>
            </p:extLst>
          </p:nvPr>
        </p:nvGraphicFramePr>
        <p:xfrm>
          <a:off x="4691062" y="5418932"/>
          <a:ext cx="1022985" cy="1007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53" name="Chart 52"/>
          <p:cNvGraphicFramePr/>
          <p:nvPr>
            <p:extLst>
              <p:ext uri="{D42A27DB-BD31-4B8C-83A1-F6EECF244321}">
                <p14:modId xmlns:p14="http://schemas.microsoft.com/office/powerpoint/2010/main" val="3487691056"/>
              </p:ext>
            </p:extLst>
          </p:nvPr>
        </p:nvGraphicFramePr>
        <p:xfrm>
          <a:off x="6213474" y="5418932"/>
          <a:ext cx="1022985" cy="1007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aphicFrame>
        <p:nvGraphicFramePr>
          <p:cNvPr id="55" name="Chart 54"/>
          <p:cNvGraphicFramePr/>
          <p:nvPr>
            <p:extLst>
              <p:ext uri="{D42A27DB-BD31-4B8C-83A1-F6EECF244321}">
                <p14:modId xmlns:p14="http://schemas.microsoft.com/office/powerpoint/2010/main" val="670010428"/>
              </p:ext>
            </p:extLst>
          </p:nvPr>
        </p:nvGraphicFramePr>
        <p:xfrm>
          <a:off x="7712551" y="5418932"/>
          <a:ext cx="1022985" cy="1007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1920240" y="3767136"/>
            <a:ext cx="640080" cy="46958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b="1" dirty="0" smtClean="0"/>
              <a:t>18%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400584" y="3767136"/>
            <a:ext cx="640080" cy="46958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b="1" dirty="0" smtClean="0"/>
              <a:t>20%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900771" y="3767136"/>
            <a:ext cx="640080" cy="46958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b="1" dirty="0"/>
              <a:t>2</a:t>
            </a:r>
            <a:r>
              <a:rPr lang="en-US" b="1" dirty="0" smtClean="0"/>
              <a:t>1%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404610" y="3767136"/>
            <a:ext cx="640080" cy="46958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b="1" dirty="0"/>
              <a:t>2</a:t>
            </a:r>
            <a:r>
              <a:rPr lang="en-US" b="1" dirty="0" smtClean="0"/>
              <a:t>1%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03687" y="3767136"/>
            <a:ext cx="640080" cy="46958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b="1" dirty="0" smtClean="0"/>
              <a:t>12%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920240" y="4757737"/>
            <a:ext cx="640080" cy="46958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b="1" dirty="0" smtClean="0"/>
              <a:t>6%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400584" y="4757737"/>
            <a:ext cx="640080" cy="46958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b="1" dirty="0"/>
              <a:t>7</a:t>
            </a:r>
            <a:r>
              <a:rPr lang="en-US" b="1" dirty="0" smtClean="0"/>
              <a:t>%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900771" y="4757737"/>
            <a:ext cx="640080" cy="46958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b="1" dirty="0"/>
              <a:t>8</a:t>
            </a:r>
            <a:r>
              <a:rPr lang="en-US" b="1" dirty="0" smtClean="0"/>
              <a:t>%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404610" y="4757737"/>
            <a:ext cx="640080" cy="46958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b="1" dirty="0"/>
              <a:t>7</a:t>
            </a:r>
            <a:r>
              <a:rPr lang="en-US" b="1" dirty="0" smtClean="0"/>
              <a:t>%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903687" y="4757737"/>
            <a:ext cx="640080" cy="46958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b="1" dirty="0"/>
              <a:t>5</a:t>
            </a:r>
            <a:r>
              <a:rPr lang="en-US" b="1" dirty="0" smtClean="0"/>
              <a:t>%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920240" y="5672137"/>
            <a:ext cx="640080" cy="46958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b="1" dirty="0"/>
              <a:t>5</a:t>
            </a:r>
            <a:r>
              <a:rPr lang="en-US" b="1" dirty="0" smtClean="0"/>
              <a:t>%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400584" y="5672137"/>
            <a:ext cx="640080" cy="46958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b="1" dirty="0" smtClean="0"/>
              <a:t>6%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900771" y="5672137"/>
            <a:ext cx="640080" cy="46958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b="1" dirty="0" smtClean="0"/>
              <a:t>6%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404610" y="5672137"/>
            <a:ext cx="640080" cy="46958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b="1" dirty="0" smtClean="0"/>
              <a:t>6%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903687" y="5672137"/>
            <a:ext cx="640080" cy="46958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b="1" dirty="0"/>
              <a:t>3</a:t>
            </a:r>
            <a:r>
              <a:rPr lang="en-US" b="1" dirty="0" smtClean="0"/>
              <a:t>%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02920" y="6388443"/>
            <a:ext cx="8541308" cy="3341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i="1" dirty="0" smtClean="0">
                <a:solidFill>
                  <a:schemeClr val="bg1"/>
                </a:solidFill>
              </a:rPr>
              <a:t>Source: CP IBV Consumer Survey 2014</a:t>
            </a:r>
            <a:r>
              <a:rPr lang="en-US" sz="1000" i="1" dirty="0">
                <a:solidFill>
                  <a:schemeClr val="bg1"/>
                </a:solidFill>
              </a:rPr>
              <a:t>, n=18,462. </a:t>
            </a:r>
            <a:r>
              <a:rPr lang="en-US" sz="1000" i="1" dirty="0" smtClean="0">
                <a:solidFill>
                  <a:schemeClr val="bg1"/>
                </a:solidFill>
              </a:rPr>
              <a:t>Q10: </a:t>
            </a:r>
            <a:r>
              <a:rPr lang="en-US" sz="1000" i="1" dirty="0">
                <a:solidFill>
                  <a:schemeClr val="bg1"/>
                </a:solidFill>
              </a:rPr>
              <a:t>How strongly do you agree or disagree with the statements listed </a:t>
            </a:r>
            <a:r>
              <a:rPr lang="en-US" sz="1000" i="1" dirty="0" smtClean="0">
                <a:solidFill>
                  <a:schemeClr val="bg1"/>
                </a:solidFill>
              </a:rPr>
              <a:t>below? Q10_2: I </a:t>
            </a:r>
            <a:r>
              <a:rPr lang="en-US" sz="1000" i="1" dirty="0">
                <a:solidFill>
                  <a:schemeClr val="bg1"/>
                </a:solidFill>
              </a:rPr>
              <a:t>often make recommendations or write reviews about the </a:t>
            </a:r>
            <a:r>
              <a:rPr lang="en-US" sz="1000" i="1" dirty="0" smtClean="0">
                <a:solidFill>
                  <a:schemeClr val="bg1"/>
                </a:solidFill>
              </a:rPr>
              <a:t>[PRODUCT CATEGORY] products I </a:t>
            </a:r>
            <a:r>
              <a:rPr lang="en-US" sz="1000" i="1" dirty="0">
                <a:solidFill>
                  <a:schemeClr val="bg1"/>
                </a:solidFill>
              </a:rPr>
              <a:t>use. </a:t>
            </a:r>
          </a:p>
        </p:txBody>
      </p:sp>
    </p:spTree>
    <p:extLst>
      <p:ext uri="{BB962C8B-B14F-4D97-AF65-F5344CB8AC3E}">
        <p14:creationId xmlns:p14="http://schemas.microsoft.com/office/powerpoint/2010/main" val="288809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0" y="1322174"/>
            <a:ext cx="9144000" cy="51033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4300" indent="-114300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1893028" y="3734496"/>
            <a:ext cx="4754881" cy="4114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Degree of Influence from Mass Communication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790001815"/>
              </p:ext>
            </p:extLst>
          </p:nvPr>
        </p:nvGraphicFramePr>
        <p:xfrm>
          <a:off x="542369" y="1723105"/>
          <a:ext cx="6411423" cy="4106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1" name="Straight Connector 20"/>
          <p:cNvCxnSpPr/>
          <p:nvPr/>
        </p:nvCxnSpPr>
        <p:spPr bwMode="auto">
          <a:xfrm flipV="1">
            <a:off x="3937281" y="1814545"/>
            <a:ext cx="0" cy="365760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CC9AF-D83F-46C9-82C5-5791107294C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" y="593725"/>
            <a:ext cx="9052560" cy="7445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Brand enthusiasm can help companies strike </a:t>
            </a:r>
            <a:r>
              <a:rPr lang="en-US" dirty="0">
                <a:solidFill>
                  <a:schemeClr val="bg1"/>
                </a:solidFill>
              </a:rPr>
              <a:t>the right balance between engagement and </a:t>
            </a:r>
            <a:r>
              <a:rPr lang="en-US" dirty="0" smtClean="0">
                <a:solidFill>
                  <a:schemeClr val="bg1"/>
                </a:solidFill>
              </a:rPr>
              <a:t>reach, </a:t>
            </a:r>
            <a:r>
              <a:rPr lang="en-US" dirty="0">
                <a:solidFill>
                  <a:schemeClr val="bg1"/>
                </a:solidFill>
              </a:rPr>
              <a:t>efficiently and </a:t>
            </a:r>
            <a:r>
              <a:rPr lang="en-US" dirty="0" smtClean="0">
                <a:solidFill>
                  <a:schemeClr val="bg1"/>
                </a:solidFill>
              </a:rPr>
              <a:t>effectively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7161" y="6035940"/>
            <a:ext cx="1920240" cy="2743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Engagement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772887" y="3711635"/>
            <a:ext cx="1920240" cy="2743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Reach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90357" y="1325880"/>
            <a:ext cx="4389120" cy="2743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Reach vs. Engagement by Cluster</a:t>
            </a:r>
          </a:p>
          <a:p>
            <a:pPr algn="ctr"/>
            <a:r>
              <a:rPr lang="en-US" i="1" dirty="0" smtClean="0">
                <a:solidFill>
                  <a:srgbClr val="000000"/>
                </a:solidFill>
              </a:rPr>
              <a:t>(Size </a:t>
            </a:r>
            <a:r>
              <a:rPr lang="en-US" i="1" dirty="0">
                <a:solidFill>
                  <a:srgbClr val="000000"/>
                </a:solidFill>
              </a:rPr>
              <a:t>denotes cluster population</a:t>
            </a:r>
            <a:r>
              <a:rPr lang="en-US" i="1" dirty="0" smtClean="0">
                <a:solidFill>
                  <a:srgbClr val="000000"/>
                </a:solidFill>
              </a:rPr>
              <a:t>)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5660" y="2086495"/>
            <a:ext cx="1051560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b="1" dirty="0" smtClean="0"/>
              <a:t>Brand Enthusiasts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8444" y="2780666"/>
            <a:ext cx="1051560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b="1" dirty="0" smtClean="0"/>
              <a:t>Brand Ambivalents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77198" y="3308638"/>
            <a:ext cx="1051560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b="1" dirty="0" smtClean="0"/>
              <a:t>Product Purists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21044" y="3670070"/>
            <a:ext cx="1170984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050" b="1" dirty="0" smtClean="0"/>
              <a:t>Disassociated Shoppers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 flipV="1">
            <a:off x="612273" y="1782745"/>
            <a:ext cx="19802" cy="4046718"/>
          </a:xfrm>
          <a:prstGeom prst="straightConnector1">
            <a:avLst/>
          </a:prstGeom>
          <a:noFill/>
          <a:ln w="222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1384798" y="5806440"/>
            <a:ext cx="5294674" cy="21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Willingness for 1:1 Interaction with Brand Owners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 rot="5400000" flipH="1" flipV="1">
            <a:off x="3972091" y="2828476"/>
            <a:ext cx="19802" cy="5943600"/>
          </a:xfrm>
          <a:prstGeom prst="straightConnector1">
            <a:avLst/>
          </a:prstGeom>
          <a:noFill/>
          <a:ln w="222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tangle 2"/>
          <p:cNvSpPr/>
          <p:nvPr/>
        </p:nvSpPr>
        <p:spPr bwMode="auto">
          <a:xfrm>
            <a:off x="7073684" y="1641171"/>
            <a:ext cx="1978876" cy="35709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Key Takeaways</a:t>
            </a:r>
          </a:p>
          <a:p>
            <a:pPr marL="120650" indent="-120650" eaLnBrk="1" hangingPunct="1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</a:rPr>
              <a:t>Engagement and reach are not </a:t>
            </a:r>
            <a:r>
              <a:rPr lang="en-US" b="1" dirty="0">
                <a:latin typeface="Arial" panose="020B0604020202020204" pitchFamily="34" charset="0"/>
              </a:rPr>
              <a:t>mutually </a:t>
            </a:r>
            <a:r>
              <a:rPr lang="en-US" b="1" dirty="0" smtClean="0">
                <a:latin typeface="Arial" panose="020B0604020202020204" pitchFamily="34" charset="0"/>
              </a:rPr>
              <a:t>exclusive</a:t>
            </a:r>
          </a:p>
          <a:p>
            <a:pPr marL="120650" indent="-120650" eaLnBrk="1" hangingPunct="1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</a:rPr>
              <a:t>Different consumers crave different levels of 1 to 1 interaction and broad communication</a:t>
            </a:r>
            <a:endParaRPr lang="en-US" dirty="0">
              <a:latin typeface="Arial" panose="020B0604020202020204" pitchFamily="34" charset="0"/>
            </a:endParaRPr>
          </a:p>
          <a:p>
            <a:pPr marL="120650" marR="0" indent="-12065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Brand enthusiasm can be used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 determine a brand’s investment approach</a:t>
            </a:r>
            <a:endParaRPr kumimoji="0" lang="en-US" sz="1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2920" y="6376086"/>
            <a:ext cx="8541308" cy="3341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i="1" dirty="0" smtClean="0">
                <a:solidFill>
                  <a:schemeClr val="bg1"/>
                </a:solidFill>
              </a:rPr>
              <a:t>Source: CP IBV Consumer Survey 2014</a:t>
            </a:r>
            <a:r>
              <a:rPr lang="en-US" sz="1000" i="1" dirty="0">
                <a:solidFill>
                  <a:schemeClr val="bg1"/>
                </a:solidFill>
              </a:rPr>
              <a:t>, n=18,462</a:t>
            </a:r>
            <a:r>
              <a:rPr lang="en-US" sz="1000" i="1" dirty="0" smtClean="0">
                <a:solidFill>
                  <a:schemeClr val="bg1"/>
                </a:solidFill>
              </a:rPr>
              <a:t>. Q11: Discovery influence; Q06_8: Recognized as individual; Q06_11: Solicit my input; Q06_12: Engage via social media</a:t>
            </a:r>
            <a:endParaRPr lang="en-US" sz="1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0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0" y="1322174"/>
            <a:ext cx="9144000" cy="51033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4300" indent="-114300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595815" y="2162432"/>
            <a:ext cx="5522381" cy="3964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4300" marR="0" indent="-1143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D2511B-2211-47F4-BE98-EDBE2B94DFA3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13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967" y="593725"/>
            <a:ext cx="9095889" cy="7445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Brand owners who are not taking advantage of the data consumers are willing to share are missing out on a key opportunity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" y="1325880"/>
            <a:ext cx="8336280" cy="457200"/>
          </a:xfrm>
          <a:prstGeom prst="rect">
            <a:avLst/>
          </a:prstGeom>
          <a:noFill/>
        </p:spPr>
        <p:txBody>
          <a:bodyPr wrap="square" lIns="91440" tIns="91440" rIns="91440" bIns="9144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/>
              <a:t>Degree of comfort with sharing personal information with </a:t>
            </a:r>
            <a:r>
              <a:rPr lang="en-US" b="1" dirty="0" smtClean="0"/>
              <a:t>brands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3657917" y="6126505"/>
            <a:ext cx="5258718" cy="2941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% of Consumers who are Comfortable</a:t>
            </a: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3586076" y="6130186"/>
            <a:ext cx="5532120" cy="0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TextBox 47"/>
          <p:cNvSpPr txBox="1"/>
          <p:nvPr/>
        </p:nvSpPr>
        <p:spPr>
          <a:xfrm>
            <a:off x="7780538" y="1707790"/>
            <a:ext cx="1403033" cy="45706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b="1" dirty="0" smtClean="0">
                <a:solidFill>
                  <a:srgbClr val="ED0026"/>
                </a:solidFill>
              </a:rPr>
              <a:t>Brand Enthusiasts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405557" y="1711757"/>
            <a:ext cx="1388746" cy="4531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b="1" dirty="0" smtClean="0">
                <a:solidFill>
                  <a:srgbClr val="CC0000"/>
                </a:solidFill>
              </a:rPr>
              <a:t>Brand Ambivalents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167735" y="1741580"/>
            <a:ext cx="1251586" cy="42327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b="1" dirty="0" smtClean="0">
                <a:solidFill>
                  <a:srgbClr val="6E006C"/>
                </a:solidFill>
              </a:rPr>
              <a:t>Product Purists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627336" y="1719706"/>
            <a:ext cx="1554163" cy="44515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b="1" dirty="0" smtClean="0">
                <a:solidFill>
                  <a:srgbClr val="006884"/>
                </a:solidFill>
              </a:rPr>
              <a:t>Disassociated Shoppers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334751" y="2166248"/>
            <a:ext cx="502920" cy="2466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b="1" dirty="0" smtClean="0"/>
              <a:t>16%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069080" y="2842081"/>
            <a:ext cx="502920" cy="2466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b="1" dirty="0" smtClean="0"/>
              <a:t>14%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886200" y="3881069"/>
            <a:ext cx="502920" cy="2466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b="1" dirty="0" smtClean="0"/>
              <a:t>11%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800139" y="4559901"/>
            <a:ext cx="502920" cy="2466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b="1" dirty="0" smtClean="0"/>
              <a:t>10%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46476" y="4901068"/>
            <a:ext cx="502920" cy="2466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b="1" dirty="0"/>
              <a:t>9</a:t>
            </a:r>
            <a:r>
              <a:rPr lang="en-US" sz="1100" b="1" dirty="0" smtClean="0"/>
              <a:t>%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852837" y="4901068"/>
            <a:ext cx="502920" cy="2466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b="1" dirty="0"/>
              <a:t>9</a:t>
            </a:r>
            <a:r>
              <a:rPr lang="en-US" sz="1100" b="1" dirty="0" smtClean="0"/>
              <a:t>%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4108331" y="4559901"/>
            <a:ext cx="502920" cy="2466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b="1" dirty="0" smtClean="0"/>
              <a:t>12%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160520" y="3881069"/>
            <a:ext cx="502920" cy="2466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b="1" dirty="0" smtClean="0"/>
              <a:t>15%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4754880" y="2842081"/>
            <a:ext cx="502920" cy="2466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b="1" dirty="0" smtClean="0"/>
              <a:t>19%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5257800" y="2166248"/>
            <a:ext cx="502920" cy="2466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b="1" dirty="0" smtClean="0"/>
              <a:t>24%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675120" y="2166248"/>
            <a:ext cx="502920" cy="2466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b="1" dirty="0" smtClean="0"/>
              <a:t>42%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6279349" y="2842081"/>
            <a:ext cx="502920" cy="2466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b="1" dirty="0" smtClean="0"/>
              <a:t>37%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5806440" y="3881069"/>
            <a:ext cx="502920" cy="2466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b="1" dirty="0" smtClean="0"/>
              <a:t>32%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349240" y="4559901"/>
            <a:ext cx="502920" cy="2466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b="1" dirty="0"/>
              <a:t>2</a:t>
            </a:r>
            <a:r>
              <a:rPr lang="en-US" sz="1100" b="1" dirty="0" smtClean="0"/>
              <a:t>5%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303520" y="4901068"/>
            <a:ext cx="502920" cy="2466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b="1" dirty="0" smtClean="0"/>
              <a:t>2</a:t>
            </a:r>
            <a:r>
              <a:rPr lang="en-US" sz="1100" b="1" dirty="0"/>
              <a:t>4</a:t>
            </a:r>
            <a:r>
              <a:rPr lang="en-US" sz="1100" b="1" dirty="0" smtClean="0"/>
              <a:t>%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12197" y="2356808"/>
            <a:ext cx="5455603" cy="164592"/>
            <a:chOff x="3612197" y="2356808"/>
            <a:chExt cx="5455603" cy="164592"/>
          </a:xfrm>
        </p:grpSpPr>
        <p:cxnSp>
          <p:nvCxnSpPr>
            <p:cNvPr id="53" name="Straight Connector 52"/>
            <p:cNvCxnSpPr/>
            <p:nvPr/>
          </p:nvCxnSpPr>
          <p:spPr bwMode="auto">
            <a:xfrm flipV="1">
              <a:off x="3612197" y="2437981"/>
              <a:ext cx="5455603" cy="2247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8" name="Oval 67"/>
            <p:cNvSpPr/>
            <p:nvPr/>
          </p:nvSpPr>
          <p:spPr bwMode="auto">
            <a:xfrm>
              <a:off x="4489882" y="2356808"/>
              <a:ext cx="164592" cy="164592"/>
            </a:xfrm>
            <a:prstGeom prst="ellipse">
              <a:avLst/>
            </a:prstGeom>
            <a:solidFill>
              <a:srgbClr val="006884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4300" marR="0" indent="-11430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5363503" y="2356808"/>
              <a:ext cx="164592" cy="164592"/>
            </a:xfrm>
            <a:prstGeom prst="ellipse">
              <a:avLst/>
            </a:prstGeom>
            <a:solidFill>
              <a:srgbClr val="6E006C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4300" marR="0" indent="-11430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6780823" y="2356808"/>
              <a:ext cx="164592" cy="164592"/>
            </a:xfrm>
            <a:prstGeom prst="ellipse">
              <a:avLst/>
            </a:prstGeom>
            <a:solidFill>
              <a:srgbClr val="B0005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4300" marR="0" indent="-11430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8772144" y="2356808"/>
              <a:ext cx="164592" cy="164592"/>
            </a:xfrm>
            <a:prstGeom prst="ellipse">
              <a:avLst/>
            </a:prstGeom>
            <a:solidFill>
              <a:srgbClr val="ED0026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4300" marR="0" indent="-11430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36" name="TextBox 135"/>
          <p:cNvSpPr txBox="1"/>
          <p:nvPr/>
        </p:nvSpPr>
        <p:spPr>
          <a:xfrm>
            <a:off x="8666441" y="2166248"/>
            <a:ext cx="502920" cy="2466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b="1" dirty="0" smtClean="0"/>
              <a:t>74%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599523" y="3048785"/>
            <a:ext cx="5455603" cy="164592"/>
            <a:chOff x="3599523" y="3059534"/>
            <a:chExt cx="5455603" cy="164592"/>
          </a:xfrm>
        </p:grpSpPr>
        <p:cxnSp>
          <p:nvCxnSpPr>
            <p:cNvPr id="55" name="Straight Connector 54"/>
            <p:cNvCxnSpPr/>
            <p:nvPr/>
          </p:nvCxnSpPr>
          <p:spPr bwMode="auto">
            <a:xfrm flipV="1">
              <a:off x="3599523" y="3140707"/>
              <a:ext cx="5455603" cy="2247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0" name="Oval 69"/>
            <p:cNvSpPr/>
            <p:nvPr/>
          </p:nvSpPr>
          <p:spPr bwMode="auto">
            <a:xfrm>
              <a:off x="4224211" y="3059534"/>
              <a:ext cx="164592" cy="164592"/>
            </a:xfrm>
            <a:prstGeom prst="ellipse">
              <a:avLst/>
            </a:prstGeom>
            <a:solidFill>
              <a:srgbClr val="006884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4300" marR="0" indent="-11430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4860583" y="3059534"/>
              <a:ext cx="164592" cy="164592"/>
            </a:xfrm>
            <a:prstGeom prst="ellipse">
              <a:avLst/>
            </a:prstGeom>
            <a:solidFill>
              <a:srgbClr val="6E006C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4300" marR="0" indent="-11430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6385052" y="3059534"/>
              <a:ext cx="164592" cy="164592"/>
            </a:xfrm>
            <a:prstGeom prst="ellipse">
              <a:avLst/>
            </a:prstGeom>
            <a:solidFill>
              <a:srgbClr val="B0005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4300" marR="0" indent="-11430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7" name="Oval 136"/>
            <p:cNvSpPr/>
            <p:nvPr/>
          </p:nvSpPr>
          <p:spPr bwMode="auto">
            <a:xfrm>
              <a:off x="8725777" y="3059534"/>
              <a:ext cx="164592" cy="164592"/>
            </a:xfrm>
            <a:prstGeom prst="ellipse">
              <a:avLst/>
            </a:prstGeom>
            <a:solidFill>
              <a:srgbClr val="ED0026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4300" marR="0" indent="-11430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38" name="TextBox 137"/>
          <p:cNvSpPr txBox="1"/>
          <p:nvPr/>
        </p:nvSpPr>
        <p:spPr>
          <a:xfrm>
            <a:off x="8620074" y="2842081"/>
            <a:ext cx="502920" cy="2466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b="1" dirty="0" smtClean="0"/>
              <a:t>73%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612197" y="4086752"/>
            <a:ext cx="5455603" cy="164592"/>
            <a:chOff x="3612197" y="4056436"/>
            <a:chExt cx="5455603" cy="164592"/>
          </a:xfrm>
        </p:grpSpPr>
        <p:cxnSp>
          <p:nvCxnSpPr>
            <p:cNvPr id="56" name="Straight Connector 55"/>
            <p:cNvCxnSpPr/>
            <p:nvPr/>
          </p:nvCxnSpPr>
          <p:spPr bwMode="auto">
            <a:xfrm flipV="1">
              <a:off x="3612197" y="4137609"/>
              <a:ext cx="5455603" cy="2247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2" name="Oval 71"/>
            <p:cNvSpPr/>
            <p:nvPr/>
          </p:nvSpPr>
          <p:spPr bwMode="auto">
            <a:xfrm>
              <a:off x="4041331" y="4056436"/>
              <a:ext cx="164592" cy="164592"/>
            </a:xfrm>
            <a:prstGeom prst="ellipse">
              <a:avLst/>
            </a:prstGeom>
            <a:solidFill>
              <a:srgbClr val="006884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4300" marR="0" indent="-11430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4315651" y="4056436"/>
              <a:ext cx="164592" cy="164592"/>
            </a:xfrm>
            <a:prstGeom prst="ellipse">
              <a:avLst/>
            </a:prstGeom>
            <a:solidFill>
              <a:srgbClr val="6E006C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4300" marR="0" indent="-11430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5912143" y="4056436"/>
              <a:ext cx="164592" cy="164592"/>
            </a:xfrm>
            <a:prstGeom prst="ellipse">
              <a:avLst/>
            </a:prstGeom>
            <a:solidFill>
              <a:srgbClr val="B0005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4300" marR="0" indent="-11430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9" name="Oval 138"/>
            <p:cNvSpPr/>
            <p:nvPr/>
          </p:nvSpPr>
          <p:spPr bwMode="auto">
            <a:xfrm>
              <a:off x="8472463" y="4056436"/>
              <a:ext cx="164592" cy="164592"/>
            </a:xfrm>
            <a:prstGeom prst="ellipse">
              <a:avLst/>
            </a:prstGeom>
            <a:solidFill>
              <a:srgbClr val="ED0026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4300" marR="0" indent="-11430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40" name="TextBox 139"/>
          <p:cNvSpPr txBox="1"/>
          <p:nvPr/>
        </p:nvSpPr>
        <p:spPr>
          <a:xfrm>
            <a:off x="8366760" y="3881069"/>
            <a:ext cx="502920" cy="2466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b="1" dirty="0" smtClean="0"/>
              <a:t>69%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612197" y="4772302"/>
            <a:ext cx="5455603" cy="164592"/>
            <a:chOff x="3612197" y="4424347"/>
            <a:chExt cx="5455603" cy="164592"/>
          </a:xfrm>
        </p:grpSpPr>
        <p:cxnSp>
          <p:nvCxnSpPr>
            <p:cNvPr id="58" name="Straight Connector 57"/>
            <p:cNvCxnSpPr/>
            <p:nvPr/>
          </p:nvCxnSpPr>
          <p:spPr bwMode="auto">
            <a:xfrm flipV="1">
              <a:off x="3612197" y="4505520"/>
              <a:ext cx="5455603" cy="2247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6" name="Oval 75"/>
            <p:cNvSpPr/>
            <p:nvPr/>
          </p:nvSpPr>
          <p:spPr bwMode="auto">
            <a:xfrm>
              <a:off x="3995611" y="4424347"/>
              <a:ext cx="164592" cy="164592"/>
            </a:xfrm>
            <a:prstGeom prst="ellipse">
              <a:avLst/>
            </a:prstGeom>
            <a:solidFill>
              <a:srgbClr val="006884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4300" marR="0" indent="-11430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4236568" y="4424347"/>
              <a:ext cx="164592" cy="164592"/>
            </a:xfrm>
            <a:prstGeom prst="ellipse">
              <a:avLst/>
            </a:prstGeom>
            <a:solidFill>
              <a:srgbClr val="6E006C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4300" marR="0" indent="-11430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 bwMode="auto">
            <a:xfrm>
              <a:off x="5454943" y="4424347"/>
              <a:ext cx="164592" cy="164592"/>
            </a:xfrm>
            <a:prstGeom prst="ellipse">
              <a:avLst/>
            </a:prstGeom>
            <a:solidFill>
              <a:srgbClr val="B0005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4300" marR="0" indent="-11430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8060983" y="4424347"/>
              <a:ext cx="164592" cy="164592"/>
            </a:xfrm>
            <a:prstGeom prst="ellipse">
              <a:avLst/>
            </a:prstGeom>
            <a:solidFill>
              <a:srgbClr val="ED0026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4300" marR="0" indent="-11430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44" name="TextBox 143"/>
          <p:cNvSpPr txBox="1"/>
          <p:nvPr/>
        </p:nvSpPr>
        <p:spPr>
          <a:xfrm>
            <a:off x="7955280" y="4559901"/>
            <a:ext cx="502920" cy="2466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b="1" dirty="0" smtClean="0"/>
              <a:t>62%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612197" y="5118290"/>
            <a:ext cx="5455603" cy="164592"/>
            <a:chOff x="3612197" y="4778960"/>
            <a:chExt cx="5455603" cy="164592"/>
          </a:xfrm>
        </p:grpSpPr>
        <p:cxnSp>
          <p:nvCxnSpPr>
            <p:cNvPr id="61" name="Straight Connector 60"/>
            <p:cNvCxnSpPr/>
            <p:nvPr/>
          </p:nvCxnSpPr>
          <p:spPr bwMode="auto">
            <a:xfrm flipV="1">
              <a:off x="3612197" y="4860133"/>
              <a:ext cx="5455603" cy="2247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9" name="Oval 88"/>
            <p:cNvSpPr/>
            <p:nvPr/>
          </p:nvSpPr>
          <p:spPr bwMode="auto">
            <a:xfrm>
              <a:off x="3801607" y="4778960"/>
              <a:ext cx="164592" cy="164592"/>
            </a:xfrm>
            <a:prstGeom prst="ellipse">
              <a:avLst/>
            </a:prstGeom>
            <a:solidFill>
              <a:srgbClr val="006884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4300" marR="0" indent="-11430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3958540" y="4778960"/>
              <a:ext cx="164592" cy="164592"/>
            </a:xfrm>
            <a:prstGeom prst="ellipse">
              <a:avLst/>
            </a:prstGeom>
            <a:solidFill>
              <a:srgbClr val="6E006C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4300" marR="0" indent="-11430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7" name="Oval 126"/>
            <p:cNvSpPr/>
            <p:nvPr/>
          </p:nvSpPr>
          <p:spPr bwMode="auto">
            <a:xfrm>
              <a:off x="5409223" y="4778960"/>
              <a:ext cx="164592" cy="164592"/>
            </a:xfrm>
            <a:prstGeom prst="ellipse">
              <a:avLst/>
            </a:prstGeom>
            <a:solidFill>
              <a:srgbClr val="B0005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4300" marR="0" indent="-11430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9" name="Oval 148"/>
            <p:cNvSpPr/>
            <p:nvPr/>
          </p:nvSpPr>
          <p:spPr bwMode="auto">
            <a:xfrm>
              <a:off x="7969543" y="4778960"/>
              <a:ext cx="164592" cy="164592"/>
            </a:xfrm>
            <a:prstGeom prst="ellipse">
              <a:avLst/>
            </a:prstGeom>
            <a:solidFill>
              <a:srgbClr val="ED0026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4300" marR="0" indent="-11430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50" name="TextBox 149"/>
          <p:cNvSpPr txBox="1"/>
          <p:nvPr/>
        </p:nvSpPr>
        <p:spPr>
          <a:xfrm>
            <a:off x="7863840" y="4901068"/>
            <a:ext cx="502920" cy="2466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b="1" dirty="0" smtClean="0"/>
              <a:t>60%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4317453" y="2512858"/>
            <a:ext cx="502920" cy="2466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b="1" dirty="0" smtClean="0"/>
              <a:t>16%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4883243" y="2512858"/>
            <a:ext cx="502920" cy="2466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b="1" dirty="0" smtClean="0"/>
              <a:t>21%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6583680" y="2512858"/>
            <a:ext cx="502920" cy="2466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b="1" dirty="0" smtClean="0"/>
              <a:t>40%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612197" y="2702797"/>
            <a:ext cx="5455603" cy="164592"/>
            <a:chOff x="3612197" y="2676523"/>
            <a:chExt cx="5455603" cy="164592"/>
          </a:xfrm>
        </p:grpSpPr>
        <p:cxnSp>
          <p:nvCxnSpPr>
            <p:cNvPr id="159" name="Straight Connector 158"/>
            <p:cNvCxnSpPr/>
            <p:nvPr/>
          </p:nvCxnSpPr>
          <p:spPr bwMode="auto">
            <a:xfrm flipV="1">
              <a:off x="3612197" y="2757696"/>
              <a:ext cx="5455603" cy="2247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0" name="Oval 159"/>
            <p:cNvSpPr/>
            <p:nvPr/>
          </p:nvSpPr>
          <p:spPr bwMode="auto">
            <a:xfrm>
              <a:off x="4472584" y="2676523"/>
              <a:ext cx="164592" cy="164592"/>
            </a:xfrm>
            <a:prstGeom prst="ellipse">
              <a:avLst/>
            </a:prstGeom>
            <a:solidFill>
              <a:srgbClr val="006884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4300" marR="0" indent="-11430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2" name="Oval 161"/>
            <p:cNvSpPr/>
            <p:nvPr/>
          </p:nvSpPr>
          <p:spPr bwMode="auto">
            <a:xfrm>
              <a:off x="4988946" y="2676523"/>
              <a:ext cx="164592" cy="164592"/>
            </a:xfrm>
            <a:prstGeom prst="ellipse">
              <a:avLst/>
            </a:prstGeom>
            <a:solidFill>
              <a:srgbClr val="6E006C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4300" marR="0" indent="-11430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4" name="Oval 163"/>
            <p:cNvSpPr/>
            <p:nvPr/>
          </p:nvSpPr>
          <p:spPr bwMode="auto">
            <a:xfrm>
              <a:off x="6689383" y="2676523"/>
              <a:ext cx="164592" cy="164592"/>
            </a:xfrm>
            <a:prstGeom prst="ellipse">
              <a:avLst/>
            </a:prstGeom>
            <a:solidFill>
              <a:srgbClr val="B0005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4300" marR="0" indent="-11430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6" name="Oval 165"/>
            <p:cNvSpPr/>
            <p:nvPr/>
          </p:nvSpPr>
          <p:spPr bwMode="auto">
            <a:xfrm>
              <a:off x="8772144" y="2676523"/>
              <a:ext cx="164592" cy="164592"/>
            </a:xfrm>
            <a:prstGeom prst="ellipse">
              <a:avLst/>
            </a:prstGeom>
            <a:solidFill>
              <a:srgbClr val="ED0026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4300" marR="0" indent="-11430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67" name="TextBox 166"/>
          <p:cNvSpPr txBox="1"/>
          <p:nvPr/>
        </p:nvSpPr>
        <p:spPr>
          <a:xfrm>
            <a:off x="8666441" y="2512858"/>
            <a:ext cx="502920" cy="2466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b="1" dirty="0" smtClean="0"/>
              <a:t>74%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4160520" y="3179394"/>
            <a:ext cx="502920" cy="2466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b="1" dirty="0" smtClean="0"/>
              <a:t>15%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4754880" y="3179394"/>
            <a:ext cx="502920" cy="2466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b="1" dirty="0" smtClean="0"/>
              <a:t>19%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6138837" y="3179394"/>
            <a:ext cx="502920" cy="2466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b="1" dirty="0" smtClean="0"/>
              <a:t>35%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612197" y="3394774"/>
            <a:ext cx="5455603" cy="164592"/>
            <a:chOff x="3612197" y="3386395"/>
            <a:chExt cx="5455603" cy="164592"/>
          </a:xfrm>
        </p:grpSpPr>
        <p:cxnSp>
          <p:nvCxnSpPr>
            <p:cNvPr id="169" name="Straight Connector 168"/>
            <p:cNvCxnSpPr/>
            <p:nvPr/>
          </p:nvCxnSpPr>
          <p:spPr bwMode="auto">
            <a:xfrm flipV="1">
              <a:off x="3612197" y="3467568"/>
              <a:ext cx="5455603" cy="2247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0" name="Oval 169"/>
            <p:cNvSpPr/>
            <p:nvPr/>
          </p:nvSpPr>
          <p:spPr bwMode="auto">
            <a:xfrm>
              <a:off x="4315651" y="3386395"/>
              <a:ext cx="164592" cy="164592"/>
            </a:xfrm>
            <a:prstGeom prst="ellipse">
              <a:avLst/>
            </a:prstGeom>
            <a:solidFill>
              <a:srgbClr val="006884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4300" marR="0" indent="-11430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2" name="Oval 171"/>
            <p:cNvSpPr/>
            <p:nvPr/>
          </p:nvSpPr>
          <p:spPr bwMode="auto">
            <a:xfrm>
              <a:off x="4860583" y="3386395"/>
              <a:ext cx="164592" cy="164592"/>
            </a:xfrm>
            <a:prstGeom prst="ellipse">
              <a:avLst/>
            </a:prstGeom>
            <a:solidFill>
              <a:srgbClr val="6E006C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4300" marR="0" indent="-11430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4" name="Oval 173"/>
            <p:cNvSpPr/>
            <p:nvPr/>
          </p:nvSpPr>
          <p:spPr bwMode="auto">
            <a:xfrm>
              <a:off x="6244540" y="3386395"/>
              <a:ext cx="164592" cy="164592"/>
            </a:xfrm>
            <a:prstGeom prst="ellipse">
              <a:avLst/>
            </a:prstGeom>
            <a:solidFill>
              <a:srgbClr val="B0005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4300" marR="0" indent="-11430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6" name="Oval 175"/>
            <p:cNvSpPr/>
            <p:nvPr/>
          </p:nvSpPr>
          <p:spPr bwMode="auto">
            <a:xfrm>
              <a:off x="8472463" y="3386395"/>
              <a:ext cx="164592" cy="164592"/>
            </a:xfrm>
            <a:prstGeom prst="ellipse">
              <a:avLst/>
            </a:prstGeom>
            <a:solidFill>
              <a:srgbClr val="ED0026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4300" marR="0" indent="-11430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77" name="TextBox 176"/>
          <p:cNvSpPr txBox="1"/>
          <p:nvPr/>
        </p:nvSpPr>
        <p:spPr>
          <a:xfrm>
            <a:off x="8366760" y="3179394"/>
            <a:ext cx="502920" cy="2466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b="1" dirty="0" smtClean="0"/>
              <a:t>69%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4023360" y="3531492"/>
            <a:ext cx="502920" cy="2466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b="1" dirty="0" smtClean="0"/>
              <a:t>13%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4317453" y="3531492"/>
            <a:ext cx="502920" cy="2466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b="1" dirty="0" smtClean="0"/>
              <a:t>16%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6035040" y="3531492"/>
            <a:ext cx="502920" cy="2466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b="1" dirty="0" smtClean="0"/>
              <a:t>34%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612197" y="3740763"/>
            <a:ext cx="5455603" cy="164592"/>
            <a:chOff x="3612197" y="3700107"/>
            <a:chExt cx="5455603" cy="164592"/>
          </a:xfrm>
        </p:grpSpPr>
        <p:cxnSp>
          <p:nvCxnSpPr>
            <p:cNvPr id="179" name="Straight Connector 178"/>
            <p:cNvCxnSpPr/>
            <p:nvPr/>
          </p:nvCxnSpPr>
          <p:spPr bwMode="auto">
            <a:xfrm flipV="1">
              <a:off x="3612197" y="3781280"/>
              <a:ext cx="5455603" cy="2247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0" name="Oval 179"/>
            <p:cNvSpPr/>
            <p:nvPr/>
          </p:nvSpPr>
          <p:spPr bwMode="auto">
            <a:xfrm>
              <a:off x="4178491" y="3700107"/>
              <a:ext cx="164592" cy="164592"/>
            </a:xfrm>
            <a:prstGeom prst="ellipse">
              <a:avLst/>
            </a:prstGeom>
            <a:solidFill>
              <a:srgbClr val="006884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4300" marR="0" indent="-11430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2" name="Oval 181"/>
            <p:cNvSpPr/>
            <p:nvPr/>
          </p:nvSpPr>
          <p:spPr bwMode="auto">
            <a:xfrm>
              <a:off x="4472584" y="3700107"/>
              <a:ext cx="164592" cy="164592"/>
            </a:xfrm>
            <a:prstGeom prst="ellipse">
              <a:avLst/>
            </a:prstGeom>
            <a:solidFill>
              <a:srgbClr val="6E006C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4300" marR="0" indent="-11430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4" name="Oval 183"/>
            <p:cNvSpPr/>
            <p:nvPr/>
          </p:nvSpPr>
          <p:spPr bwMode="auto">
            <a:xfrm>
              <a:off x="6140743" y="3700107"/>
              <a:ext cx="164592" cy="164592"/>
            </a:xfrm>
            <a:prstGeom prst="ellipse">
              <a:avLst/>
            </a:prstGeom>
            <a:solidFill>
              <a:srgbClr val="B0005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4300" marR="0" indent="-11430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6" name="Oval 185"/>
            <p:cNvSpPr/>
            <p:nvPr/>
          </p:nvSpPr>
          <p:spPr bwMode="auto">
            <a:xfrm>
              <a:off x="8563903" y="3700107"/>
              <a:ext cx="164592" cy="164592"/>
            </a:xfrm>
            <a:prstGeom prst="ellipse">
              <a:avLst/>
            </a:prstGeom>
            <a:solidFill>
              <a:srgbClr val="ED0026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4300" marR="0" indent="-11430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7" name="TextBox 186"/>
          <p:cNvSpPr txBox="1"/>
          <p:nvPr/>
        </p:nvSpPr>
        <p:spPr>
          <a:xfrm>
            <a:off x="8458200" y="3531492"/>
            <a:ext cx="502920" cy="2466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b="1" dirty="0" smtClean="0"/>
              <a:t>71%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502920" y="6388443"/>
            <a:ext cx="8541308" cy="3341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i="1" dirty="0" smtClean="0">
                <a:solidFill>
                  <a:schemeClr val="bg1"/>
                </a:solidFill>
              </a:rPr>
              <a:t>Source: CP IBV Consumer Survey 2014</a:t>
            </a:r>
            <a:r>
              <a:rPr lang="en-US" sz="1000" i="1" dirty="0">
                <a:solidFill>
                  <a:schemeClr val="bg1"/>
                </a:solidFill>
              </a:rPr>
              <a:t>, n=18,462. Q08: Think about a trusted brand that you purchased recently. Indicate the extent to which you are comfortable or uncomfortable with that brand using personal information to customize a message or service to </a:t>
            </a:r>
            <a:r>
              <a:rPr lang="en-US" sz="1000" i="1" dirty="0" smtClean="0">
                <a:solidFill>
                  <a:schemeClr val="bg1"/>
                </a:solidFill>
              </a:rPr>
              <a:t>you.</a:t>
            </a:r>
            <a:endParaRPr lang="en-US" sz="1000" i="1" dirty="0">
              <a:solidFill>
                <a:schemeClr val="bg1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3887025" y="4206240"/>
            <a:ext cx="502920" cy="2466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b="1" dirty="0" smtClean="0"/>
              <a:t>10%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3643593" y="4206240"/>
            <a:ext cx="502920" cy="2466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b="1" dirty="0"/>
              <a:t>9</a:t>
            </a:r>
            <a:r>
              <a:rPr lang="en-US" sz="1100" b="1" dirty="0" smtClean="0"/>
              <a:t>%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5437797" y="4206240"/>
            <a:ext cx="502920" cy="2466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b="1" dirty="0" smtClean="0"/>
              <a:t>26%</a:t>
            </a:r>
          </a:p>
        </p:txBody>
      </p:sp>
      <p:grpSp>
        <p:nvGrpSpPr>
          <p:cNvPr id="147" name="Group 146"/>
          <p:cNvGrpSpPr/>
          <p:nvPr/>
        </p:nvGrpSpPr>
        <p:grpSpPr>
          <a:xfrm>
            <a:off x="3609314" y="4410247"/>
            <a:ext cx="5455603" cy="164592"/>
            <a:chOff x="3612197" y="5816693"/>
            <a:chExt cx="5455603" cy="164592"/>
          </a:xfrm>
        </p:grpSpPr>
        <p:cxnSp>
          <p:nvCxnSpPr>
            <p:cNvPr id="148" name="Straight Connector 147"/>
            <p:cNvCxnSpPr/>
            <p:nvPr/>
          </p:nvCxnSpPr>
          <p:spPr bwMode="auto">
            <a:xfrm flipV="1">
              <a:off x="3612197" y="5897866"/>
              <a:ext cx="5455603" cy="2247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7" name="Oval 156"/>
            <p:cNvSpPr/>
            <p:nvPr/>
          </p:nvSpPr>
          <p:spPr bwMode="auto">
            <a:xfrm>
              <a:off x="3995611" y="5816693"/>
              <a:ext cx="164592" cy="164592"/>
            </a:xfrm>
            <a:prstGeom prst="ellipse">
              <a:avLst/>
            </a:prstGeom>
            <a:solidFill>
              <a:srgbClr val="006884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4300" marR="0" indent="-11430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9" name="Oval 188"/>
            <p:cNvSpPr/>
            <p:nvPr/>
          </p:nvSpPr>
          <p:spPr bwMode="auto">
            <a:xfrm>
              <a:off x="3801607" y="5816693"/>
              <a:ext cx="164592" cy="164592"/>
            </a:xfrm>
            <a:prstGeom prst="ellipse">
              <a:avLst/>
            </a:prstGeom>
            <a:solidFill>
              <a:srgbClr val="6E006C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4300" marR="0" indent="-11430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0" name="Oval 189"/>
            <p:cNvSpPr/>
            <p:nvPr/>
          </p:nvSpPr>
          <p:spPr bwMode="auto">
            <a:xfrm>
              <a:off x="5546383" y="5816693"/>
              <a:ext cx="164592" cy="164592"/>
            </a:xfrm>
            <a:prstGeom prst="ellipse">
              <a:avLst/>
            </a:prstGeom>
            <a:solidFill>
              <a:srgbClr val="B0005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4300" marR="0" indent="-11430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1" name="Oval 190"/>
            <p:cNvSpPr/>
            <p:nvPr/>
          </p:nvSpPr>
          <p:spPr bwMode="auto">
            <a:xfrm>
              <a:off x="8259928" y="5816693"/>
              <a:ext cx="164592" cy="164592"/>
            </a:xfrm>
            <a:prstGeom prst="ellipse">
              <a:avLst/>
            </a:prstGeom>
            <a:solidFill>
              <a:srgbClr val="ED0026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4300" marR="0" indent="-11430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92" name="TextBox 191"/>
          <p:cNvSpPr txBox="1"/>
          <p:nvPr/>
        </p:nvSpPr>
        <p:spPr>
          <a:xfrm>
            <a:off x="8151342" y="4206240"/>
            <a:ext cx="502920" cy="2466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b="1" dirty="0" smtClean="0"/>
              <a:t>65%</a:t>
            </a:r>
          </a:p>
        </p:txBody>
      </p:sp>
      <p:sp>
        <p:nvSpPr>
          <p:cNvPr id="237" name="TextBox 236"/>
          <p:cNvSpPr txBox="1"/>
          <p:nvPr/>
        </p:nvSpPr>
        <p:spPr>
          <a:xfrm>
            <a:off x="3646476" y="5599549"/>
            <a:ext cx="502920" cy="2466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b="1" dirty="0"/>
              <a:t>9</a:t>
            </a:r>
            <a:r>
              <a:rPr lang="en-US" sz="1100" b="1" dirty="0" smtClean="0"/>
              <a:t>%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3977640" y="5599549"/>
            <a:ext cx="502920" cy="2466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b="1" dirty="0" smtClean="0"/>
              <a:t>11%</a:t>
            </a:r>
          </a:p>
        </p:txBody>
      </p:sp>
      <p:sp>
        <p:nvSpPr>
          <p:cNvPr id="239" name="TextBox 238"/>
          <p:cNvSpPr txBox="1"/>
          <p:nvPr/>
        </p:nvSpPr>
        <p:spPr>
          <a:xfrm>
            <a:off x="5303520" y="5599549"/>
            <a:ext cx="502920" cy="2466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b="1" dirty="0" smtClean="0"/>
              <a:t>2</a:t>
            </a:r>
            <a:r>
              <a:rPr lang="en-US" sz="1100" b="1" dirty="0"/>
              <a:t>4</a:t>
            </a:r>
            <a:r>
              <a:rPr lang="en-US" sz="1100" b="1" dirty="0" smtClean="0"/>
              <a:t>%</a:t>
            </a:r>
          </a:p>
        </p:txBody>
      </p:sp>
      <p:grpSp>
        <p:nvGrpSpPr>
          <p:cNvPr id="240" name="Group 239"/>
          <p:cNvGrpSpPr/>
          <p:nvPr/>
        </p:nvGrpSpPr>
        <p:grpSpPr>
          <a:xfrm>
            <a:off x="3612197" y="5811221"/>
            <a:ext cx="5455603" cy="164592"/>
            <a:chOff x="3612197" y="5130498"/>
            <a:chExt cx="5455603" cy="164592"/>
          </a:xfrm>
        </p:grpSpPr>
        <p:cxnSp>
          <p:nvCxnSpPr>
            <p:cNvPr id="242" name="Straight Connector 241"/>
            <p:cNvCxnSpPr/>
            <p:nvPr/>
          </p:nvCxnSpPr>
          <p:spPr bwMode="auto">
            <a:xfrm flipV="1">
              <a:off x="3612197" y="5211671"/>
              <a:ext cx="5455603" cy="2247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3" name="Oval 242"/>
            <p:cNvSpPr/>
            <p:nvPr/>
          </p:nvSpPr>
          <p:spPr bwMode="auto">
            <a:xfrm>
              <a:off x="3801607" y="5130498"/>
              <a:ext cx="164592" cy="164592"/>
            </a:xfrm>
            <a:prstGeom prst="ellipse">
              <a:avLst/>
            </a:prstGeom>
            <a:solidFill>
              <a:srgbClr val="006884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4300" marR="0" indent="-11430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4" name="Oval 243"/>
            <p:cNvSpPr/>
            <p:nvPr/>
          </p:nvSpPr>
          <p:spPr bwMode="auto">
            <a:xfrm>
              <a:off x="4083343" y="5130498"/>
              <a:ext cx="164592" cy="164592"/>
            </a:xfrm>
            <a:prstGeom prst="ellipse">
              <a:avLst/>
            </a:prstGeom>
            <a:solidFill>
              <a:srgbClr val="6E006C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4300" marR="0" indent="-11430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5" name="Oval 244"/>
            <p:cNvSpPr/>
            <p:nvPr/>
          </p:nvSpPr>
          <p:spPr bwMode="auto">
            <a:xfrm>
              <a:off x="5409223" y="5130498"/>
              <a:ext cx="164592" cy="164592"/>
            </a:xfrm>
            <a:prstGeom prst="ellipse">
              <a:avLst/>
            </a:prstGeom>
            <a:solidFill>
              <a:srgbClr val="B0005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4300" marR="0" indent="-11430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6" name="Oval 245"/>
            <p:cNvSpPr/>
            <p:nvPr/>
          </p:nvSpPr>
          <p:spPr bwMode="auto">
            <a:xfrm>
              <a:off x="7878103" y="5130498"/>
              <a:ext cx="164592" cy="164592"/>
            </a:xfrm>
            <a:prstGeom prst="ellipse">
              <a:avLst/>
            </a:prstGeom>
            <a:solidFill>
              <a:srgbClr val="ED0026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4300" marR="0" indent="-11430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1" name="TextBox 240"/>
          <p:cNvSpPr txBox="1"/>
          <p:nvPr/>
        </p:nvSpPr>
        <p:spPr>
          <a:xfrm>
            <a:off x="7772400" y="5599549"/>
            <a:ext cx="502920" cy="2466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b="1" dirty="0" smtClean="0"/>
              <a:t>59%</a:t>
            </a:r>
          </a:p>
        </p:txBody>
      </p:sp>
      <p:sp>
        <p:nvSpPr>
          <p:cNvPr id="249" name="TextBox 248"/>
          <p:cNvSpPr txBox="1"/>
          <p:nvPr/>
        </p:nvSpPr>
        <p:spPr>
          <a:xfrm>
            <a:off x="3646476" y="5259524"/>
            <a:ext cx="502920" cy="2466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b="1" dirty="0"/>
              <a:t>9</a:t>
            </a:r>
            <a:r>
              <a:rPr lang="en-US" sz="1100" b="1" dirty="0" smtClean="0"/>
              <a:t>%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3977640" y="5259012"/>
            <a:ext cx="502920" cy="2466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b="1" dirty="0" smtClean="0"/>
              <a:t>11%</a:t>
            </a:r>
          </a:p>
        </p:txBody>
      </p:sp>
      <p:sp>
        <p:nvSpPr>
          <p:cNvPr id="251" name="TextBox 250"/>
          <p:cNvSpPr txBox="1"/>
          <p:nvPr/>
        </p:nvSpPr>
        <p:spPr>
          <a:xfrm>
            <a:off x="5303520" y="5259524"/>
            <a:ext cx="502920" cy="2466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b="1" dirty="0" smtClean="0"/>
              <a:t>2</a:t>
            </a:r>
            <a:r>
              <a:rPr lang="en-US" sz="1100" b="1" dirty="0"/>
              <a:t>4</a:t>
            </a:r>
            <a:r>
              <a:rPr lang="en-US" sz="1100" b="1" dirty="0" smtClean="0"/>
              <a:t>%</a:t>
            </a:r>
          </a:p>
        </p:txBody>
      </p:sp>
      <p:sp>
        <p:nvSpPr>
          <p:cNvPr id="252" name="TextBox 251"/>
          <p:cNvSpPr txBox="1"/>
          <p:nvPr/>
        </p:nvSpPr>
        <p:spPr>
          <a:xfrm>
            <a:off x="7863840" y="5259524"/>
            <a:ext cx="502920" cy="2466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b="1" dirty="0" smtClean="0"/>
              <a:t>60%</a:t>
            </a:r>
          </a:p>
        </p:txBody>
      </p:sp>
      <p:grpSp>
        <p:nvGrpSpPr>
          <p:cNvPr id="253" name="Group 252"/>
          <p:cNvGrpSpPr/>
          <p:nvPr/>
        </p:nvGrpSpPr>
        <p:grpSpPr>
          <a:xfrm>
            <a:off x="3612197" y="5463502"/>
            <a:ext cx="5455603" cy="164592"/>
            <a:chOff x="3612197" y="5470733"/>
            <a:chExt cx="5455603" cy="164592"/>
          </a:xfrm>
        </p:grpSpPr>
        <p:cxnSp>
          <p:nvCxnSpPr>
            <p:cNvPr id="254" name="Straight Connector 253"/>
            <p:cNvCxnSpPr/>
            <p:nvPr/>
          </p:nvCxnSpPr>
          <p:spPr bwMode="auto">
            <a:xfrm flipV="1">
              <a:off x="3612197" y="5551906"/>
              <a:ext cx="5455603" cy="2247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5" name="Oval 254"/>
            <p:cNvSpPr/>
            <p:nvPr/>
          </p:nvSpPr>
          <p:spPr bwMode="auto">
            <a:xfrm>
              <a:off x="3801607" y="5470733"/>
              <a:ext cx="164592" cy="164592"/>
            </a:xfrm>
            <a:prstGeom prst="ellipse">
              <a:avLst/>
            </a:prstGeom>
            <a:solidFill>
              <a:srgbClr val="006884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4300" marR="0" indent="-11430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6" name="Oval 255"/>
            <p:cNvSpPr/>
            <p:nvPr/>
          </p:nvSpPr>
          <p:spPr bwMode="auto">
            <a:xfrm>
              <a:off x="4083343" y="5470733"/>
              <a:ext cx="164592" cy="164592"/>
            </a:xfrm>
            <a:prstGeom prst="ellipse">
              <a:avLst/>
            </a:prstGeom>
            <a:solidFill>
              <a:srgbClr val="6E006C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4300" marR="0" indent="-11430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7" name="Oval 256"/>
            <p:cNvSpPr/>
            <p:nvPr/>
          </p:nvSpPr>
          <p:spPr bwMode="auto">
            <a:xfrm>
              <a:off x="5409223" y="5470733"/>
              <a:ext cx="164592" cy="164592"/>
            </a:xfrm>
            <a:prstGeom prst="ellipse">
              <a:avLst/>
            </a:prstGeom>
            <a:solidFill>
              <a:srgbClr val="B0005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4300" marR="0" indent="-11430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8" name="Oval 257"/>
            <p:cNvSpPr/>
            <p:nvPr/>
          </p:nvSpPr>
          <p:spPr bwMode="auto">
            <a:xfrm>
              <a:off x="7969543" y="5470733"/>
              <a:ext cx="164592" cy="164592"/>
            </a:xfrm>
            <a:prstGeom prst="ellipse">
              <a:avLst/>
            </a:prstGeom>
            <a:solidFill>
              <a:srgbClr val="ED0026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4300" marR="0" indent="-11430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52" name="TextBox 151"/>
          <p:cNvSpPr txBox="1"/>
          <p:nvPr/>
        </p:nvSpPr>
        <p:spPr>
          <a:xfrm>
            <a:off x="-60575" y="2243047"/>
            <a:ext cx="3657917" cy="3484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GB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Which </a:t>
            </a:r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products I’ve purchased before</a:t>
            </a:r>
            <a:endParaRPr lang="en-US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-45719" y="2938419"/>
            <a:ext cx="3657917" cy="3484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often and when I last purchased a product</a:t>
            </a:r>
            <a:endParaRPr lang="en-US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-45719" y="3981477"/>
            <a:ext cx="3657916" cy="3484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related to my health and </a:t>
            </a:r>
            <a:r>
              <a:rPr lang="en-GB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wellness</a:t>
            </a:r>
            <a:endParaRPr lang="en-US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-45719" y="4676849"/>
            <a:ext cx="3657916" cy="3484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related to my </a:t>
            </a:r>
            <a:r>
              <a:rPr lang="en-GB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lifestyle</a:t>
            </a:r>
            <a:endParaRPr lang="en-US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-45719" y="5024535"/>
            <a:ext cx="3657916" cy="3484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My cell phone </a:t>
            </a:r>
            <a:r>
              <a:rPr lang="en-GB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number</a:t>
            </a:r>
            <a:endParaRPr lang="en-US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-45719" y="2590733"/>
            <a:ext cx="3657916" cy="3484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My email address</a:t>
            </a:r>
            <a:endParaRPr lang="en-US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-45719" y="3286105"/>
            <a:ext cx="3657916" cy="3484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Demographic </a:t>
            </a:r>
            <a:r>
              <a:rPr lang="en-GB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</a:t>
            </a:r>
            <a:endParaRPr lang="en-US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-45719" y="3633791"/>
            <a:ext cx="3657916" cy="3484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related to my media usage </a:t>
            </a:r>
            <a:r>
              <a:rPr lang="en-GB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habits</a:t>
            </a:r>
            <a:endParaRPr lang="en-US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-48602" y="4329163"/>
            <a:ext cx="3657916" cy="3484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My social media activity </a:t>
            </a:r>
            <a:endParaRPr lang="en-US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-45719" y="5719907"/>
            <a:ext cx="3657916" cy="3484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Location-based data </a:t>
            </a:r>
            <a:endParaRPr lang="en-US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-45719" y="5372221"/>
            <a:ext cx="3657916" cy="3484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My online </a:t>
            </a:r>
            <a:r>
              <a:rPr lang="en-GB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history</a:t>
            </a:r>
            <a:endParaRPr lang="en-US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1" name="Straight Connector 140"/>
          <p:cNvCxnSpPr/>
          <p:nvPr/>
        </p:nvCxnSpPr>
        <p:spPr bwMode="auto">
          <a:xfrm>
            <a:off x="3595815" y="2140191"/>
            <a:ext cx="0" cy="3986784"/>
          </a:xfrm>
          <a:prstGeom prst="line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8171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 bwMode="auto">
          <a:xfrm>
            <a:off x="0" y="1296366"/>
            <a:ext cx="9144000" cy="5042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4300" marR="0" indent="-1143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</a:pP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63364" y="3097240"/>
            <a:ext cx="7838606" cy="12567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4300" marR="0" indent="-1143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63364" y="4479402"/>
            <a:ext cx="7838606" cy="12567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4300" marR="0" indent="-1143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9275" y="1338035"/>
            <a:ext cx="8000364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b="1" dirty="0"/>
              <a:t>Clusters current vs. expected </a:t>
            </a:r>
            <a:r>
              <a:rPr lang="en-US" b="1" dirty="0" smtClean="0"/>
              <a:t>purchasing using various methods GLOBAL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3364" y="1715078"/>
            <a:ext cx="7838606" cy="12567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4300" marR="0" indent="-1143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CC9AF-D83F-46C9-82C5-5791107294C1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0208" y="593725"/>
            <a:ext cx="9043792" cy="7445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With alternative forms of online purchasing poised to dramatically increase, going direct to consumer is a significant opportunity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2865" y="5806404"/>
            <a:ext cx="1617583" cy="4695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b="1" dirty="0" smtClean="0">
                <a:solidFill>
                  <a:srgbClr val="ED0026"/>
                </a:solidFill>
              </a:rPr>
              <a:t>Brand Enthusiasts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43429" y="5780096"/>
            <a:ext cx="1627647" cy="4695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b="1" dirty="0" smtClean="0">
                <a:solidFill>
                  <a:srgbClr val="B00051"/>
                </a:solidFill>
              </a:rPr>
              <a:t>Brand Ambivalents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06953" y="5794637"/>
            <a:ext cx="1487516" cy="4695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b="1" dirty="0" smtClean="0">
                <a:solidFill>
                  <a:srgbClr val="6E006C"/>
                </a:solidFill>
              </a:rPr>
              <a:t>Product Purists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77400" y="5794637"/>
            <a:ext cx="1584487" cy="4695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b="1" dirty="0" smtClean="0">
                <a:solidFill>
                  <a:srgbClr val="006884"/>
                </a:solidFill>
              </a:rPr>
              <a:t>Disassociated Shoppers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61995" y="5368876"/>
            <a:ext cx="548640" cy="320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b="1" dirty="0" smtClean="0"/>
              <a:t>Now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99525" y="5368876"/>
            <a:ext cx="691180" cy="320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b="1" dirty="0" smtClean="0"/>
              <a:t>1-2 yrs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99820" y="5373550"/>
            <a:ext cx="548640" cy="320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b="1" dirty="0" smtClean="0"/>
              <a:t>Now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25310" y="5373550"/>
            <a:ext cx="691180" cy="320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b="1" dirty="0" smtClean="0"/>
              <a:t>1-2 yrs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02920" y="6388443"/>
            <a:ext cx="8541308" cy="3341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i="1" dirty="0" smtClean="0">
                <a:solidFill>
                  <a:schemeClr val="bg1"/>
                </a:solidFill>
              </a:rPr>
              <a:t>Source: CP IBV Consumer Survey 2014</a:t>
            </a:r>
            <a:r>
              <a:rPr lang="en-US" sz="1000" i="1" dirty="0">
                <a:solidFill>
                  <a:schemeClr val="bg1"/>
                </a:solidFill>
              </a:rPr>
              <a:t>, n=18,462. Q14: Which of the following ways do you currently purchase and obtain products? Q15: In the next year or two, how likely do you think you will be to purchase or obtain products online?</a:t>
            </a:r>
          </a:p>
        </p:txBody>
      </p:sp>
      <p:graphicFrame>
        <p:nvGraphicFramePr>
          <p:cNvPr id="37" name="Chart 36"/>
          <p:cNvGraphicFramePr/>
          <p:nvPr>
            <p:extLst/>
          </p:nvPr>
        </p:nvGraphicFramePr>
        <p:xfrm>
          <a:off x="1092717" y="1738520"/>
          <a:ext cx="7068013" cy="1042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8089" y="2152286"/>
            <a:ext cx="1381452" cy="3823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b="1" dirty="0" smtClean="0"/>
              <a:t>Buy Online, </a:t>
            </a:r>
            <a:r>
              <a:rPr lang="en-US" b="1" dirty="0"/>
              <a:t>Ship to Home</a:t>
            </a:r>
          </a:p>
        </p:txBody>
      </p:sp>
      <p:graphicFrame>
        <p:nvGraphicFramePr>
          <p:cNvPr id="39" name="Chart 38"/>
          <p:cNvGraphicFramePr/>
          <p:nvPr>
            <p:extLst/>
          </p:nvPr>
        </p:nvGraphicFramePr>
        <p:xfrm>
          <a:off x="1062597" y="3107212"/>
          <a:ext cx="7068013" cy="1042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-6901" y="3534448"/>
            <a:ext cx="1591432" cy="3823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b="1" dirty="0" smtClean="0"/>
              <a:t>Buy Online, Pick  up in Store</a:t>
            </a:r>
          </a:p>
        </p:txBody>
      </p:sp>
      <p:graphicFrame>
        <p:nvGraphicFramePr>
          <p:cNvPr id="41" name="Chart 40"/>
          <p:cNvGraphicFramePr/>
          <p:nvPr>
            <p:extLst/>
          </p:nvPr>
        </p:nvGraphicFramePr>
        <p:xfrm>
          <a:off x="1115867" y="4434461"/>
          <a:ext cx="7068013" cy="1042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-11285" y="4916610"/>
            <a:ext cx="1600200" cy="3823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b="1" dirty="0" smtClean="0"/>
              <a:t>Auto-replenishment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461995" y="4016660"/>
            <a:ext cx="548640" cy="320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b="1" dirty="0" smtClean="0"/>
              <a:t>Now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999525" y="4016660"/>
            <a:ext cx="691180" cy="320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b="1" dirty="0" smtClean="0"/>
              <a:t>1-2 yrs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461995" y="2626934"/>
            <a:ext cx="548640" cy="320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b="1" dirty="0" smtClean="0"/>
              <a:t>Now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999525" y="2626934"/>
            <a:ext cx="691180" cy="320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b="1" dirty="0" smtClean="0"/>
              <a:t>1-2 yrs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199820" y="4024520"/>
            <a:ext cx="548640" cy="320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b="1" dirty="0" smtClean="0"/>
              <a:t>Now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725310" y="4024520"/>
            <a:ext cx="691180" cy="320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b="1" dirty="0" smtClean="0"/>
              <a:t>1-2 yrs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199820" y="2626934"/>
            <a:ext cx="548640" cy="320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b="1" dirty="0" smtClean="0"/>
              <a:t>Now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725310" y="2626934"/>
            <a:ext cx="691180" cy="320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b="1" dirty="0" smtClean="0"/>
              <a:t>1-2 yrs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914030" y="5373550"/>
            <a:ext cx="548640" cy="320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b="1" dirty="0" smtClean="0"/>
              <a:t>Now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451675" y="5373550"/>
            <a:ext cx="691180" cy="320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b="1" dirty="0" smtClean="0"/>
              <a:t>1-2 yrs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914030" y="4024520"/>
            <a:ext cx="548640" cy="320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b="1" dirty="0" smtClean="0"/>
              <a:t>Now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451675" y="4024520"/>
            <a:ext cx="691180" cy="320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b="1" dirty="0" smtClean="0"/>
              <a:t>1-2 yrs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914030" y="2626934"/>
            <a:ext cx="548640" cy="320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b="1" dirty="0" smtClean="0"/>
              <a:t>Now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451675" y="2626934"/>
            <a:ext cx="691180" cy="320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b="1" dirty="0" smtClean="0"/>
              <a:t>1-2 yrs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651970" y="5373550"/>
            <a:ext cx="548640" cy="320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b="1" dirty="0" smtClean="0"/>
              <a:t>Now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154890" y="5373550"/>
            <a:ext cx="691180" cy="320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b="1" dirty="0" smtClean="0"/>
              <a:t>1-2 yrs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651970" y="4024520"/>
            <a:ext cx="548640" cy="320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b="1" dirty="0" smtClean="0"/>
              <a:t>Now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154890" y="4024520"/>
            <a:ext cx="691180" cy="320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b="1" dirty="0" smtClean="0"/>
              <a:t>1-2 yrs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651970" y="2626934"/>
            <a:ext cx="548640" cy="320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b="1" dirty="0" smtClean="0"/>
              <a:t>Now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154890" y="2626934"/>
            <a:ext cx="691180" cy="320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b="1" dirty="0" smtClean="0"/>
              <a:t>1-2 yrs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96516" y="2011680"/>
            <a:ext cx="1043228" cy="7746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b="1" dirty="0" smtClean="0"/>
              <a:t>42%</a:t>
            </a:r>
          </a:p>
          <a:p>
            <a:pPr algn="ctr"/>
            <a:r>
              <a:rPr lang="en-US" sz="1200" dirty="0"/>
              <a:t>a</a:t>
            </a:r>
            <a:r>
              <a:rPr lang="en-US" sz="1200" dirty="0" smtClean="0"/>
              <a:t>verage growth</a:t>
            </a:r>
            <a:endParaRPr lang="en-US" sz="2000" dirty="0" smtClean="0"/>
          </a:p>
        </p:txBody>
      </p:sp>
      <p:sp>
        <p:nvSpPr>
          <p:cNvPr id="11" name="Right Brace 10"/>
          <p:cNvSpPr/>
          <p:nvPr/>
        </p:nvSpPr>
        <p:spPr bwMode="auto">
          <a:xfrm>
            <a:off x="7846070" y="1783080"/>
            <a:ext cx="55900" cy="1163894"/>
          </a:xfrm>
          <a:prstGeom prst="rightBrac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4300" marR="0" indent="-1143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1830141" y="2219461"/>
            <a:ext cx="520269" cy="327388"/>
            <a:chOff x="2423160" y="216910"/>
            <a:chExt cx="520269" cy="327388"/>
          </a:xfrm>
        </p:grpSpPr>
        <p:cxnSp>
          <p:nvCxnSpPr>
            <p:cNvPr id="73" name="Straight Arrow Connector 72"/>
            <p:cNvCxnSpPr/>
            <p:nvPr/>
          </p:nvCxnSpPr>
          <p:spPr bwMode="auto">
            <a:xfrm flipV="1">
              <a:off x="2423160" y="216910"/>
              <a:ext cx="520269" cy="327388"/>
            </a:xfrm>
            <a:prstGeom prst="straightConnector1">
              <a:avLst/>
            </a:prstGeom>
            <a:noFill/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4" name="Oval 73"/>
            <p:cNvSpPr/>
            <p:nvPr/>
          </p:nvSpPr>
          <p:spPr bwMode="auto">
            <a:xfrm>
              <a:off x="2474109" y="296406"/>
              <a:ext cx="415856" cy="23678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14300" marR="0" indent="-114300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</a:pPr>
              <a:r>
                <a:rPr lang="en-US" sz="1100" b="1" dirty="0" smtClean="0">
                  <a:latin typeface="Arial" panose="020B0604020202020204" pitchFamily="34" charset="0"/>
                </a:rPr>
                <a:t>52</a:t>
              </a: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%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830141" y="3632003"/>
            <a:ext cx="520269" cy="327388"/>
            <a:chOff x="2423160" y="216910"/>
            <a:chExt cx="520269" cy="327388"/>
          </a:xfrm>
        </p:grpSpPr>
        <p:cxnSp>
          <p:nvCxnSpPr>
            <p:cNvPr id="81" name="Straight Arrow Connector 80"/>
            <p:cNvCxnSpPr/>
            <p:nvPr/>
          </p:nvCxnSpPr>
          <p:spPr bwMode="auto">
            <a:xfrm flipV="1">
              <a:off x="2423160" y="216910"/>
              <a:ext cx="520269" cy="327388"/>
            </a:xfrm>
            <a:prstGeom prst="straightConnector1">
              <a:avLst/>
            </a:prstGeom>
            <a:noFill/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2" name="Oval 81"/>
            <p:cNvSpPr/>
            <p:nvPr/>
          </p:nvSpPr>
          <p:spPr bwMode="auto">
            <a:xfrm>
              <a:off x="2474109" y="296406"/>
              <a:ext cx="415856" cy="23678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14300" marR="0" indent="-114300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</a:pPr>
              <a:r>
                <a:rPr lang="en-US" sz="1100" b="1" dirty="0" smtClean="0">
                  <a:latin typeface="Arial" panose="020B0604020202020204" pitchFamily="34" charset="0"/>
                </a:rPr>
                <a:t>160</a:t>
              </a: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%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847291" y="4978459"/>
            <a:ext cx="520269" cy="327388"/>
            <a:chOff x="2423160" y="216910"/>
            <a:chExt cx="520269" cy="327388"/>
          </a:xfrm>
        </p:grpSpPr>
        <p:cxnSp>
          <p:nvCxnSpPr>
            <p:cNvPr id="84" name="Straight Arrow Connector 83"/>
            <p:cNvCxnSpPr/>
            <p:nvPr/>
          </p:nvCxnSpPr>
          <p:spPr bwMode="auto">
            <a:xfrm flipV="1">
              <a:off x="2423160" y="216910"/>
              <a:ext cx="520269" cy="327388"/>
            </a:xfrm>
            <a:prstGeom prst="straightConnector1">
              <a:avLst/>
            </a:prstGeom>
            <a:noFill/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5" name="Oval 84"/>
            <p:cNvSpPr/>
            <p:nvPr/>
          </p:nvSpPr>
          <p:spPr bwMode="auto">
            <a:xfrm>
              <a:off x="2474109" y="296406"/>
              <a:ext cx="415856" cy="23678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14300" marR="0" indent="-114300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</a:pPr>
              <a:r>
                <a:rPr lang="en-US" sz="1100" b="1" dirty="0" smtClean="0">
                  <a:latin typeface="Arial" panose="020B0604020202020204" pitchFamily="34" charset="0"/>
                </a:rPr>
                <a:t>380</a:t>
              </a: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%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529951" y="2288911"/>
            <a:ext cx="520269" cy="327388"/>
            <a:chOff x="2423160" y="216910"/>
            <a:chExt cx="520269" cy="327388"/>
          </a:xfrm>
        </p:grpSpPr>
        <p:cxnSp>
          <p:nvCxnSpPr>
            <p:cNvPr id="87" name="Straight Arrow Connector 86"/>
            <p:cNvCxnSpPr/>
            <p:nvPr/>
          </p:nvCxnSpPr>
          <p:spPr bwMode="auto">
            <a:xfrm flipV="1">
              <a:off x="2423160" y="216910"/>
              <a:ext cx="520269" cy="327388"/>
            </a:xfrm>
            <a:prstGeom prst="straightConnector1">
              <a:avLst/>
            </a:prstGeom>
            <a:noFill/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8" name="Oval 87"/>
            <p:cNvSpPr/>
            <p:nvPr/>
          </p:nvSpPr>
          <p:spPr bwMode="auto">
            <a:xfrm>
              <a:off x="2474109" y="296406"/>
              <a:ext cx="415856" cy="23678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14300" marR="0" indent="-114300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</a:pPr>
              <a:r>
                <a:rPr lang="en-US" sz="1100" b="1" dirty="0" smtClean="0">
                  <a:latin typeface="Arial" panose="020B0604020202020204" pitchFamily="34" charset="0"/>
                </a:rPr>
                <a:t>46</a:t>
              </a: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%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3520440" y="3231327"/>
            <a:ext cx="520269" cy="327388"/>
            <a:chOff x="2423160" y="216910"/>
            <a:chExt cx="520269" cy="327388"/>
          </a:xfrm>
        </p:grpSpPr>
        <p:cxnSp>
          <p:nvCxnSpPr>
            <p:cNvPr id="90" name="Straight Arrow Connector 89"/>
            <p:cNvCxnSpPr/>
            <p:nvPr/>
          </p:nvCxnSpPr>
          <p:spPr bwMode="auto">
            <a:xfrm flipV="1">
              <a:off x="2423160" y="216910"/>
              <a:ext cx="520269" cy="327388"/>
            </a:xfrm>
            <a:prstGeom prst="straightConnector1">
              <a:avLst/>
            </a:prstGeom>
            <a:noFill/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1" name="Oval 90"/>
            <p:cNvSpPr/>
            <p:nvPr/>
          </p:nvSpPr>
          <p:spPr bwMode="auto">
            <a:xfrm>
              <a:off x="2474109" y="296406"/>
              <a:ext cx="415856" cy="23678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14300" marR="0" indent="-114300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</a:pPr>
              <a:r>
                <a:rPr lang="en-US" sz="1100" b="1" dirty="0" smtClean="0">
                  <a:latin typeface="Arial" panose="020B0604020202020204" pitchFamily="34" charset="0"/>
                </a:rPr>
                <a:t>190</a:t>
              </a: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%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547101" y="4709160"/>
            <a:ext cx="520269" cy="327388"/>
            <a:chOff x="2423160" y="216910"/>
            <a:chExt cx="520269" cy="327388"/>
          </a:xfrm>
        </p:grpSpPr>
        <p:cxnSp>
          <p:nvCxnSpPr>
            <p:cNvPr id="93" name="Straight Arrow Connector 92"/>
            <p:cNvCxnSpPr/>
            <p:nvPr/>
          </p:nvCxnSpPr>
          <p:spPr bwMode="auto">
            <a:xfrm flipV="1">
              <a:off x="2423160" y="216910"/>
              <a:ext cx="520269" cy="327388"/>
            </a:xfrm>
            <a:prstGeom prst="straightConnector1">
              <a:avLst/>
            </a:prstGeom>
            <a:noFill/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4" name="Oval 93"/>
            <p:cNvSpPr/>
            <p:nvPr/>
          </p:nvSpPr>
          <p:spPr bwMode="auto">
            <a:xfrm>
              <a:off x="2474109" y="296406"/>
              <a:ext cx="415856" cy="23678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14300" marR="0" indent="-114300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</a:pPr>
              <a:r>
                <a:rPr lang="en-US" sz="1100" b="1" dirty="0" smtClean="0">
                  <a:latin typeface="Arial" panose="020B0604020202020204" pitchFamily="34" charset="0"/>
                </a:rPr>
                <a:t>400</a:t>
              </a: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%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5218353" y="3231327"/>
            <a:ext cx="520269" cy="327388"/>
            <a:chOff x="2423160" y="216910"/>
            <a:chExt cx="520269" cy="327388"/>
          </a:xfrm>
        </p:grpSpPr>
        <p:cxnSp>
          <p:nvCxnSpPr>
            <p:cNvPr id="96" name="Straight Arrow Connector 95"/>
            <p:cNvCxnSpPr/>
            <p:nvPr/>
          </p:nvCxnSpPr>
          <p:spPr bwMode="auto">
            <a:xfrm flipV="1">
              <a:off x="2423160" y="216910"/>
              <a:ext cx="520269" cy="327388"/>
            </a:xfrm>
            <a:prstGeom prst="straightConnector1">
              <a:avLst/>
            </a:prstGeom>
            <a:noFill/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7" name="Oval 96"/>
            <p:cNvSpPr/>
            <p:nvPr/>
          </p:nvSpPr>
          <p:spPr bwMode="auto">
            <a:xfrm>
              <a:off x="2474109" y="296406"/>
              <a:ext cx="415856" cy="23678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14300" marR="0" indent="-114300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</a:pPr>
              <a:r>
                <a:rPr lang="en-US" sz="1100" b="1" dirty="0" smtClean="0">
                  <a:latin typeface="Arial" panose="020B0604020202020204" pitchFamily="34" charset="0"/>
                </a:rPr>
                <a:t>183</a:t>
              </a: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%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5245014" y="4709160"/>
            <a:ext cx="520269" cy="327388"/>
            <a:chOff x="2423160" y="216910"/>
            <a:chExt cx="520269" cy="327388"/>
          </a:xfrm>
        </p:grpSpPr>
        <p:cxnSp>
          <p:nvCxnSpPr>
            <p:cNvPr id="99" name="Straight Arrow Connector 98"/>
            <p:cNvCxnSpPr/>
            <p:nvPr/>
          </p:nvCxnSpPr>
          <p:spPr bwMode="auto">
            <a:xfrm flipV="1">
              <a:off x="2423160" y="216910"/>
              <a:ext cx="520269" cy="327388"/>
            </a:xfrm>
            <a:prstGeom prst="straightConnector1">
              <a:avLst/>
            </a:prstGeom>
            <a:noFill/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0" name="Oval 99"/>
            <p:cNvSpPr/>
            <p:nvPr/>
          </p:nvSpPr>
          <p:spPr bwMode="auto">
            <a:xfrm>
              <a:off x="2474109" y="296406"/>
              <a:ext cx="415856" cy="23678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14300" marR="0" indent="-114300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</a:pPr>
              <a:r>
                <a:rPr lang="en-US" sz="1100" b="1" dirty="0" smtClean="0">
                  <a:latin typeface="Arial" panose="020B0604020202020204" pitchFamily="34" charset="0"/>
                </a:rPr>
                <a:t>250</a:t>
              </a: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%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6903718" y="3231327"/>
            <a:ext cx="520269" cy="327388"/>
            <a:chOff x="2423160" y="216910"/>
            <a:chExt cx="520269" cy="327388"/>
          </a:xfrm>
        </p:grpSpPr>
        <p:cxnSp>
          <p:nvCxnSpPr>
            <p:cNvPr id="102" name="Straight Arrow Connector 101"/>
            <p:cNvCxnSpPr/>
            <p:nvPr/>
          </p:nvCxnSpPr>
          <p:spPr bwMode="auto">
            <a:xfrm flipV="1">
              <a:off x="2423160" y="216910"/>
              <a:ext cx="520269" cy="327388"/>
            </a:xfrm>
            <a:prstGeom prst="straightConnector1">
              <a:avLst/>
            </a:prstGeom>
            <a:noFill/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3" name="Oval 102"/>
            <p:cNvSpPr/>
            <p:nvPr/>
          </p:nvSpPr>
          <p:spPr bwMode="auto">
            <a:xfrm>
              <a:off x="2474109" y="296406"/>
              <a:ext cx="415856" cy="23678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14300" marR="0" indent="-114300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</a:pPr>
              <a:r>
                <a:rPr lang="en-US" sz="1100" b="1" dirty="0" smtClean="0">
                  <a:latin typeface="Arial" panose="020B0604020202020204" pitchFamily="34" charset="0"/>
                </a:rPr>
                <a:t>180</a:t>
              </a: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%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6930379" y="4709160"/>
            <a:ext cx="520269" cy="327388"/>
            <a:chOff x="2423160" y="216910"/>
            <a:chExt cx="520269" cy="327388"/>
          </a:xfrm>
        </p:grpSpPr>
        <p:cxnSp>
          <p:nvCxnSpPr>
            <p:cNvPr id="105" name="Straight Arrow Connector 104"/>
            <p:cNvCxnSpPr/>
            <p:nvPr/>
          </p:nvCxnSpPr>
          <p:spPr bwMode="auto">
            <a:xfrm flipV="1">
              <a:off x="2423160" y="216910"/>
              <a:ext cx="520269" cy="327388"/>
            </a:xfrm>
            <a:prstGeom prst="straightConnector1">
              <a:avLst/>
            </a:prstGeom>
            <a:noFill/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6" name="Oval 105"/>
            <p:cNvSpPr/>
            <p:nvPr/>
          </p:nvSpPr>
          <p:spPr bwMode="auto">
            <a:xfrm>
              <a:off x="2474109" y="296406"/>
              <a:ext cx="415856" cy="23678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14300" marR="0" indent="-114300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</a:pPr>
              <a:r>
                <a:rPr lang="en-US" sz="1100" b="1" dirty="0" smtClean="0">
                  <a:latin typeface="Arial" panose="020B0604020202020204" pitchFamily="34" charset="0"/>
                </a:rPr>
                <a:t>500</a:t>
              </a: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%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5218860" y="1783080"/>
            <a:ext cx="520269" cy="327388"/>
            <a:chOff x="2423160" y="216910"/>
            <a:chExt cx="520269" cy="327388"/>
          </a:xfrm>
        </p:grpSpPr>
        <p:cxnSp>
          <p:nvCxnSpPr>
            <p:cNvPr id="108" name="Straight Arrow Connector 107"/>
            <p:cNvCxnSpPr/>
            <p:nvPr/>
          </p:nvCxnSpPr>
          <p:spPr bwMode="auto">
            <a:xfrm flipV="1">
              <a:off x="2423160" y="216910"/>
              <a:ext cx="520269" cy="327388"/>
            </a:xfrm>
            <a:prstGeom prst="straightConnector1">
              <a:avLst/>
            </a:prstGeom>
            <a:noFill/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9" name="Oval 108"/>
            <p:cNvSpPr/>
            <p:nvPr/>
          </p:nvSpPr>
          <p:spPr bwMode="auto">
            <a:xfrm>
              <a:off x="2474109" y="296406"/>
              <a:ext cx="415856" cy="23678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14300" marR="0" indent="-114300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</a:pPr>
              <a:r>
                <a:rPr lang="en-US" sz="1100" b="1" dirty="0" smtClean="0">
                  <a:latin typeface="Arial" panose="020B0604020202020204" pitchFamily="34" charset="0"/>
                </a:rPr>
                <a:t>32</a:t>
              </a: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%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6930379" y="1783080"/>
            <a:ext cx="520269" cy="327388"/>
            <a:chOff x="2423160" y="216910"/>
            <a:chExt cx="520269" cy="327388"/>
          </a:xfrm>
        </p:grpSpPr>
        <p:cxnSp>
          <p:nvCxnSpPr>
            <p:cNvPr id="111" name="Straight Arrow Connector 110"/>
            <p:cNvCxnSpPr/>
            <p:nvPr/>
          </p:nvCxnSpPr>
          <p:spPr bwMode="auto">
            <a:xfrm flipV="1">
              <a:off x="2423160" y="216910"/>
              <a:ext cx="520269" cy="327388"/>
            </a:xfrm>
            <a:prstGeom prst="straightConnector1">
              <a:avLst/>
            </a:prstGeom>
            <a:noFill/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2" name="Oval 111"/>
            <p:cNvSpPr/>
            <p:nvPr/>
          </p:nvSpPr>
          <p:spPr bwMode="auto">
            <a:xfrm>
              <a:off x="2474109" y="296406"/>
              <a:ext cx="415856" cy="23678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14300" marR="0" indent="-114300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</a:pPr>
              <a:r>
                <a:rPr lang="en-US" sz="1100" b="1" dirty="0" smtClean="0">
                  <a:latin typeface="Arial" panose="020B0604020202020204" pitchFamily="34" charset="0"/>
                </a:rPr>
                <a:t>39</a:t>
              </a: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%</a:t>
              </a:r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7940972" y="3377124"/>
            <a:ext cx="1154317" cy="7746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b="1" dirty="0" smtClean="0"/>
              <a:t>178%</a:t>
            </a:r>
          </a:p>
          <a:p>
            <a:pPr algn="ctr"/>
            <a:r>
              <a:rPr lang="en-US" sz="1200" dirty="0"/>
              <a:t>a</a:t>
            </a:r>
            <a:r>
              <a:rPr lang="en-US" sz="1200" dirty="0" smtClean="0"/>
              <a:t>verage growth</a:t>
            </a:r>
            <a:endParaRPr lang="en-US" sz="2000" dirty="0" smtClean="0"/>
          </a:p>
        </p:txBody>
      </p:sp>
      <p:sp>
        <p:nvSpPr>
          <p:cNvPr id="115" name="TextBox 114"/>
          <p:cNvSpPr txBox="1"/>
          <p:nvPr/>
        </p:nvSpPr>
        <p:spPr>
          <a:xfrm>
            <a:off x="7772400" y="4742568"/>
            <a:ext cx="1491461" cy="7746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b="1" dirty="0" smtClean="0"/>
              <a:t>382%</a:t>
            </a:r>
          </a:p>
          <a:p>
            <a:pPr algn="ctr"/>
            <a:r>
              <a:rPr lang="en-US" sz="1200" dirty="0"/>
              <a:t>a</a:t>
            </a:r>
            <a:r>
              <a:rPr lang="en-US" sz="1200" dirty="0" smtClean="0"/>
              <a:t>verage growth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31485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6126480" y="2876601"/>
            <a:ext cx="2813854" cy="3549251"/>
          </a:xfrm>
          <a:prstGeom prst="rect">
            <a:avLst/>
          </a:prstGeom>
          <a:noFill/>
          <a:ln w="28575"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182880" rIns="91440" bIns="91440" numCol="1" rtlCol="0" anchor="t" anchorCtr="0" compatLnSpc="1">
            <a:prstTxWarp prst="textNoShape">
              <a:avLst/>
            </a:prstTxWarp>
          </a:bodyPr>
          <a:lstStyle/>
          <a:p>
            <a:pPr marL="168275" lvl="0" indent="-1682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700" b="1" dirty="0" smtClean="0">
                <a:solidFill>
                  <a:srgbClr val="FFFFFF"/>
                </a:solidFill>
                <a:latin typeface="Arial" charset="0"/>
              </a:rPr>
              <a:t>Is </a:t>
            </a:r>
            <a:r>
              <a:rPr lang="en-US" sz="1700" b="1" dirty="0">
                <a:solidFill>
                  <a:srgbClr val="FFFFFF"/>
                </a:solidFill>
                <a:latin typeface="Arial" charset="0"/>
              </a:rPr>
              <a:t>your organization starting down the path of </a:t>
            </a:r>
            <a:r>
              <a:rPr lang="en-US" sz="1700" b="1" dirty="0" smtClean="0">
                <a:solidFill>
                  <a:srgbClr val="FFFFFF"/>
                </a:solidFill>
                <a:latin typeface="Arial" charset="0"/>
              </a:rPr>
              <a:t>consumer centricity? </a:t>
            </a:r>
          </a:p>
          <a:p>
            <a:pPr marL="168275" lvl="0" indent="-1682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700" b="1" dirty="0" smtClean="0">
                <a:solidFill>
                  <a:srgbClr val="FFFFFF"/>
                </a:solidFill>
                <a:latin typeface="Arial" charset="0"/>
              </a:rPr>
              <a:t>Do </a:t>
            </a:r>
            <a:r>
              <a:rPr lang="en-US" sz="1700" b="1" dirty="0">
                <a:solidFill>
                  <a:srgbClr val="FFFFFF"/>
                </a:solidFill>
                <a:latin typeface="Arial" charset="0"/>
              </a:rPr>
              <a:t>you have the skills you </a:t>
            </a:r>
            <a:r>
              <a:rPr lang="en-US" sz="1700" b="1" dirty="0" smtClean="0">
                <a:solidFill>
                  <a:srgbClr val="FFFFFF"/>
                </a:solidFill>
                <a:latin typeface="Arial" charset="0"/>
              </a:rPr>
              <a:t>need to keep up with Brand Enthusiasts? </a:t>
            </a:r>
          </a:p>
          <a:p>
            <a:pPr marL="168275" lvl="0" indent="-1682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700" b="1" dirty="0" smtClean="0">
                <a:solidFill>
                  <a:srgbClr val="FFFFFF"/>
                </a:solidFill>
                <a:latin typeface="Arial" charset="0"/>
              </a:rPr>
              <a:t>Are </a:t>
            </a:r>
            <a:r>
              <a:rPr lang="en-US" sz="1700" b="1" dirty="0">
                <a:solidFill>
                  <a:srgbClr val="FFFFFF"/>
                </a:solidFill>
                <a:latin typeface="Arial" charset="0"/>
              </a:rPr>
              <a:t>you </a:t>
            </a:r>
            <a:r>
              <a:rPr lang="en-US" sz="1700" b="1" dirty="0" smtClean="0">
                <a:solidFill>
                  <a:srgbClr val="FFFFFF"/>
                </a:solidFill>
                <a:latin typeface="Arial" charset="0"/>
              </a:rPr>
              <a:t>leveraging consumer data</a:t>
            </a:r>
            <a:r>
              <a:rPr lang="en-US" sz="17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1700" b="1" dirty="0" smtClean="0">
                <a:solidFill>
                  <a:srgbClr val="FFFFFF"/>
                </a:solidFill>
                <a:latin typeface="Arial" charset="0"/>
              </a:rPr>
              <a:t>and listening to consumer feedback?</a:t>
            </a:r>
            <a:endParaRPr lang="en-US" sz="17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182658" y="2876602"/>
            <a:ext cx="2813854" cy="3556266"/>
          </a:xfrm>
          <a:prstGeom prst="rect">
            <a:avLst/>
          </a:prstGeom>
          <a:noFill/>
          <a:ln w="28575"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182880" rIns="91440" bIns="91440" numCol="1" rtlCol="0" anchor="t" anchorCtr="0" compatLnSpc="1">
            <a:prstTxWarp prst="textNoShape">
              <a:avLst/>
            </a:prstTxWarp>
          </a:bodyPr>
          <a:lstStyle/>
          <a:p>
            <a:pPr marL="168275" lvl="0" indent="-1682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700" b="1" dirty="0" smtClean="0">
                <a:solidFill>
                  <a:srgbClr val="00649D">
                    <a:lumMod val="20000"/>
                    <a:lumOff val="80000"/>
                  </a:srgbClr>
                </a:solidFill>
                <a:latin typeface="Arial" charset="0"/>
              </a:rPr>
              <a:t>Are you starting to engage directly via digital? </a:t>
            </a:r>
          </a:p>
          <a:p>
            <a:pPr marL="168275" lvl="0" indent="-1682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700" b="1" dirty="0" smtClean="0">
                <a:solidFill>
                  <a:srgbClr val="00649D">
                    <a:lumMod val="20000"/>
                    <a:lumOff val="80000"/>
                  </a:srgbClr>
                </a:solidFill>
                <a:latin typeface="Arial" charset="0"/>
              </a:rPr>
              <a:t>Are you preparing to deliver next level digital experiences?</a:t>
            </a:r>
          </a:p>
          <a:p>
            <a:pPr marL="168275" lvl="0" indent="-1682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700" b="1" dirty="0" smtClean="0">
                <a:solidFill>
                  <a:srgbClr val="00649D">
                    <a:lumMod val="20000"/>
                    <a:lumOff val="80000"/>
                  </a:srgbClr>
                </a:solidFill>
                <a:latin typeface="Arial" charset="0"/>
              </a:rPr>
              <a:t>Do you have the right innovation and channel partners?</a:t>
            </a:r>
            <a:endParaRPr lang="en-US" sz="1700" dirty="0">
              <a:solidFill>
                <a:srgbClr val="00649D">
                  <a:lumMod val="20000"/>
                  <a:lumOff val="80000"/>
                </a:srgbClr>
              </a:solidFill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38836" y="2876602"/>
            <a:ext cx="2813854" cy="3556266"/>
          </a:xfrm>
          <a:prstGeom prst="rect">
            <a:avLst/>
          </a:prstGeom>
          <a:noFill/>
          <a:ln w="28575"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182880" rIns="91440" bIns="91440" numCol="1" rtlCol="0" anchor="t" anchorCtr="0" compatLnSpc="1">
            <a:prstTxWarp prst="textNoShape">
              <a:avLst/>
            </a:prstTxWarp>
          </a:bodyPr>
          <a:lstStyle/>
          <a:p>
            <a:pPr marL="168275" lvl="0" indent="-1682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00B2EF">
                    <a:lumMod val="20000"/>
                    <a:lumOff val="80000"/>
                  </a:srgbClr>
                </a:solidFill>
              </a:rPr>
              <a:t>Do you know who you Brand Enthusiasts are?</a:t>
            </a:r>
          </a:p>
          <a:p>
            <a:pPr marL="168275" lvl="0" indent="-1682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700" b="1" dirty="0" smtClean="0">
                <a:solidFill>
                  <a:srgbClr val="00B2EF">
                    <a:lumMod val="20000"/>
                    <a:lumOff val="80000"/>
                  </a:srgbClr>
                </a:solidFill>
              </a:rPr>
              <a:t>How are you going to capture the Brand Ambivalents?</a:t>
            </a:r>
          </a:p>
          <a:p>
            <a:pPr marL="168275" lvl="0" indent="-1682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700" b="1" dirty="0" smtClean="0">
                <a:solidFill>
                  <a:srgbClr val="00B2EF">
                    <a:lumMod val="20000"/>
                    <a:lumOff val="80000"/>
                  </a:srgbClr>
                </a:solidFill>
              </a:rPr>
              <a:t>Do you have impulse, point of sale initiatives underway to cater to Product </a:t>
            </a:r>
            <a:r>
              <a:rPr lang="en-US" sz="1700" b="1" dirty="0">
                <a:solidFill>
                  <a:srgbClr val="00B2EF">
                    <a:lumMod val="20000"/>
                    <a:lumOff val="80000"/>
                  </a:srgbClr>
                </a:solidFill>
              </a:rPr>
              <a:t>Purists and Disassociated </a:t>
            </a:r>
            <a:r>
              <a:rPr lang="en-US" sz="1700" b="1" dirty="0" smtClean="0">
                <a:solidFill>
                  <a:srgbClr val="00B2EF">
                    <a:lumMod val="20000"/>
                    <a:lumOff val="80000"/>
                  </a:srgbClr>
                </a:solidFill>
              </a:rPr>
              <a:t>Shoppers?</a:t>
            </a:r>
            <a:endParaRPr lang="en-US" sz="1700" b="1" dirty="0">
              <a:solidFill>
                <a:srgbClr val="00B2EF">
                  <a:lumMod val="20000"/>
                  <a:lumOff val="80000"/>
                </a:srgbClr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38836" y="1445959"/>
            <a:ext cx="2813854" cy="1447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000" b="1" dirty="0" smtClean="0">
                <a:solidFill>
                  <a:schemeClr val="tx1"/>
                </a:solidFill>
                <a:latin typeface="Arial" charset="0"/>
              </a:rPr>
              <a:t>Re-define your consumer mix for growth</a:t>
            </a:r>
            <a:endParaRPr lang="en-US" sz="20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172516" y="1445959"/>
            <a:ext cx="2813854" cy="14475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82880" tIns="45720" rIns="18288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charset="0"/>
              </a:rPr>
              <a:t>Prepare for 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</a:rPr>
              <a:t>tomorrow’s digital world, </a:t>
            </a:r>
            <a:r>
              <a:rPr lang="en-US" sz="2000" b="1" dirty="0">
                <a:solidFill>
                  <a:schemeClr val="tx1"/>
                </a:solidFill>
                <a:latin typeface="Arial" charset="0"/>
              </a:rPr>
              <a:t>not 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</a:rPr>
              <a:t>today’s </a:t>
            </a:r>
            <a:endParaRPr lang="en-US" sz="20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129911" y="1445959"/>
            <a:ext cx="2813854" cy="14475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charset="0"/>
              </a:rPr>
              <a:t>Create a consumer-focused, data-driven organization</a:t>
            </a:r>
          </a:p>
        </p:txBody>
      </p:sp>
      <p:sp>
        <p:nvSpPr>
          <p:cNvPr id="1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Brands need to adjust their strategies to accommodate new consumer attitudes, </a:t>
            </a:r>
            <a:r>
              <a:rPr lang="en-US" dirty="0" err="1" smtClean="0">
                <a:solidFill>
                  <a:schemeClr val="bg1"/>
                </a:solidFill>
              </a:rPr>
              <a:t>behaviour</a:t>
            </a:r>
            <a:r>
              <a:rPr lang="en-US" dirty="0" smtClean="0">
                <a:solidFill>
                  <a:schemeClr val="bg1"/>
                </a:solidFill>
              </a:rPr>
              <a:t>, and norms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5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AutoShape 16" descr="Edit profile photo - Howard, Randall L."/>
          <p:cNvSpPr>
            <a:spLocks noChangeAspect="1" noChangeArrowheads="1"/>
          </p:cNvSpPr>
          <p:nvPr/>
        </p:nvSpPr>
        <p:spPr bwMode="auto">
          <a:xfrm>
            <a:off x="155774" y="46303"/>
            <a:ext cx="304601" cy="30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/>
          <a:lstStyle>
            <a:lvl1pPr defTabSz="1304925"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defTabSz="1304925">
              <a:defRPr sz="2900">
                <a:solidFill>
                  <a:schemeClr val="tx1"/>
                </a:solidFill>
                <a:latin typeface="Calibri" pitchFamily="34" charset="0"/>
              </a:defRPr>
            </a:lvl2pPr>
            <a:lvl3pPr defTabSz="1304925">
              <a:defRPr sz="2900">
                <a:solidFill>
                  <a:schemeClr val="tx1"/>
                </a:solidFill>
                <a:latin typeface="Calibri" pitchFamily="34" charset="0"/>
              </a:defRPr>
            </a:lvl3pPr>
            <a:lvl4pPr defTabSz="1304925">
              <a:defRPr sz="2900">
                <a:solidFill>
                  <a:schemeClr val="tx1"/>
                </a:solidFill>
                <a:latin typeface="Calibri" pitchFamily="34" charset="0"/>
              </a:defRPr>
            </a:lvl4pPr>
            <a:lvl5pPr defTabSz="1304925">
              <a:defRPr sz="2900">
                <a:solidFill>
                  <a:schemeClr val="tx1"/>
                </a:solidFill>
                <a:latin typeface="Calibri" pitchFamily="34" charset="0"/>
              </a:defRPr>
            </a:lvl5pPr>
            <a:lvl6pPr marL="3382963" indent="-1096963" defTabSz="130492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</a:defRPr>
            </a:lvl6pPr>
            <a:lvl7pPr marL="3840163" indent="-1096963" defTabSz="130492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</a:defRPr>
            </a:lvl7pPr>
            <a:lvl8pPr marL="4297363" indent="-1096963" defTabSz="130492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</a:defRPr>
            </a:lvl8pPr>
            <a:lvl9pPr marL="4754563" indent="-1096963" defTabSz="130492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200">
              <a:solidFill>
                <a:srgbClr val="00B2EF"/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129027" name="Picture 2" descr="http://www.lifecare-edinburgh.org.uk/wp-content/uploads/2013/09/4759535950_3da0ea181e_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53" y="960438"/>
            <a:ext cx="8009930" cy="500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79689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5" r="14848"/>
          <a:stretch>
            <a:fillRect/>
          </a:stretch>
        </p:blipFill>
        <p:spPr bwMode="auto">
          <a:xfrm>
            <a:off x="7066360" y="697178"/>
            <a:ext cx="1863328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66" b="42534"/>
          <a:stretch>
            <a:fillRect/>
          </a:stretch>
        </p:blipFill>
        <p:spPr bwMode="auto">
          <a:xfrm>
            <a:off x="4990689" y="4338324"/>
            <a:ext cx="2492375" cy="1604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5476" name="Content Placeholder 5"/>
          <p:cNvSpPr>
            <a:spLocks noGrp="1"/>
          </p:cNvSpPr>
          <p:nvPr>
            <p:ph idx="1"/>
          </p:nvPr>
        </p:nvSpPr>
        <p:spPr>
          <a:xfrm>
            <a:off x="148828" y="1189303"/>
            <a:ext cx="7677547" cy="4470135"/>
          </a:xfrm>
        </p:spPr>
        <p:txBody>
          <a:bodyPr lIns="91431" tIns="45716" rIns="91431" bIns="45716"/>
          <a:lstStyle/>
          <a:p>
            <a:pPr eaLnBrk="1" hangingPunct="1">
              <a:spcBef>
                <a:spcPct val="0"/>
              </a:spcBef>
              <a:spcAft>
                <a:spcPts val="499"/>
              </a:spcAft>
            </a:pPr>
            <a:r>
              <a:rPr lang="en-GB" altLang="en-US" smtClean="0">
                <a:latin typeface="Calibri" pitchFamily="34" charset="0"/>
              </a:rPr>
              <a:t>IBM Distinguished Engineer &amp; Research Scientist by background</a:t>
            </a:r>
          </a:p>
          <a:p>
            <a:pPr eaLnBrk="1" hangingPunct="1">
              <a:spcBef>
                <a:spcPct val="0"/>
              </a:spcBef>
              <a:spcAft>
                <a:spcPts val="499"/>
              </a:spcAft>
            </a:pPr>
            <a:r>
              <a:rPr lang="en-US" altLang="en-US" smtClean="0">
                <a:latin typeface="Calibri" pitchFamily="34" charset="0"/>
              </a:rPr>
              <a:t>Worked across Marketing and Operations in FMCG for last 20+ years </a:t>
            </a:r>
            <a:br>
              <a:rPr lang="en-US" altLang="en-US" smtClean="0">
                <a:latin typeface="Calibri" pitchFamily="34" charset="0"/>
              </a:rPr>
            </a:br>
            <a:r>
              <a:rPr lang="en-US" altLang="en-US" smtClean="0">
                <a:latin typeface="Calibri" pitchFamily="34" charset="0"/>
              </a:rPr>
              <a:t>(Diageo, Heineken, Mars, Kraft, P&amp;G, Unilever, etc.)</a:t>
            </a:r>
          </a:p>
          <a:p>
            <a:pPr eaLnBrk="1" hangingPunct="1">
              <a:spcBef>
                <a:spcPct val="0"/>
              </a:spcBef>
              <a:spcAft>
                <a:spcPts val="499"/>
              </a:spcAft>
            </a:pPr>
            <a:r>
              <a:rPr lang="en-US" altLang="en-US" smtClean="0">
                <a:latin typeface="Calibri" pitchFamily="34" charset="0"/>
              </a:rPr>
              <a:t>Member of IBM Industry Academy</a:t>
            </a:r>
          </a:p>
        </p:txBody>
      </p:sp>
      <p:sp>
        <p:nvSpPr>
          <p:cNvPr id="105477" name="Title 2"/>
          <p:cNvSpPr>
            <a:spLocks noGrp="1"/>
          </p:cNvSpPr>
          <p:nvPr>
            <p:ph type="title"/>
          </p:nvPr>
        </p:nvSpPr>
        <p:spPr>
          <a:xfrm>
            <a:off x="182563" y="695854"/>
            <a:ext cx="8824516" cy="402167"/>
          </a:xfrm>
        </p:spPr>
        <p:txBody>
          <a:bodyPr lIns="91431" tIns="45716" rIns="91431" bIns="45716"/>
          <a:lstStyle/>
          <a:p>
            <a:pPr eaLnBrk="1" hangingPunct="1"/>
            <a:r>
              <a:rPr lang="en-US" altLang="en-US" dirty="0" smtClean="0"/>
              <a:t>About Trevor</a:t>
            </a:r>
          </a:p>
        </p:txBody>
      </p:sp>
      <p:sp>
        <p:nvSpPr>
          <p:cNvPr id="105478" name="Slide Number Placeholder 2"/>
          <p:cNvSpPr txBox="1">
            <a:spLocks noGrp="1"/>
          </p:cNvSpPr>
          <p:nvPr/>
        </p:nvSpPr>
        <p:spPr bwMode="black">
          <a:xfrm>
            <a:off x="6705203" y="6426729"/>
            <a:ext cx="243879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5" tIns="46033" rIns="92065" bIns="46033"/>
          <a:lstStyle>
            <a:lvl1pPr defTabSz="938213"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38213">
              <a:defRPr sz="2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38213">
              <a:defRPr sz="2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38213">
              <a:defRPr sz="2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38213">
              <a:defRPr sz="2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fld id="{F023A7D4-E646-4BFC-9EFC-8F18C8EBDFD6}" type="slidenum">
              <a:rPr lang="en-US" altLang="en-US" sz="8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pPr algn="r" eaLnBrk="1" hangingPunct="1">
                <a:lnSpc>
                  <a:spcPct val="90000"/>
                </a:lnSpc>
              </a:pPr>
              <a:t>2</a:t>
            </a:fld>
            <a:endParaRPr lang="en-US" altLang="en-US" sz="80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7" name="Picture 16" descr="http://image.slidesharecdn.com/gbe03212usen-100629063329-phpapp01/95/slide-1-728.jpg?127799098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024" y="2859563"/>
            <a:ext cx="1862336" cy="24063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3" name="Group 15"/>
          <p:cNvGrpSpPr>
            <a:grpSpLocks/>
          </p:cNvGrpSpPr>
          <p:nvPr/>
        </p:nvGrpSpPr>
        <p:grpSpPr bwMode="auto">
          <a:xfrm>
            <a:off x="595312" y="4398115"/>
            <a:ext cx="4330899" cy="1545167"/>
            <a:chOff x="274638" y="960438"/>
            <a:chExt cx="6034087" cy="2286000"/>
          </a:xfrm>
        </p:grpSpPr>
        <p:sp>
          <p:nvSpPr>
            <p:cNvPr id="105488" name="Rectangle 16"/>
            <p:cNvSpPr>
              <a:spLocks noChangeArrowheads="1"/>
            </p:cNvSpPr>
            <p:nvPr/>
          </p:nvSpPr>
          <p:spPr bwMode="auto">
            <a:xfrm>
              <a:off x="274638" y="960438"/>
              <a:ext cx="6034087" cy="22860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defTabSz="1304925">
                <a:defRPr sz="29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1304925">
                <a:defRPr sz="29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1304925">
                <a:defRPr sz="29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1304925">
                <a:defRPr sz="29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1304925">
                <a:defRPr sz="29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endParaRPr lang="en-GB" altLang="en-US" sz="2200">
                <a:solidFill>
                  <a:srgbClr val="00B2EF"/>
                </a:solidFill>
                <a:latin typeface="Arial" pitchFamily="34" charset="0"/>
                <a:ea typeface="SimSun" pitchFamily="2" charset="-122"/>
                <a:cs typeface="Arial" pitchFamily="34" charset="0"/>
              </a:endParaRPr>
            </a:p>
          </p:txBody>
        </p:sp>
        <p:pic>
          <p:nvPicPr>
            <p:cNvPr id="10548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25" y="1782763"/>
              <a:ext cx="5924550" cy="127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90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425" y="989013"/>
              <a:ext cx="3475038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5" name="Group 3"/>
          <p:cNvGrpSpPr>
            <a:grpSpLocks/>
          </p:cNvGrpSpPr>
          <p:nvPr/>
        </p:nvGrpSpPr>
        <p:grpSpPr bwMode="auto">
          <a:xfrm>
            <a:off x="5106789" y="2331720"/>
            <a:ext cx="1598414" cy="1803136"/>
            <a:chOff x="153988" y="3094040"/>
            <a:chExt cx="2490787" cy="3170237"/>
          </a:xfrm>
        </p:grpSpPr>
        <p:sp>
          <p:nvSpPr>
            <p:cNvPr id="105485" name="Rectangle 19"/>
            <p:cNvSpPr>
              <a:spLocks noChangeArrowheads="1"/>
            </p:cNvSpPr>
            <p:nvPr/>
          </p:nvSpPr>
          <p:spPr bwMode="auto">
            <a:xfrm>
              <a:off x="153988" y="3094040"/>
              <a:ext cx="2490787" cy="317023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defTabSz="1304925">
                <a:defRPr sz="29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1304925">
                <a:defRPr sz="29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1304925">
                <a:defRPr sz="29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1304925">
                <a:defRPr sz="29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1304925">
                <a:defRPr sz="29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endParaRPr lang="en-GB" altLang="en-US" sz="2200">
                <a:solidFill>
                  <a:srgbClr val="00B2EF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5486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475" y="3773881"/>
              <a:ext cx="2314575" cy="2436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87" name="Picture 1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00" y="3294238"/>
              <a:ext cx="1733550" cy="468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33625" y="2621438"/>
            <a:ext cx="2581672" cy="137980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83" name="AutoShape 2" descr="data:image/jpeg;base64,/9j/4AAQSkZJRgABAQAAAQABAAD/2wCEAAkGBhQSERQUExQWFBQWGSEZGBgYGB0eHhwgIB8iHx8iICAcIScgIiAkICAiIS8hIycpLCwsISExNjEqNSYtLikBCQoKDgwOGg8PGi8lHyQuMikqLTAvLC8qLC8yNC8qNiwqLDQ0KiwpKi8pLC8sLCwsKiwsLCwsLCwsLC0sMCwsLP/AABEIAQ0AvAMBIgACEQEDEQH/xAAbAAACAwEBAQAAAAAAAAAAAAAFBgMEBwIBAP/EAEMQAAICAQIFAgUCBAQEBAQHAAECAxEEEiEABRMiMQZBBxQyUWEjcUJSgZEVFmLRJDOhsYKS8PEXcrPBNDU2Q0R0sv/EABoBAAMBAQEBAAAAAAAAAAAAAAIDBAEABQb/xAAzEQACAQMCAggEBgMBAAAAAAABAhEAAyESMQRBBRMiUWGBkfBxocHRMkJSseHxFBUjQ//aAAwDAQACEQMRAD8AFepviDDBzKJ45ZZFiOiZVFbAaSgsAMFN1Z878JmakjZAdIZCsnenad0H1Ua8ebrbgn6p9Ox/MZGQELQRy1MokqQlgGZlGilUFtrvx/Zu9Y+uJ8PNgaOGPowhsaMs2qRh2W2kEVYUFfuD/qHE3VoM/GqOtfGOXypkl5tjDnMbmVexVXWGal7CpQ0dNE+fayL3BqJ86L/iG6ijSAjsxsRGu0XYCklr3O529qCtj8nL5U7SyLCiSsixaCXdQfOobjUNwQDX9OCzfCPBWZ4wcjSW0EdUWdxvfTrzwaXFyJ51kOYJUfh9ms85byRTi5yNBc2OyKHF2CGIYbbG+4mxsAB9uG/mvNB0HciiUKL3nckeNzX34+xeXTnDMTTziF20LH0+4IpMZPWoABhbaSGGn3s3xY5d6CEs8EUob5YTyII1sSJu5Eju3a5OgCgtaTt4N1iyhJ1t3jaftSBcj8u4kef9Un+tMCEYvLmihSLVEdR+hiVCatV1ZJ1EH3BFeRwUxoo5cEzaYkYSqVeNghWyoUMNJ8A6d6H3+5bn5Zgczy/1In7biQliKoEpd3Y2003gn+nC5kuDzAwRxRJHkA4zJR/TjvYgklQxUHYAUT4NWfPXsRn3vVysBqJGQPZod8P/AFAMXmGlpT+oem36hKOxar9/fcHb38WeNDw/VeN8xlA5CEDVvrJBoA0D47dwNJ3o1fGaJyPGmMg6TpohkaMBm1oYo2deoSuhgdIB06SCQN9+KXp/0rNKceSQAQZM8cLAbOVd9BZbGn7i781t44u4e7ZZCXJGY/ek3rboxGncezTAObRjFlkD/qyxNUhkmLSMI2PhmKXYJNAUQB78JnOUB1JChtQS5WVpLC+WYVQ3Grbxw64voTHaDKYrKBHC0yd9aWQfTICO/wA/UNPhhW4oC3p6TExMbmCyKXlYDTsFXuvu371NdyUK/NcLYgkZomtkT2YopkRJHkYM6w9OLHRHlKxsCqHTTP5P1HT4skE7g7WJOa43yuYE+p1EqIzN3hWY6999Rsah5oD2HF7nmfkGdMKWVclconqiNQtkKpCo3dpJ0ruQfqJ9+Aj+lEkxs15tRnxYo+l0mOnRYTSVdbJAo6gd9R41AtsrpOx+tDxBNwsdOIE+/GvcLM6EC5OuQTMrWVIKBWQqhEe1aXKHYX5O97rvPeXxJJBKskk0MoDnUSWXwGBagC2x3oeBwazubjHx3TU5ORCAhURgRm7cEW7aSaUEMB52FDiflfopY8jChnmd4cmOR5EB0hCkRftKsVajuDVbe98Cbuhg7EmM+mcULKO1pWAKZvUvJsQQQzwxpjsG0qwqqZGFHTsaJVrJ33+/FPlfKDDzBooNcZfDkLt1WY6gKL9wtWPgGtrsV44l5LCs2JGuVGFTHVZ8dYmD6kZlBEqlgWYWpvUo7jta1wC+JcK6FyYpHDSkxSIOxAEH0geTuL3Jsm/fgFS4WAY7T9D9a3slGgd3lR/1l6fjh5bKIHYQSPBUbSM4VizW41XWoefYkf0Cpzr03BBlQJGNAkQrRcsdQ/iuh99h714Hjgpyz01k5v8AxMypMBjqghQlBpplXUa2pxqIG5N7jipk+n8nKnlgESy/LjTHKp6dBCDRd3NaQbNkn87jjQcCDWAKdQI5jyrrneBDi4gVZpGlkjIDNJYI/TJCALqGrcVuuxFn2t+ipA+BnxiVYwFVtGumKq6mQABlNuvZsRbbbXwFxvT+JHM/zOR11ETaBC7L+oGUKutlZdNFiWFgUfegWaH0Dpx3y2gd5ImV4ZI543gkGrY2bckMQTYF7ir4aqjEmhLjIUDcfKj2Oijk0kcchS5FlSNmcFIm0agCW1lGp9wd9W3kcRck5LkaX+Vl6MOvaNBaqdK3Wq63vYbf34TfU/K8iN4kkdNaiN45ICwQBBoA7gKYUpsf/fjvm3ohncMch5LUUTpSvxpWx/78djrBB5U91c227MZ9PCjkvMC75EOQsCSyRhY4FkJErkBV6jeF20HT2k0Bwl+pswzTQ/rhp+1XQgqqOB/NdVrJoLsAPI24EZmYVzuoTq0yhib32a/Pn/7jjUuX5WOeXgpRbLvWVUfUdKPqG4GixYO5DWPrHC0TUc1PdbSIHwpui6UuQMZMiNckaTJAdXgAFtLgVr02Stk/2PAfJ9ZSmN8kRaMgktHAe5PqGm3DAHULY+DY9rHA/lPrrF6xzalONHkO7IDbxs6leoy6q0sWJ2vyRuV3G8uCS8viySeoRqRwpAOqMEkV5J6Y6lCyRZ28cYlgCSB4+lNFzkW5exXr88lTlMUlSo7ayZNAK7sGQ6SD2mymxWhR39yAbm713Y6TrKGuOUBlVasaSCDfg2xJ3FVwWPp12xvlJGYrFGFLDwABVgVRNA0DuDxm0vxZlHMJcpI16ch3iY+RpC/V/CxqyQPc+eNFx2Mnvk+dDdtW0ACmYWBt5d2KfOb4RlkkbBUQySyDoK0YSPUhLu2ogh37AwXx9dWVNBs/AbIzlbFCtIk7l3YkLJFGyVRICM5IdmCeNgNgePvQnxD1JPcCNLChlVQQGZQG1EMQSWUMTp97P54VfT3rroZjPHH2SMyhST2iQ+bur38e/wB/fjSknalluzk5ij2DmRHOy44p1kedJYk1WN3BAs1p2J/h9iTvvxB6byMePIxcf50yCPIjI0RUpIkV6Zy2nQGF2CfFi9hwJHIpUyMiQlf+HR5AQxvuVimx8VV8GOQ8njiw8TJmhjjUTwvJI7+Y+rua97U+P5SfNVwhOHKYkx9aoN1rhYgziKcsnmuFkQ8xMMxHUx5SB03VdArqMmpQHpu7Y+/j34x71QZpHVwJhhszLh9QaV6atQC/w+K1V5O5s78NPOvVyLiSdFdUbF4IHl1F+mylXruNaV0jzuStiuAXOvUaz8qw4bXqY8jqy6QCVq0YEe1EqfyoJ/Ll1AdoRSrhUthpxV/knOzLzTBdAZGiEYIZqDyKgB7jYFkBb+wvgnzn0xmTB8iKFEmaQ2YZrFW1qqn27l3LHx7AULfpz1HCv+F40KqXeRJZCvaAQGVgR/NqB9vAH3FM2PhyHDzceOMmRUYDT2BtqWiNrKjV+R+44LV2ZAzmPfxpN9yp0q04FZtzD0pmywI2mNYlVizdRLJ21sxuyLQb7+BwJTJysqaONZP1UXpxgUh0ntIFAXYO/uRfnjTM/m0MXKuVLIrRIwYlgG0bIyuDpvuZ2DVXkE3wl8+52Ovj56gvqOqmNEFbBUkAAD3BA8e98YWaDIBNVm2s7451agwMxjDGvbNAPlpEifS7KxuO9xe93/CAmo1vx76+5Vk40EcU63qYlSCrC7trrwSP7jx4oTen89sfmctsGR4Z3YoLcdNZHoFgO4NHW9ihV8EuZZc00E2WrtKqhI43bwsjMuw7VW1BbUQGAurN7CLbOdbHPp600cX1QNlACp5kZzjH9UnLzqfKn0pIceERKXRXaOMJGoLUNR97I8k2NrNcMvp3lc7Syzy22LKWTR3UZCtxtLEgDaCyqzUNwN7ojiD01yKRc14J2Rw8UntWzLoO1XsQCB+NuD7ekpPksjHMkOp5FlQtUanQCNPcaDNZ3J8jfzYqCMq6CNqgcpkjnmgnqHF6WIFkSEzmf/mY8ShNAQ2rSIqozajYVdwL1ewHfo3n0qYvMMdSSrY7SoPOmRCtED7m/wCpC8Dk5iIMfIxURy85jDl9IC6G1DQqkgsSa1lvHgb3wz8h5KuFy3NypJoBktCVii6kblRYY6gCe5iB2+wG+5oCdqSv4poN6xkzMgGGVoYjEizzayY2U/TXce4EsCKG9j7Hith+kc/JUSY2XEyUAaygKYAWKJBHt7eK4lzM6KTm8ZyGTSkcZjXQGWQyASKrWpFgSblgRanhV9VJGcyYxMqIWBAoqLIBNBVoCyfAA+23ChcadNWvJBaZzTPNzaWbJnmUkv1OnAqnTRWlQafpN+Dfk35vi5zj0tzF8ifJ6/RmjdhGobSAiAlQpU7dumlI7gbJ837k4ceHldJQ6tHpeOVWj7iRqIYMK1AvpFCwNNeb4u4vq3Oz4pJFOEjRdqxtqEknuB9fnY/a9x44nUAMYql11InZxFV5oZV5gjkF5pMinKswRE1ioymkLpMdk7EH99y9YTx/4g7UFHXEQbwukxXtvpra/F6uMPGRky4J/SR4o3NSkXIpY6mo347bJr381xoPLvSQXBhxpZ26cjCQ9OtSl1FAsVI0dw2IBtvccbcbQJapbdovMDlQeCOcu2YHlMwyQogBOkqHA0FQN+381V/10j1LyOObmawhI1iGNJIai+q1aMKGAod3f3EWVSt/GWctyMcrPAnVXGWTUrtMgmFK1sAI/pIXdftdEm+HHF9UtNk4U0hPUy4lhZYwQqbtpIsHYs2/d7fiuN1Lb/bFd1DuBA5TSPymOPE6U3UkCSUJSFBUq+6gjUACPNWfB80RwzY+djPNmzEoquZmhkbWomjKSLFGqsQlA0QdINqQNwbG43o2GTmCYDSznF6jRxMrCw4uyw0aTZBWx4oXxb5H6IVssUk648UhEMhkiZwYyWBdOnZQtuVG41DzwWrGTMmuuA/pjHs0PzvSkyPiZEhkedplOQGOw7/6UB4qyN/bjj0XzDIbPj6shkWfWHjJJUUrHYHtGkrW3gbeDwzLzmWcLFMkaQZS0rqTqRHHd1NXaG6ZZgRsCu9jhGixRjT4cwikMQkVkqQayNQNOdIUFx9IFCj77nioiY6s/ClsqjUrg7Z8PGtP54AuNOWQFUjckaAB/wCE+PH96vbxxk3oqULzHD0C9ciqQw2Oo1uLr3/6fnjRF9RtkFcfJSIxZJEJOPKxkjD6hqOtCpAqiNtx/ThJ5DhwQSLkFZAwjfIxv1Qw1RAsFlAiB3q+0j+l2IrRle0fh7+dVcQnVsQqxjPv5fCnv4dcrb5oOhJlMTmZmcsGcikOkqApDfbxuu44r+r+du8OXEiKqDG1SFTJuRLDpe3jQNeqrBJOo/bgZzzn+dhLL1Yvl2zVLxujtagIB2kG1LEWQ241e3C6udNG+PmsEYSWDGQ+ghd1DqWpgSNekbWL4JCABJoSdQYBIwPfrRFOQ9H5F8VZGZ4pW1uCVLmAumxtAdzQ87Wb4sfD15ciWSNpGlgMYMgkYuA2paK6gKvuqvsb9uCK/E3Iix443x4I4ZQrLpUrqXUoZgTLQNfzV7e3Fr4Y+olyJsljGkSrqlIXSC66e5T2jYbbk2NXn34K08jfvpV0AkgDurnn+X8o7ysiJH3KenRcqao6SKvURdmh/XjNfmYDjsGZhLqTt30lbOs7GtR2/ttw4+rsoTxZRbsdEUoqSJIpVpkBDExh7B0kEH23/IPK9FxYsyfMSu8LQvITGvTbUo2Qaw3lio1V7n7cO6wHahWzcRWkd00Z9QRjlubBNh1CuTAVD07KuvsLJbF9QBBs+D7E3RPB5lHJjGMStkrLJHpSWmdW1UzazYAKmgGJ8N9FXwCXFiKvq1/NaESNZ50miMTMI9yqKVKWpG9e4+3A/mmFPhgd+O6SlVBiYtp07ii1MuzA9p3BH78JnUZFH1BCyw2Oa0CX4flURoUjyD0SQjBF1FTGDRUkeC+7fxe57aVn5UrY6gqgaV4sb6AQNQf9UEe7EA0R599r4ZuR81naZerLAwGOwQRyKtHXEAWILKllh7bACt9hF6n9Nwx40mQ8zPOkwI+WkVlLEEoVJS1uhsNX03uSbYAxEziucW1YqF7opJl5QMbJmghyACY41MhcLpJkTVvtsBvQ307+L4YOSrcZEeZMArFSQQwciu4amtftp/H54u809C487zzzCUOY1lBhKpESWCG9aMy0e9iLBBsV445y/RGHK7PKuUzGv/wrxtGKUCu9AVP+nceD70FG4gAls0ZUqzdjH7UhZHNZBJkpkOXElkmw5LqrdOmvwNVbbAHxsKZOVZ8+Ohxf0xM6VEnXTSBIbog2AxDWAzD2++9PPmx/8Oyi6KuU+T2WadkO96RtQKML+7ftZIepojiqGR1ikYFvfdSoL7AjyPAYHx7HfrhOqAMVtgkT2uVAuXepzDhy4jRWzgqjBl21Xd7E+T7e39+CCessh4wkmhCmnpui3WmtiCfBq7G9/jxLkZ2OeWvp0lnnO5Cli2xBBI1gVQ2P/fhf4PqlcdoUF57lnTpbcfKiB525kklpUZy5Eag9MWdQFXutkij4/I24pGdjjxAluvC56bWAFTtKjxexDHz78ccP/o74Zw50Eb/PJHK+r9HSrMNLEeOoG3A1ePHBi0i7Cp24i7cwT4Ul8k5rLDNHkGT9VJur9IINkavP3BfbajVebGj4PxLxElmZlcrKX8RjYMDWxb81+3A/n/wwhx2hRc5JZJJ44WQKupNZosVEhO22xA8+RwA9aejWwcloVLTKiK7SCMgDVfmiQPHueMNpTFYbr8/hRt/UvLtCrpn/AEwOlQrSQCBuXJIo6d722rgDP6hjlkxVlRujC4YkNbEWPY+Sndp3o2NhwChgZzpRWZj7KCT/AGG/HkkRUkMCpHkEUR+4O/DAoBBHIyPjSzcYzPMQfhTvD6oxIZsqeJpWYhmxEkS1jkJJUkMxA0Gqr7m/A4UoPUmShtRDekq2pFYEEgmlIpfAsLQ2qq24Z/QPw9XmMc7tkdAQkA9gYUQSSSWWqrif1N8PsbGx2lh5hHkyAqBEgTU2pgu2mRjtd7DgBbQYprX7r9pj4VQ+IHrg56RiJFUlP1QyDteyTob3uyNVA1+fATOfH/w/HiiDtlK5aUv9AB1bLv8Akew8cVvkZNWnpvqq9Ohrr71V1+eDfIfRMuXBlTKyIMYEur6tRpSxAoedq3rfjVtqoxQtddjQ9OaB8aGJwY2iJXVGB3IV8n3DAhR9iCfHBL076jjwIMoY4fru/wCkJKaNozsQ4FEEAkiibIHtYIBcZypYIxUeWCmh+58cenDcBSUcBvpOk91+K23/AKcaqKsxQm6xqXmHMWIyEjCFJ6ViwpgqMrgrRoaiu4N19+LGX6idxGOlEenC0IDWb1imdjdlvBG9AgGvN1Dy+UaiY5AF3bsbt/fbb+vHMeG7KWVHZR5YKSB+5Aof14JVVRAFE9+45kmpn5s6qemsYYkG63UqwcFTsKLAWpB2Ub8W+ac8OaUTJJSOMMy6O63YbXZ+m6G24F+52EcfcALSqIFE/FXXmTvvR/H550RJJjRqZBHoYMg06LUs5pvKsqaR4Fn7byc9+IM2QnSUwvG1K1qzFCAy6lJpzasTek1YA3G9f0hylcmcxuypH02LsxoUCPc7bkgb7USeDXPuYYEeThzY6RozWGChQoB2BI+mwTV/hvsKSXZDpG1VIgvL1jnPp4Ve9Ac4mnaTFEXVYYyoFtV0U6AszPpBqySoB/hX7nhp5Jy7mEMej5KLKIY6nGUiUfGkgL5FXf5/FlG+FGUTlZ2lrK4xkJJ0bpJGW7h4Boj9uHL/AOOXL4aQdeQ6V1MvgnSAbLUSdtz78D1KvBIrrt5gxUHekrCaGfmJikijlhlTSNcaKylCVO6nUvd9tytWOLPpfk0ceHlNkxW6ByFdSNI0ahS+LoKdQH8u+3E2PjiLLhy+mevqHTQkjVYpdW1DuPuRtv7cHOVAY+RLEoJj1IZS0gV0kkRWLRLpNhdYslt9/Nb6qpbIAaR8CPfs0qxqSNScqTPUsAjjV1MaiwpWxVUo0mPRp1U2oMTq8nahwr8H+f8AomCHIk0tPLFGXVpiUsumx7augwINkbAkH24AcDwVsW1KgzSLlg2UtqRHZAnvjnX3Dp8H/wD82g/+WT/6bcJfDH6A+bGcjYUayTqrEB/pAI0ktuKAv7+SPPjiw7Ukb0W5x/8AqM//AN2P/wD0nGup6jkbnMmCQhgGN1fHcW1AGzdVRqq4w31NNk4/M3lyFjGSsiTELZTV2svvdbDa+GLmnqHmeJkR80ligVsiIRJ7qVIDjtD6gaHueMIowYpp9B4cWNgZ80ci47jIkQzGMydNEcKo0g7gA39t7NgcLnxa5ri5EOK8cyzZK7O6xsmtCD3Uw+nWNtzVtXvwtenviJl4UkrxFCJnLvG6kpqJuwAQQfbY+Ku6HFb1X60yOYujT6BoBCqi0BdXuSWPj3PHRmuLCIp/+CjoMPmJkBaMUXA8lem1jyPI/PAWbmnKpMjBGBjSQyjLiLM/uurx/wAxvej49vPC36e9aT4UM8MQjKzin1qSfpK7UwrY+4PAKJypDKSCpBBHkEeCPyDxsVmrFb/8u3+ZtWltPyf1Ua+qvPjzxT9G86kSLnWmrx555I7F9x6jb77i1G3CWnxv5gAv/IOkbkxnu/JpgL/+WuAnI/iDlYk880RS52LyIykoSSWsCwRWo1v483wMUWoU6clyHn9PcykIt5J5HYKD5JjZqH28/sOCPPkK4vp4EEETY4IOxHavCByL4mZmJJO8fTInkaV0dSVDsbJWmBH28nYD7cXvU/rLmUiYc2VCqJHIs0L9MqHIAYX3UQRvQrjYrJEUz/Fn1/lQZEmHEyxxvEtuB3jVeqmvbYV4/wCvDlnZsWA+JCuQmPAF0iDoM5l9u11Ox8HYEkmzd8Y18R8bNM0eRnJGjzJSdM7EJXtZo9w9+LXKfjDnwQrEDFIFGlWkQlgAKG4YA19yCf34yMVurOaCeuGxznztiEGBmDLpBAsqCwAIFANe1cAuLGfnPNK8sht5GLMaAsnzsAAP6cV+DpZpu+GePryZloEnHfTYBprTSaIIsHcfkcT899NxtiZWlUVIgjpuTTksp727gGDA6fGy7WeEr5+WIFoZHjYghihIJXyRY3o0ONG5QZuqc3MSOWI4jSJEp1C43V1P212xIJur+3CmQlgZp9twqEEb0h8qxU6Zj1UDkRozKdyjJJrB0gMUtAdPtxx67wYkzHWFQiADtNmj/wCUbeK87Ub34KcxRDMXpYayItUcdGKtEhXSxCkEkMpB86r38cXfU/ozM5hkNPAislBfPTo1bbOFY7m70jz+L4EgbzVDNpBBXnU3Nc7LeQylF/S8ClOmh4IJJOzeB3AkeNhwR5Z62iZ5s94jHEoRRHplPVZFAsOB01J0qpsbALuTfHD5mSIpMeJi4krpS7qEIYHSdNgadJpvcncXwuxzStydzYCRuyG28m18D3JMhG35JquEtZe2BqEz8qo60XYJhYHKfSnf1Nn46zTY6rHrmV3YAraF9T0WIrUR3abLbgAeKy29uHHJ0PPmyq7Nhuer1dJ0FqGwNe0p0D77HxvwnDii0mmRUvFvq0ZnHpW14XpvluHFy+GfFGRLnUDI2+liFJ8nYW4A071v582/QXJYMLnGdjRqxIjR42JvSjaSUO+/cRR80vn7rXJ/ixjdDGGZiNLPigdGRStWBQPcRRoC/IsX+1DkHxREfMsjNniY9ZNASMjtAK6RbEXQXc+59hwUGppFK3q3Pimy5XhRo4yaCuxY2BRNkk7kE+eNN9bwh8LkasAytJCrA+CCigg/uOMdyJNTMfuSf7m+HrnnxDinh5bGsUgOG8bOTpptAUHTR96964IihB3rQZfT/Kv8Q+Q+RTW8PV1gUAASKG9qdibWvbhc9H+l8JIOatkwCdcSaRQT9emNfAIIomvxueBsvxRhPN1z+jL0xB0tHbquyb81W/34qYfxFiSDmkZikJzZJXQ9tKJAQNW/te9XwMGikUY9X+l8PIxOX5WJCMY5M0cJUDapLG4G1qV8jz7/AIYv8rcq+b/wv5Tv6HU6193mvqvVq/i/l9q4zzN9fKeWYeLGjrNjSrJrOnSSusit78sPI9jwzf8Axmxb+Z+Sb57p9PXqXTV3Wq9VXv8ATftfHQa6RVfA9FQ5XLcmCKJPnsTIMXUApnAk2J/BSx+68WfUPI8SPmmJh4+AuQI49U6IdLNdAFmJA7QNVMQDrF+Rwq+g/iAcHLmmlVpFnBMgSgderUGFkDa2H/i4l5B8STBzSfNkjLrPqDKD3KpIK0TtahQK9+Ng1kinD1l6KxzyybIOCuDPDuFR1NgEedB0kEE+RYI+3n74pZ2N/g+JUDfqRr8t3f8AJ7FO+/d2dvvwC5t8ScJsDJxMbFmiE1kFnDbkgktbE+1UL8D+g3mvr2DJ5VHiTY7HIhQJFKCNIoBdRFg2VFEURe/7ZBrSRTR6i9BYz5vK4EUxpOrtLTuSQiq1DUTV7javP4HF+b0xy3M+exIcUQS4gAEq7EsQSD5sgEUQ12P+in6g+KSyZGBPjxOrYgYESVT6gqkDSTVgEX+RwR5l8XcYR5DYmI0WVkipJGK1daQdiSxAJrZd9zx2a6RU/J8Ll2PyXFzMnDWd2ajQGoku4F2QCAo8H7DgD8YPTMGHlRfLoI0ljLFB4BBqx9rBG3jb88Uc31pG/J4cARuJI31Fzp0kanO29/xfbj34ketY+ZSwvHG8YjQqQ+neyDtpJ40b0JIilzlcCMzdRwgCkiwTZsALQs739vbjR/TvMsaWHopPreHEaJ1NxqE7Q0uqUBV3I2s32/bjO+QY0z5MJx43lkR1fSl3QIs2PpH+o0BtuOGvnHLGhhyMvKUICvQW3LM7iaOVdNlgVCox3Jr7cC7xjenWrQZCxMQRQr1aqf4TFLE6yashVkYMDpZY2pdiSABvd73fjgPyz4kZ2GnSXQATq74gSbA3s/euDM3JJc/JGNjhbaNciXU9C11quxAINPQ2vuBPi+KHM/R2VNIWTGlKr2Cy38OxG5Pg2P6cKt2zfKqqgyCeX1qm4qgNrbmPOqHIM5TzCOKUs0LTaWAaQbMxFgRkNq3sV78NaYaTcxfGgASKGVESOlZWcH9VmXSVc0CtncbG/fiHmHoWDCyFl+anVA286xxnQ9aiAuvUdIO5r77fcfzLMGIf0Sr6W3olXvc6qr8ebu+GtbvFP+YkAic9/wB6zhU4e5dPXvp7OME5z3bRV2Tl0XRk/WMQDi4bUIQSorQFsubsE+CB9iRD/lqP+Z/7j/bgMPTUi42PmNICs0wIj7i31adZNV5FefcfeuHzleEJHIYkAKW2IHj8tsP68fRdHWrN1HZxMV9F0Pwli7bd76TERS5/lqP+Z/7j/bj7/LUf8z/3H+3DifTLl6U9mpV1H21ad9rBouBYO/kbcQf4GaBDqbUMTZAApybsWdkJ249IcPwZ/KK9gcD0achB86Vf8tR/zP8A3H+3H3+Wo/5n/uP9uGWfk0iIzmqU0av8UbqiDY9738cdtyGQAk6RVgDV5q/H3+k196/Isv8AF4P9Iov9f0dvoWlf/LUf8z/3H+3HEvIIlq2cWaHjz/QcNR5RokVZHUKSwLAirXytmgDdCztuDfHWT6b16d/LmlNkilVtVx2CO7yP96FuG4XkooW4DgIwg8N4pR/wOGyNb2CAfHvsPb77cef4JD/O/wBWn+v/AJf+vDYvpVrN9MMzAEFt7DFV/G7qfH7nY3xw3pslQbT2etRuymsf1K3+PbztwP8AjcN+lfnQf4HBfoX5+9qWI+QwsSA7kjY+P9vwf7HjleTwEX1G+rT7eft9PDRhen2K9RNIDE2STtQY+SKrZjQ/tvx0npoIkjEqAB1FAN6t0phftTD/AG2PHHheHmNKz51p6P4IEDQs89/L+aW/8tR/zP8A3H+3H3+Wo/5n/uP9uGo8jOiNgaLAltWwUaS4397QX/045bkUg91u/ANmtQW9h4sj87+OD/xuD/SKZ/r+jv0Clf8Ay1H/ADP/AHH+3H3+Wo/5n/uP9uGmHlYWVo5dQIQuNP4Qv/EL3A/BHEkPJASdTAADVsbIHTaQA7eSF9rrf9uOPDcIPyDvrDwHR4/8xtPlSl/lqP8Amf8AuP8Abj7/AC1H/M/9x/tw2TcgYEBSPcUxH1a3UKK8khCft/0uM8hkAY7doJI3OylgTsK/hNWRdbccOG4P9IrhwHRx/ItL+LhtirNLA8iyCJqIaj7H2o+3FZciTMwoUnkmlQT93eXY0r/SDZsWv53P9Sc3Mej3EIQbB1k0BpJ9vJNUB+fbgPzmJsZEpAnbrheM6kugKtq/m+ojf+o4+Z6UtW7fFaUwImK+a6XsLZutaspAgGmb0j6djgzJPl2kjVsZ1DM2lmOqOinv71dbEDh89JcwhbHqbIVnR2U65LcUdgxY2TRG58iuEb0NhLkRSZRllSSJGjMegGhasWUliTZFb1W49rJnF9DpkL1OqyX/AA9MHzv5sff+9+ePPZJOoGvHRiEKlee/0qj6wwxIwWHFLt1FkeBmVWlXT3kfxBH7h52rUPO1xObcrRBGI8PVudLrbmx3BttyTYI8bbbcIXqz16F5kssMJBxpCDrckOR2k1/DdHYHxxFk+iM+TIiqIA5C9dVMig0oF7FvO4qx/F/ZIu3tuX22rurt7huXsVoUfobl8bLh1qljh6sSmTvlkZWLMEDXQ0qQoAG3vRPAjHjmjY6Ua9O4KXsdtwQRRI9/twXl9Wwjmiy6ZTGmnVtXcqFLA8UPsaPngd/nnCIyiJSNgr6btxQUFR7hbO4/J9wT6fA8e3DKy6QZPOvU4HpI8ICiwwIkzyjlQw+sFP8A/Ij8hgbTYiq0mu0do2FDbi7LnygaSdI0nbSB29wPt4pmH4v8cL2B6cnTl+cHX9A6TDIxUK4QltSE7gaQWFEatQoG6NzmXOl+WvVfVuNKF71RIoWaNffzxevS1xjC2ht3GrR08YzbWrOR6qUoA8yaWGxOncA3QaroEeAavicc+fx1PIVN68aaUCxsdJPjcgnhd+Ijnoctjl/TkSABowAdI0oFogDZ9JPk0SR7cXcaUS4EglLPICJmR47dFLKWYb3Q3JNXX24nTp5yBNpcmqF6YYzFtYAmi+DmyTuekes6FmYKA9FtmJUA7E7biuLwfKtl0MaHcvTBAFAfTpoDYbVWwPsOM/8ASXPo8LOR+4ISF16atCfqIvwRvW/ge44ecP4k4iz5TVLo7mU1V2PNar3INGr8Xxbb6UuXBItgxSH6eIJBtrgY+1QDnLs71IGdDqcAqSpDFrIHimJPFMep13/XTar7l2pdA/6GuBH+aYvkmjtu6IoBSDS3SYDUQocjyBbNeqzwu50XzMnShCWoOkCNYy1doC727H7eSeEnplhjqxW/7xhP/Na0GHn7VHEsg7xUYpdTA6hsasjuav346XnjNFIBIrRrSORpOnwApNWPoG171xV5zyzIifHypY+3BRGkXWu30DQukUWBN3406ffyNzfVkYgnRlMck8SvESboAsyKT9+6wfH7XxqdMXCRqtAZ+tFf6c6tjpRTsR4nej8XNpXLIrliw3QUTVUKX2Gk1sBseKv+bQrX8wgYdv1J7ENX9wOA2LAUw9aRa5QjtJJZV9LIY3Bf8a7o/wAtVY4Ac3XHJgyMdFUUDLHqAAa6oKzM1Gib8b+B78vTJZgvVjNA3TjrINtTT03OtUgPUXW6UoFC10ldgBVabGw4kwuatKzrE4kau8LRIAQpvXgBSRfF71bzOGbCx5n8SONBQUTalGC7k+GA2GxA+2wmXGgjz2V3ihiGE6udIQEHZAa2csQBQAsbcJHT7MQBaGR+1GenLgUk21xAq0PUTmJpuqpiDUZO0qGYk/VWzWzEeCLNeTxXT1cDajIja10+UJAC6Nr3HbttXEvrxsP5WTRojmlGOzxoum4wzd9DYkXX3qvbyveqIsdMrG06FSSLSdChV0nZW2P8W/de37b8GOmmieqFB/u27X/NcVezcUZCrpmiRVPULuw06VG/3HuPP3465lG+TiJPCsNJqhmAC9idhEpaxpPaKsn6tt+BfP8ANwUxxDjqNTruVB1eUKhyWrypvYHwa34n9JZ2OIMvHndllm0dJACQ7JICiWLA1MNJugBvZ483ibzcVd60iMRXn8Zx7cQxLwNu+ufSz8xxYpZYY1fHkRkEvYUU+SdWqrAB2Jr7g1ww+kvUnM2xlMKdRLqwqGiABX4PvR334vycwxxy448hMc08kU4AOzMwjKhbsKxCqSptRfn24rBcMs7ZOV0pWIOlzoNBQt0FG2x8i+Nt3+rhCgPia826ohmDc9hz3zQL1TyQGXJylSMHHcExGJNEiaVZmYk6izFr8faq8i96/wDUuXDmRyQ5GgKelFCi6QkR06bb7voF3RUrX8PHP+YwuTLjy5LTSyhYY5hEoSEsa+lWAcgMe41RF71wt8z5c+QwKRT/APD9k+R9Y7VFtpoH7uSWPkf1ihmMCtdVTcco86eMX04BkzyzLNITMekqMohCXaWpIBsbEG7+298NEvo7CGSVGHj/AF6QOmtafHjz/XiXGyIZstcdlmDB+n8wNIjkkjGpo9BYtsFYaq3IPsRatlepcgxMWlQZTksJl7QpsaaSj9KgrVkGwTdElKJckkmmAJGF5GquD6UQY5/TsPIWZRLUQVWIUGIAgto31MQbNWAK4Mcp9ER/OQmRVdetIpicJ0RGeoyCNAvadla7u7u74XcyHJTksLMi0VZ9QlbqU5DqSdPlTbVfgkcEf8oSyM+NJzGZ5EkEj6oB/BRVQ2vUPuADp2G10eLuvEnS25Mb1I1hlCysQonynPP70W5bzaPJymORjxBQ7RDUl6NWw06kBB16VOk/v+FfmGTI3NQjuVEjmOcV2mItslULF0hNmyTfkjhl5hgtzCRjvC+Q+nrRlnMYTW4GntCBtABcMTarYAbYDHirzDMURSCERTSSowVS5WMppjYBgyqoQ0xLWWJIBNcSshnenlhpJUbj08aGQYokfJSSCLUkExZOnEFi0RuUMekawVYBe4m9yd64G+lvSit8nO8gfq5EStCdJUxmURkN3WTftR2P4PF7B5zAc+eNFeBckSRajRADghiATf5Fn2ra9q3p3nmIuVjpHBM0SZEZV3mY6TqB1CNRuSQSBe5/twnh7l1RpyMg+XrT77WmYmPy+O9M0Hp2EQZzSQRApjyPRQXHItDVH2qVF2K38KdjdqHNeUwY3L8PISUply0537woOzKAAVI2pie4G9/I0Kf1THPDmtJiPEZ8aV1YyIS6ooJU6b6RZTYsG9/NcZR6n5LLUedIqxw5juyKpLdMXsp28afp/A9vHFIOrM0u4+SAsU6Zw/4/GxoZpJknapBNIXEjFFK9Rbpl/wCX7DxXsKqfI44g5hBJ0pMgIhgMqxq4ZWAZUK+2kUEHjSw234H+mUyZs3CyEjZI4ikEcpS11ItAkFhdner/AB7cHeZejGzMeSVstGbqF3laAITQY25VjQp7oA7DYHhhwNROBP3pNy4igyOQpb5xzLpQEKgYZEemVmLkhkI1FTrqyzKStbCthZ4MYPI8PFy+XkhWV4JXnDklXAhJB0uBp1G9v28cVMj0CZMSHIbK/S0sIwIvq02Dp7hbHTe4H7muF0cglfKTFyGeKTZUL91C/fuoACz5oEVtwplVwSGIEeNMKnI077Vonp3JAgUTPHO/STJx1bTH0bdQyxtqAC0RttWg7U3AL4mLHLBHkBKlaRlkk3JYKNK70NtgPt7e3EfL/TbZMq4y5AlkxW0KSLTpOdzasaCGydr7lW9hVv1/6Plx0jhifr6zuACrA+RtZsHfe/I/I47WNU217PpGB/fnVCWrQtsLrw/IQT/GTjepuQ+nlKHJmyo+t0FpsllZVVg0dBSwugAVJ28bH3G5XKZJJciNZhJAsnTRZXBKHUtkKwrYNt4J+xo8AYseXKyWmyjJ+nHrdipct0kXt3I3O179t3XtwY/y1KUOXFKxmaZYREARQcEr+oxFgBd7WtruuGBRoknI/upkBDnlkeXKjWN6Tx8UPMkYyLiZNE4jcJI0sSK+latVDG9q8We7ip10iafGOPE0ymNoMgxJqUO6oLCKFAXWCB7EAe9DrlvO5ZJXSYvjriQiZ1jcSdQIylksEECRmX+LSNI2NbQc5kynikZS+OXdI/lkRCrJIXKs0qvZNoRZXa9qBNZqOofCiuIvaIGxFd+tPTQgKhnaSE6P1JAgYOoK6Lj3rR7f6dvG8uX6TwiQUpRpFgsWINX5Zr8Ua4q+q8Fi4x8nKltIldAq9YTyWV/T/U2JBN+1qfwOKeF6Z5bOuqTmTYsi9jRy4p1WoAJ7ZT5/73wepS2rNazrBAH3oXnckyUzRUEmvWGVSm531AhT5BG/2PGkQc2Hy8OM8ZTJlFSRyGpB9IJF0x1rRQg+Fr+DuTsYvlTzlTcs8pVSwut6RgdmAXT5HgD8cH+d/CsF8hpZXMzSPIrgEgg2VBBHvsC17EEcKFwq5mi4ixMZ3k1d5d6xlTJeY4gGYshY4ZUqzIw06oz9RfTZNqT5b+Kh5yjFdsOKPpOM1AwMEoIkIUFlav5GWkDEUGofsGzOnHkQyCWPQ2SZHnYISxEqtauEY0oGmiw3P78O+H6mg6r5ZdflTk7SgtWnpEEkVditFVuK44XB3eFIBfv5VHHh4gvEM0TBECqpkUOwrwADqBIFEj23/bM8/nPNkzXy2imime2ZekwUqq1up8qFHk34u/fi7i4aNE2SGj+YOXazM9KKcNepmoDTvVX7VvxrXP8AHWXmwDk9NcV5NOul1uHhUspNHt1AEC+7fYcDbHL4V124zQWPKsz+H/rfKKZKagZEjMkZZBpsbFDVUWvSp++3kjgFyzm2fHmyMsckcllpo9B7I2Nta1agA3q/9HqDKhx48fIWMMobfuXUSR3rsA50gkWdr8eRTDheq4mkndg//FPLLiooRmEkwljGuhqHkgAX7HcGwYfnFY66REzj2KBS8oijyslesDIqsIkpdReRWFWDuymlqhueGTkmI0GJj2RJLjzQzPBCmqWlkDlWF2pr3I8ivfiDmHocQx4sgCh8d+pPLt3KG1Mx2s1V7k0LA4XvQzKmfjt1e6QurEmg1qw9992qrFkn7jhjKFiRFaBchoyY50Y57nZpw5THjywJNI36Kqx6cZB1htvBsAbAVq/osyc3ky8HGwlSSSWCRtIUFtSNuBXm1bUB+G41v1CrR4uQ9A6InIsk6tidxf8A7eBtxkXoye+Y4WmkPVUWPyaP/c/+hxPbZXHYG1MuI6E62nHv706+nOcTyzcvxYoH/wCHZWySyksrLqWj4ofxWfdgPbdnfFIxM+J3jjjCEJJIwI7jSavcD+G/5qq6PFP0DyMJMA2mLoRPG76VQ6nWu5gd6HdZ/wBLe44D+pecSZHzMIl1n5YqkYMZLkyw0oVO7WCD2mzSn7ngkOoRGM0N6zqJJaYAruX1YrYPK4UVcp1vXHEQ0qlY2QDQd6Kkkt+B7Vwu81XJcRZkMJEqG5VVVbQ4JAJA3GoHw24P9ycf0dJJDhyQQdKIQyo7irVpISO7YMe80WJNXW3FT4acjf5mVmRo1SLSylNOruU72KJAUk/0+/BLDDbejuOyzBGPrXHJ8eaLmMrxrLIhhnLK6vpJ0yaAfJIaTSR7ksK3PEWVnQPi5EqyxxO+iLQSvU+tDI4UU2kadrokm6FCzfrDLbGZ5tfVrUenp0jQSqVqG9AuPez9+M1HOk6BjMdvaEPfgKT20b2Oq7/78OChccqmDlzrY5px9E8rhHMWjglMytDJ/q2IKsL8bqSbrhw5dySHHic6jJGZRIGeSgJFUhBrXyAGOxvY7+OEz11mJ81BLC20uMOuImGsRtswfQCigofbevIA08T8t5lDJAUSMxdV4uopK9MKHsEqiKLZdQPgldxYOwvcE/hEVyhjGe4UNMeR1JpcVklaUFHK6XAjJtrJ2UWF32IsUbI4955zvJjwem2LLj/8QjrkDUAdMbroLAUdyWFH78aZz/09FmIgUwQyyQMP+UADTxkaxe4DA19tQPsbQ82BTjRYkpAvNjtR2kKVcEUQoFahf7g7+ymaWELVhVwrqW5iarYnPFfmgnGudY4o2V1ahEWClyxsAIjSMm7D2s3ZIzn3JZszJlnigmZGI3Qawe0X3ajv/U/vx5ziDEiy5oRcUOlEbtcmxIperJN6QTewvb88EcTIwFBWZFQqaUNrVtNAgtojok2TZ3quMjZgKWQe0hI3ojzuaKDIlVBG2PEVojXcLldRW0YN3MXPv4Ioaa4m5JkZWZjO82Zkh1DGCkUxgDySa1aQR52rbhCcvC+SAGePuR9iACQQpYeAQTtfneuGrFwJYY2QSMY3pGyRjkrEzlSVvVdd1E6diRXjbrg0uROTT1dWwy7A5oFhcqy5OXSMsrfLqxbpd1GrLNdVsVG17n81eh4Xp3FixseJ1aVHKu6M3brZVBcANdjVX2oH334z3G5jlQ400CpqgY6GkMbUhOxAYdoJu978/ngnlDLhwYpsifrwzaSIxK/Uiodh/l3A8G6/B3CryMwgGKC2yJuOWanwZyXyEbGSOEsSMYRkjtDbgs2rWCANrtqBFHY5i+p/1eXSTNqkyEVJpJGABUkqPBFaSxO9X/Y8TT/DmZUly58xLYOzyhSCLFhgBVHVua9idr34S4uVKbwhILWV9M/TNF6W0U3qBtKB8En9jwzqnfc8+VYblpR2VO3P96ZOV8mw5ebpGIUfFkleARkvSadVFSDd2LILGw1++xfknolTlySNFCIlZ/0FRwYgtlWWTV9YoHewd/Htn/KuX5EOmfpy9mQAJ1egG1qp/Pswv7tv4307kPrtZMxlWGfp5ErIJWXsYva0Gr72Rve1bcYdWIM0twv6Yx4+tCMfmEp6HXm6kGUF6kekAAMNZRCO5tShkomzY3vhXzOXyY8mHkKkQ1SIUi09qNdqAVcs113EkEGx9uNfxsGGbqoqEL3IHdBotb3Au6J38cKuX6aMeZiJPPG6JICqdGgR2lxqDWLA8ncE/bh/XaSocznPPHdQXFJ1EA7CN9+/4VW5ZzKeSaKGRzlpK6xzxSRxqAjkq1dMh1YEbEmqPvwt8nwWjJkXGV5TDJINMdNjSp9GmnN9xVakH1GvIPGgZC40c+UYupBPmq8cMxKhQ73ZQIdYs1RYA9poi6KTj+is7qqoypI0vQJwtBt6pij6yNti4/7i5kwu/P1qq8BcJZUMQPuflUvrXl2bhRuJZhMuWpM+lFBVlWgGoe2ndloEg7/da67xri5aTH5i2BNqWFAha7fZRW5NbVw/c65Pn806IllXGiMGp5A5YSAAuGeMEaLXeraiQL4BNjwZGBHhQaoZscfMF5Y9PzCkkBlAYkbPfd7b+x4batu0LOSfXlU1xktzjl6eNfS+ruYpBCzZDyRygMFrYBWUlW7Re38p+/BT4Tc8myJMmSXu0BplAAADBTYNEMQe3be6N+eAHKMVp2xsSY9SHqrHFMFNEONJQXs2kkMCR/AQDVcMnLsBIYsuGHJhgd2MgyI9a9KmAKeQWDIW8bDf8EFbtFQdR7+fdWN2jOk8u/n96X/UWUJoczWA7KiMH6bRdMmZFKhQQpUhrog+BR4gz/T2NiyxSJEciNoJGCSEsGdV2a009oLBiAfAPixxbweSDOmy4Y8zpJpZ5LTUkkcRVhRUkMyEAkg72KHniDKxslEYzTPjGGArCJIQNcJ7HCUxAenAI3Yg+eMTKSzfzTrhQFlVMY8v7r7EVQrxrEiyNo05EULoyh5FjeMqxptn22uwQfxT9WchOGqSJLLolbS4dEW9IDeEJBrV4I2IP9R+RnO6BInkVmcCRGUDx3K1C9wdRsVvwWaGZpITmxmWNlIhAZF7nGzAqSt6qJDfi9hwNtGKaj4/KtvXLahwoMYjwpj9OZNzk9eaasdlYSROQgMkSr9WkuRqJ/77CiR9W8jx4sGVxCZ5OoCskqaSdSu2phGQDppu4gbUPbhX5zJNj9UJqglVCOsLUNF4dUsAtqNHXt9O2zbisv1BlZLiJZMgF6Voq0F1F0QqjSCF2Jrfck0aB27q6fGlOpdyVBg9+OVPknIIJllmeGPILQI6yyWXvUqsaj0qw0bqCL1WDY249b09FKxf5ODIJq3mDxtsAKqMqpH+rSP61fA34ZzZE08+OHVQMcI7PbIAroCFGxDUSAxPkk+wAeeSejc2GMx42ZCEVjfVxQxJoGwdX0kVVf8Ac8TMLxjS2Kdc6qWkZmsg5tzIx8vyMaWM9V5xKD0/pRvu5FgkxrQ22PvuBPH6ilMCMYVc/wASKoBCqRV9pfURRDHbc/Y8F+Sczf8AxfpjUomXptCSWHbYH1CjY7x9t+CHo7AaHEy1VVkkZnW0IbUxQ0tsBVWFo+Tqqxw2NTdpYNDZYljkDBpayeYu3LmiWCUO8hOgK4JU7hiAQCPa9JGwB9uHXk+JywAYplV0gQlesUKyOSWI1MACVvYLtufJHCR6i51jjRJHKGmR1Pao1badup7ppsVdWK9zdqPmOMyTOrM0e2piDrpNJatRuhYI3Hk/uU2Wa6mphG2Pjv6UpHe+qG4QBoB/fB8a+T1mP8DROoGmWdUaMkFigOsUDZK7AajfuPtxQxOXzrkNljEkpXMvSCsXXUzabGkHY0fYaQNxfAbAeFcatAaRmABK7jcHY2PO48Hxxt781xMWXPm6sdhgJCGu2f6FY2fBvxQAP+k1XabVONj+1de12oyDK+xSDkyyT4L5BQBzOHMdEyEmXVQBFsdP8fuBXni9yrIkxXx5/kpGQyBliCkvGpLWxULq1KKG6gHYg78JvL8t2ONMJKdsgdWmYfxjQpH07CyK8An88TcuDyZeUGJOQ7S9xB1LpDHUDq+4IqjQ39qIsFtiQOdOW7evXNEj8MeQ95NOnKvWmOrSTRxTMhdisQ0tLuWF6dezAUSANh7nzwB9b5EhGPIIJlWQOVJip7BKgHe7NLd3sT5rgxkZYXlzdJdJVCL0nUCqGv8Axfc1vbfbgLjejcpI0mnSUaTWWXcnREzAk0DfavcRuR3EjhaBbh1Cuv3HUw0ZEVxzFnxUgyiInkIjOjSusOy2xYKNQpgQfyQNjwVl+J2OHURLJKdA06Vq3qtJU72fFjVXtfAv13kPMUjeUk9TpfQFBA09wI8hib9uF70hEpzcRSAGWZQaBs9w8k/28cJSCuqOdMuvctKwBH4a070X61iyfmRkxjHlWJlKhQo0uAtgspqgBs23g7j6QT8zxYc5nRkljeHojQVZww0ktpQdxbTWx9zxw/IxEsqnZljlFlQGcsjfUas+dW/n+nAv150UGK+IukxRjeNQCE2FuQAQ2sspLb6gd7PD+G4kMutVyDjfcUi7bEFHMyo+Yq7yLHEpAWUQLLLYYAB8bSwY6xVKQVAXuAbXfsQLGJyeH5uVGcSwgyqzrRaukQGVULWW1kgfdNvPATmHK0jx8dYGUTSgtqC0zhkLFbvwDSj8kHY8EPTHLlSaNlKQ1iya5KIF6KV23P8AGR9txQ3IANTJz3n570xmuBWBPIA/T0oj6B9RY+K6LkRv0lEkLO0bAKr+CwI0jWwqr/c7cdfEH1DhBpI1Cykx1HJFpKqzOjdxGxoJZAvc17mmn08Ifk+rUIijTvZUC3QAtzZ3obgixwBy8Uy4ymZTHACCoK1u3+mtQFH3/H2I4G1a2x2ScmdpP7DeiuuoLqzCQBjvxSj64yWOVG0ISS4wwMIsfxWLUUTTfuuw9uPM/PfIlRYwzwqGIIVvJJ+o/wAxXSa9r24aMXmUPQixzIpKllQrpNKlhiNqoivOx/vx5zbOeTJyak/VXGIApVIKqTYAA7ltifJUlarxwNtuqSNonxrr2bhzqmCRtPhVmDGSfJjeVG0CMswQNJJqtUCkKC437t9yAPAvgV6o9brI+JkCJgFJV5dJ2vYqD/MN203ew2G44i+GMofJyC7hVkxZAxPaNytWSfywFm64J+oOXIYcpHtZXSIRx6QGY62RWVFAvdipP3P4A4WijGKZduONQwNsfGgfw05rEk2c8sixR/LHS79wZ0eNlAD/AFO2ktp8nfbg5kfH6SPSiYSBVVQNZIOwHsBQH2/HCXy9UC9NgdIyoTpK6dtEoatRIttI99yOOviMv/HP2iLbwqhAdzvX5+/3se3FMkYAqNk1EljmnaWB4JoXpVyGYFX0hhHqFX7k1u3keCPFjgriN08yVI9CqvTSSLRq64aONncsTan9TtoVt+TSvl8iy31z9UnTRU6iPsBpJqrsLvQI9qomXl3qzKEUvMJYregsQUqEqMEDWp7jRF3qs7+wWktedySWPhP0mn3LVpW7EHBmAfcV9zH0xijMZ0xE+VjleNov1yzBG0M2q/uCRTf088LmVLFE8kEaaBrZGHcQdgDZ/JAXY+wPGj5PqBX5gIQCY+qqTuUGnqMwOkC9VbhNVUG39rOf5mJGuXOJC0r9YxrSlVLDYtqoDYUdPnyTfApbuFt/nTLtyyqjs8u739u+mPPwcMzh4lgPLA+k0ZN7SjIXLX2ua0j7D73wif5fnhx1yB02ikFNQ7kBNkEstg9tdpJ3oed7w5HIYpdLKMeNwrG6DN4FL9R3oE+/5rhq5dJHjcpE0kLTwVoIaRDbNalgpH0ajsPO9/ni/idCAKlwNnO++PmfpUoGsS4P4fv8qBH01CYhJEtnq3pAkA6eoAEMZdjRvx+Lu+LHJcGWOWLOSFFikl6aIdZZEl7NZb6TYeu67vYD2p4POk6YURSL1LivUCOruVe/q2YqdFadvc+WbGxWeGOHHZ1GPOF67FCvUHatrWop1DW4sbHwLEWs28E899+VB1aaef4M5O/f/NV/Vb5GM8irLanq64xDHpGlJCragzE6tIcgqPz9uGhMppMTFjlnmlbIkg63aqpIk8iJIhpRsVc0VIbtO+x4ROdvnktOzKEeOSI5AB/WVkYEaLOlXqgdC7lSarbnMR5eXRMIVjXo6oiJXJBhLFmG12QGOhmIANjxwyyIWKy/+IU38+5HC5mkON+oI5iTZ/R6asYytMfBVRRFd3gHbgZyHlWMjwTskiS45MuS7lv4VO+i9tLaR4H7G+FYepGQ8um6LpDA0W4b6ygAfa67ipPged74Z/VXxGjfFlBgmR8qDSpZ4ytaiwagdQ+qjfkKPtwsWHMQcTVoupoIKZjB7v4obzj4jdbHykl0h5ov0ii7p3qemWDGxpo6iBuCK+1n/ABDhrlnJimR1HWgaJUdgxD0wQamuTpmz4HvXCNy30xkZCxv0ykDNoExQ6b3/lGpj2kUAd9vJ40qLmbOFw8pWxmx2+YyI2Z26saAadADNo3o9MH2Fe44NVI2PxqZimZ7hHv41e5Py8SmHLkgRJYlJiijc7DSRTAggAVQ3/f8w8i5fA7ZWPkRp1C4Y6Nah0LljQ1kjRKv1CrDDgl6dgkmjnCsYpIE7lnDDST3KxCs1rpVh20dq29gPIIch8n5iWIRs8APepBlUMLaMiwCS6ko+9HbxsTr28RH8+/WlvkMADMDNRcxgfIGQZ16nTja0VioVg4KoNFFgdJvXq3WxXFXExI2EiBp5lEBf9VpUDNWygEgUwIryRvv4po556ZknRoIisTS7GTUdtILkEKLNha2vz9uE3mnw+nwseQnI6LL/wAwd3eNYCaSoO4J96Pd9uG22W0ukN31pOvUXXOPLb96l5F6Px4llfIhGQFiLrRZKb+WlfcDyDt735HFhOcfPwTTZS62iNBwxUjqK2oABmG3TU+3ufvdb1TlSmOE44MQJkGpKNq+gJHpUXqBBqwT3bHyBSx4smaX5eN1xFjUl0lFKpUHuYG67G8/bhYZUg3Dgb+NBdYSSgI2jfHf60C5jyOQQxy9pjl1MoVX7CvtZFG/wT440b07hS4wOcsxmmkwZGGpQoFFCBV1pv3FXv8AfhbwsHYK+SMtVIhijiDIVdj27ShBRo9x/G+3DRyb1HjqHx5ImhMGNoLORJqiLrGE0xE6nZmAHiiSD9+CRk04NbeJdyYMCBmlHm727ZEoLsMiI9agNVo9AojBKUqCDsaJHBrK+Hjc0c5K5ATwhBAbdQLoqwA8+Be9mzfAz1jPG3K0VNSSx5CrNG60xJjfS/k2rAGt9q/qVT/F83GAjTJlRSAwEczBdx+GrhZYxAImjZJDaVjPpTnLkIUliTISOCclXDuNSMCLIDkkqxQDSTtZrY8CYMMvyprJ1iQpHGIyWf6CK963drAOwr34Hel80jmkWlNYM1FO3uUsbBLCqom7/wCnnhvx5EzOZux0pEJUjge9KqsbWWUmyoYjyKsEjhl9rZA1CINNt9c91rdrMAz8M17gcyiGXLzExkYwkSQxmuqWBRWpSKssS4GrZbFjjlsCaTDjmZP1tfXKBNJpVK0ATqLUPNb7XXAzM5jhrHLIwvIRwFdAxNiu0Etp00GB7fvvZHBvAmWfnWTpKTL0wVf6tARU+hgdjqsGrF39+NuoFII3rUJbsE4gjypWxeZ6uVSqrqGWYF1ZxZRtNaRe+432NV7cEhz9ByNMRqeaUqFBP0qZS17Am10qKNbP71XAz0/yZH5ZlOYWaSxobQCaugVNXQN6q9r/ABw4ZHIcIGGJHiVhkuRK1W5BPbruj5UAbWK9xuKWUJE94+tZdLqoJP5frUU/wobHmXRMJemjSsBEb1RlSUsE0WB7b3NfYcUOS891Tu4xmhE06NqddkUyBmOqgaNAE1pGwO3Glwclx8bmAkd4ceeUTAJHqDTlgSS+pu4CtQ2Hd7mwCkEQSQZWvpPIvUpwLckK1DVqsqASKO1aa8cJvaQwxSrQZlYzsKv875ZEetCNB1dQQfqKASUIj06m3GorekearjIchslh0mST9BT26WuNTu1j+EGySdrv7caIvUccoYqRGs2ONRCju1geaskjuAs7WfFcWvW+YYJ0QhBoEkKmOOjKWV4yGfUWZmBF7bsbNVXBINHnWvNzJ5CkjlXLWmw7TpBgwRbdAzFmVRQPi73YkAAX9qv53oKQRTXkQM8SKwjj7ixP8IoCyB/Ldn+/BrGwz8ng6sfaJmaW61JVgsQe46j3fj7cAfQLGPmccklpGZQSz7V3XZPjYfnigkW0+c+VDce8TC5ECr8/MJsXCw6jEipJrkpTa6BskqlQVNuQbNMFWuPsLLGRzLGel05SsrRoAWCsCGDdoGxsKDfao9q4tdPGx4MiRJl6kmO6eXPXOpCdWpiNWxb+G/Pvsc5Vz+CWbBN44k6naUsFRRsizSrv4+9/bZNtgVxR3rbhiWIwBR70LjiCORshdNnS4BUnSFKjVVAFtTGiAd9+KXOeZrjY8ssMMTyxoEj6dNWqVCykLRAruH5vb34V4ISuJlyDTG4gMZOkLqYyId28FgVJs+919+OPTbxwyxzhtCNAxkkftBYgBLuu73NfjzfBNGMUpLd211mq5q57fIb4oxH69EeSpWGacaXf9MMSpIkUBlN1uST4IoCtqFPnHNJsl5o48KURZCgaxGVK6bbTutbkV3V5/Nn34M40C5wkE5VyjCnNdUXbMNQHjSbG/nzYPDvzb4jRPFmIGB6ILBdf/MXc2pI8eRtdUPvwoIqjaje6zM2d6zFeUT43LVy2iC6J4ysbL3NRNkgAUCQKvfz7eZOXc1jyuazM0TCE45V102aCjUQFAJN2NrJ9vNcfT+voWiy4QSI2njmiAG1f/ugV4tqYLVfVvxxybniRZch6iKekwQk6Qd1rffdhdVwu4A//ACIMEb1atgXrLOzxBGPkKucn5E+TZhKRyHIWb9a0UIhYWdXmy/0+SL22NXfUmGMLClyJJFmaQ/LxomkggyLKHY2SK6RH9aFeeC3rXJ6sIRJAHaGQrGtnUO2mPsCPG/8AMfzwi8ojWTFgRgjfrWEfbX2vuTR232NVanjUthTp3nvoOIlesJOSQau8o5SnNcxYVmWNEg6jsFG7BjsfF/Xvv/N9+LWZ8K8uZy9wqPA3BsDawQtUfI/BHBfkGDj/ADb0kUayY0iBEogjXH9ewHkkVvt/bhj9LerMTHgMUgZSjvQ0ALV32Vtp8+3m+Hp/ycSoaAd9qRrNy2x1RJGKTPUPIMDHbrLiiSJGKyKHyNZIW2OsNoG9gCttrO+wTmzvV4iy0pIoxllIF33afqXba+Gn1jzoSzaEaGOeGWNtWkvEulRp6rdP6r+r2ANMaXgxm/FDGglGM05VkoEpGTFGwG639XabshT+534d1lkypUMZHln60K3OIsPrRmUGdiRPdtvFZJm8mx15bFkLKWyHch17dKgH6arVqoq2/kHbxxqHJeQRpzCTDiV48eObaJWlVqMY/W6vUBO67JpKlf3vgjic8wI8n5ZMdXjjAx4mEGqNZNw4aQqe5y4Une/fzwrY/p/mizGNMlTl9QFsh5ZGAKqWWNSyncqxJ7aoab3KlWstudqEOs/h5fPvqOCLLSN0jbTGp6KxGAFTH9GsyV59zfvt5PAPD5DMkILzJ0ROtIQLsA6WBB83tp9/6bWRzyQk4vUX5xpCjSWekWLDSPosGiyECl2U+QTxFzX0FnwPHDLNExUtJoWRixIQudiAb6aEA/TtVgndVoGInkPrVfE37dyNM+4991X+d8uhyM9ZsmZ9UkyqdZYAggEBGHir3F0oYeLHDDi+koxzKTACsMZdbrGryAppU6X169R1aqKnt7jX3OZcuhlyspZC4BEhdAwbu7yzBSFK2NzuR4P242mbnCLkZUkQm6y9SIyFT02kRCzIG8WNG9gDt2P3awz51IjAA6hyjz76GYHKll5hBg5DDpY1ywx6yhRhIpABBDOSh1b2RTVQO7F6i9I8qxzEoixVmEmtEmyGjJuzYOu/qAoUR524xHks0jc05eHcOqZESIy6tJqUayCwBJLksT9zw+ev3yY8+bFijSSTJJKyBAZGSUaRGS2wC1Q/Cr434s4SweIbSTHOp7rBcgeFaFk8jkOpBy+IxkkD/iCLFkAmtxa0fer9/HFDK9FmQaW5dCyfY5Dgn+zGquvf+tbk8R3hxmilYrN8vEqgXuwTSQu53vY0eLmZihTk0XBSEMve2xIez54naRKzj96MXWAwaW+ZfDhXSOMYELJGgRdWVNQBpnAFiu6xqsmgNtq4ID4Q8thHVhxP1UBZAJpfqrYbuR+LI4uRytqjELoXLe0jsPobdgx9vNfccVPWMyjkuY1yaug6PbHUH8G/6n+3CysDFYGk5rMOY82jmgzsWYRoyaCgDkFgXBIq+6qBseRueBHoCBOY5sOLklnhKklFYr9KEgdp3ogbnfY8AfRHLU+dxmy0YYza2LMCqsqIxNHawK3o8aDyPI5ezZj4I0ZOvXCVV0ZYmCodNkbG32Hix/RIttuWmqXvAAwsTU/pP0JjNHkSSxklAEXucaBIXWRK6jWADsTRsseA/rL07HDhtOsbrO3bIQxZVU1YALG6Xa69r24nbl+VAkiQzCGQiyXY6SLv2UixuQSPvwnn1XlGOJJblhQaWUbdRHoAEgfUQrAMw1Dz54coIGaXqVyxUYqblnpaFXxGdjLFko5ZSCpUqaqwd9/ce/BHM9F4zSY8SfpGadU12xpTd7MTZ8AH78Wc2cu8GJFjry9seF5XOSWOlaLNpIBZgd2+m729t7cWOkmQ2VKwkxYGWoacSf6C0bKppjYsHyQO6qPdXKMdQB5f1WB1iCKWJZWw+ZyqsszhFKBmAMhXSCq/qKQN6F1sAa4JepYWjQaWEiOmoGtDIe0WdAAA7h23tYvbzNlcjL5ks2ZJkQJ/ztLQMjtRVEIC7E2QCV3HmxfE/quQjl8GQZ2kPVMDFNS3CwLBSrAGz0xufz54nRmUgE8qr02yrPHPn7xRn4dQQz48sjxBslEZQyyPTICCNg1KdQ9vPn3PDXyr0vjzxiR42LH3Eji9h7Bj+3GF8h5jIhnMeQ0MfTpyS1lSyjSNIbcmt9tr34ZuRcwlSFbzulYsBjOtjwCKSiNqsbbfjj07SK6gs8VGYWQBOaqYGPrYmU9JMiZtUhOntLMGs+NVqaBG58e/D3zj0RhRiQaUdZmaRWLDUC11uo1DST4JqqJ4U+ceqFbJypsaR9A0B01aS+lKLqCLpdJB/dT70I/SnJcZ8WfrxRuzBm1lnEkYBI27SmqxtvR3s+3HnMO23KvSYG5EEYBxXWZzGAiLMQN0I52YqpQN/wAwN3KzElmajan6b8ezNh/ECII3MKYq2V/yTWvaM9uw8E01/wBOM85Z6RSXl8uQWIdAWG+wCg7EV5Y177Cv2OkQ8zgxoMdozEgUIjsGBuwpZTTe9lvB8C69lXW6sSM1Paslt8YxShhZCNgSMeoE+ZDMQtyAFg6krqAJJ7Q11/bjVOb5sTc31MVOnDIArVTSFham6DaE32Nge1njLY8nITMyTPMWytTWxkfSK1LpNUoQ2B9tPiqHHvLvVQhTljhiIojomZAfxrViWo9rWNgNx7jhnWfpzyrm4YgDWYxNBZOf6IYHjoTIQQnSWhX1MSBtqIoKK2+1Cy3LfVbmR2MaNJmllkLLoELTF1ZlIsjZrJI3Br2B4L8g9VRvzuPIEoTq5DRuS1BkNhb3oj6aN7Hxe3DdyT08wzMicyytMGkMhMhKOtN2FPp0+wF7UK46VUQBuaC6G3YzgUF5r6bSLHgkRiFwm6qVWo6CXq99zX9TXngJ6d+JWacrEWXIyDHI+mjRu7Rb2FjUQSfwavi5g8qMDY86xSdTtbIB1dzDu1SA3pAkUC1GwJqxwF5tyiRGw5klm68rjW4Z9RKkW2526ewGwFVxX2bhUKIkwOdLY9WWwICgnPLG1ah6j5xlRYmTIs8gZYmK0PpNGvb8cZh6V+InMpM7FSTKnMbSorg1RBIv2+3Bj03gGPOQQj5aTHfVkPrcdiMRLraQgFNwSPv9/cTy9XVWVclUM2PKs5lnISZmFKwLOVY212AKUE+9cR2TCyZM/KqeKtkNGNpx7FaRyL1TLC+Q+ZkOYsVdL0CTZAYNVe6kEV7k+wvhS5x6wyM2SXBMrn5iLRENIWPWWjY6n1NahA51bEXRF7cDviN6JiwEToSfwMZVkde4m1DILurFadyO3hVm5evyWNKsRHeys+kAMTqPk/VWk19gDfBIwjANLYN2tUbA/TFabP6CebHxpZpI16UbRvGNNkPF07Ur76jYB/J/HAr4fel3jyZGm0FlHRjAawWtWru/YaRter9uFOfl3RgxZkajKus3RIZWVuzShIHtvdH+vDH8HpnVsuSR9B0sA0jFak0sQATsD9V34ocbZyNtqC6SxOd699fZS45d4j0593DEnVZZEYBW2sqW9tgDxnEfOpekYRRQsrURZ1LdG/PuRXjhz5llscbmCAsEEcRdTMz6m68dHu96J3/J4vcxiMcuPNhqsMrYczDQBGVTQe+gbDaS9MT5ArcbsFwsJArjw/VhlLbR5/1Qz1TzBc2fGaFDrigDSK6BEJFMVUG7NWDqNGgB4sz8v9Rlk0TBFKPG0mlVWQgNqAWlBOkj2Hlt7AHHyZTmGWF3ZsQtE0iyzM9P1lBYGrUMNdkDcAHzXFT13yTHhWAwxoju5BRGc2Frf9S/4rANbj9jwoMHzTjYNoGd1InP8VqObkY2YscMzO9wMzFJdRUFo6Kke9qD4N9wrurjPeZTpCiQyAlFzElclbUgBwx8KWXc0d/pZT44I+mSqzsVhWE/LOXbrka1Lwhu4KugBdXjyPHndi9VZYj5fLFjtFj9yv00lNorK2qg9EWRQoAWfbhqW1IDGhvXWV2QiJj71nXqvmBj5hKJMcsoCKEDGmVWVxZo2rAVQr7+eLZ9TtiO8U0Da9WqkVNKhlBAXVHdf9P388PfJ5hJjynGcor4qO0SHSANYJOxJBZQUZh7D7+LfIoMiWLViTSQxXWmIlluhZ7h2nxsNvf3PE7X0UBSDRslwMxB51jGXyaaMZGRGpWFWaIt9QOoBWAaqvvHmiLA3N8M3+XxHGdCkYx0LJEZZRJJZUl1odPz4BB2BvgFzfn7xY0uGAGE0onZz5B7lKgeKNKb/H7VYj5/OuJHKJO62u1U3pZaG4rTRG1eR53rh94MXnlmloVBb4Gq3+CTx400iSaMfXodOrTP7WE21Dcj80ftxfbkSxcvhnxWllkloTJpDRtuTp0gXaEe/wCa88VJ/Vcrcu0EL3TMPAqiAaqq88a3yLmkXzM2MmPHGuPCTGVoaSQGahp21at/2/PAOdhQ3tCRHMUFb0Py6LBOQnVlTSaUNZfXSgAhQT3EEb0G3+/CJjQxNkHDCsMczOirrPU1UAHY1p0llWxW2324upz5x6fFABkzAt0KPb1BYqtjtXjYcUYsyVYTn6l6hbVp6a1bu4Pj7bke9m724pSffdShoMzO3zqRPTEuOhJdAFyAnTKkvtIoux212jcEirF7nhy9MepsuXLjfTAsU8xTQt9RQbBZh4rT5P8AqB4Bw5Ty8llynYmRJQapaZuqG3AAoWfA9/7cdSeqcjFx8bORl1SuGZNCgVqlLKPIAJU1Sgi/J90BCRJ5GqbgsjYn8I9fflWl8r5kkzSq3TVCzRhEJ10Aas/eh9uFPmOPg4udjupcgSK4bqsQNGk3Xg3sPyP78B4fiLOkD5axwhmOoJpYIAzstUGH739+AXq71HJJDiTEKBKkhKUSAQ5AIs+wIr8qPPjgLgfUPfjXMluDp7hWhZ3qaJ5pYekunNuKUpFIrqDYtpGJRjubpQRY81wvw/C/H6y6jcRNdMOwkAu9Vmw1iroCr/G4vnxfGwsXJjciR1hHhdrjJNWLvbb7b8Vsv4sz2OnEiDQAAx1EH2IO39mv9+BUPtRA2dJkZjHxj6U4/wCSFyekc2aaZIcZmMQQoUCpr0iSu8rYXusnf3B4BLIcqIcuyIQkcEXWx+kXtSSLWQuKc6WPcABfiwdiHwx9cyzjJXIVZnCHvYCyHIDBhW//AKHEHPudnGyXyI0Wmi6TR0KKrRABqxuo+/jj0LFoyGjsg5+FTXUNxGZOQ+cUJ9M4IE0C7/KHIQNG7WUJ7GZjpAGoMRQ3Frd1wZfm2GY8uB/mDBJqkkTWCzujBwQapaVTagG/vtxT9OIk/wAs0qBkzJHMsewH6bb6TVgMQh87aSPcab56cGVO4jDRI2QDEaplWOgpYgnwW3/1fjhRYgevLv29KaFskGAZgEZ5jf1FD/TvJcbPnlebHkMRjmnhKPpdtFWrKNWkHbSB4pqu9h/OPTaY6SjIXqsya4em0qlWV1UowlG694pvNj88TehPiI+NPAEhUoXdNNjZWoAAhb2JBJ/ir2vgr8T/AFe8WRJjLGhR4lUltyNZVzpqqNKFs2fe/FJt9aUI+NZc6vUTvtSZzLlsmpIZoRFIGPcNVMpB2tiTtp/bgvHypsJ4pOojiZTG2tDSgqFcEE01A1qB338Hir8TcllykAYn9JHJOnydR9lG1NRG97k+eK2XzhpclDQClCQtAgdzGhY9ht/TjrTRa7Y5GfOiayL7lEySQBP1o16o5cR1IbR0P6kfTIZiV7VDtWkbMe1dtxuasj830rlHJhhyIo42a2Q6rSgbIY2b+25uqHgCm5OcFDHlSqJtOOz9M0O4Osd3R3r8UL8cKnqD4hTyNiFgvYNft3WdJBNe4B/8x4ntajttVFyzbsnS2/r4fSjvwvhWTKyFkkfpJCAemTrf9WILZAJKk0CBQqh440rC+HeGy2DkxL5QRzyqCpAYEjam3o39v6cZN8L+afr8xZlBC4UhAFL9DJp3Ue1DgXkfGPmjHtyTGAAAqKtbfuDxSqiJO9Q3Hljp2r//2Q=="/>
          <p:cNvSpPr>
            <a:spLocks noChangeAspect="1" noChangeArrowheads="1"/>
          </p:cNvSpPr>
          <p:nvPr/>
        </p:nvSpPr>
        <p:spPr bwMode="auto">
          <a:xfrm>
            <a:off x="155774" y="-144199"/>
            <a:ext cx="304601" cy="30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>
            <a:lvl1pPr defTabSz="1304925"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304925">
              <a:defRPr sz="2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304925">
              <a:defRPr sz="2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304925">
              <a:defRPr sz="2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304925">
              <a:defRPr sz="2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20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69862" y="3948218"/>
            <a:ext cx="1491258" cy="2132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2"/>
          <p:cNvSpPr txBox="1">
            <a:spLocks/>
          </p:cNvSpPr>
          <p:nvPr/>
        </p:nvSpPr>
        <p:spPr>
          <a:xfrm>
            <a:off x="2148284" y="6217920"/>
            <a:ext cx="8824516" cy="402167"/>
          </a:xfrm>
          <a:prstGeom prst="rect">
            <a:avLst/>
          </a:prstGeom>
        </p:spPr>
        <p:txBody>
          <a:bodyPr lIns="91431" tIns="45716" rIns="91431" bIns="45716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defRPr sz="2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/>
              <a:t>Contact: trevor.davis@uk.ibm.com</a:t>
            </a:r>
          </a:p>
        </p:txBody>
      </p:sp>
    </p:spTree>
    <p:extLst>
      <p:ext uri="{BB962C8B-B14F-4D97-AF65-F5344CB8AC3E}">
        <p14:creationId xmlns:p14="http://schemas.microsoft.com/office/powerpoint/2010/main" val="65688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Our hypothesis: Digital consumerization has fundamentally changed consumer </a:t>
            </a:r>
            <a:r>
              <a:rPr lang="en-US" sz="2400" dirty="0" err="1" smtClean="0">
                <a:solidFill>
                  <a:schemeClr val="bg1"/>
                </a:solidFill>
              </a:rPr>
              <a:t>behaviour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with respect to brand loyalty</a:t>
            </a:r>
            <a:endParaRPr lang="en-US" dirty="0"/>
          </a:p>
        </p:txBody>
      </p:sp>
      <p:sp>
        <p:nvSpPr>
          <p:cNvPr id="5" name="object 4"/>
          <p:cNvSpPr txBox="1">
            <a:spLocks noChangeArrowheads="1"/>
          </p:cNvSpPr>
          <p:nvPr/>
        </p:nvSpPr>
        <p:spPr bwMode="auto">
          <a:xfrm>
            <a:off x="377349" y="4206240"/>
            <a:ext cx="2875643" cy="191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095" defTabSz="435437" eaLnBrk="1" hangingPunct="1"/>
            <a:r>
              <a:rPr lang="en-US" sz="8762" b="1" dirty="0">
                <a:solidFill>
                  <a:srgbClr val="FFFFFF"/>
                </a:solidFill>
                <a:cs typeface="Arial" charset="0"/>
              </a:rPr>
              <a:t>6B</a:t>
            </a:r>
            <a:endParaRPr lang="en-US" sz="8762" b="1" dirty="0">
              <a:solidFill>
                <a:prstClr val="white"/>
              </a:solidFill>
              <a:cs typeface="Arial" charset="0"/>
            </a:endParaRPr>
          </a:p>
          <a:p>
            <a:pPr marL="12095" defTabSz="435437" eaLnBrk="1" hangingPunct="1">
              <a:lnSpc>
                <a:spcPts val="2000"/>
              </a:lnSpc>
              <a:spcBef>
                <a:spcPts val="370"/>
              </a:spcBef>
            </a:pPr>
            <a:r>
              <a:rPr lang="en-US" sz="1714" dirty="0">
                <a:solidFill>
                  <a:prstClr val="white"/>
                </a:solidFill>
                <a:cs typeface="Arial" charset="0"/>
              </a:rPr>
              <a:t>Mobile devices world-wide; 1B+ of them smartphones</a:t>
            </a:r>
          </a:p>
        </p:txBody>
      </p:sp>
      <p:sp>
        <p:nvSpPr>
          <p:cNvPr id="6" name="object 2"/>
          <p:cNvSpPr txBox="1">
            <a:spLocks noChangeArrowheads="1"/>
          </p:cNvSpPr>
          <p:nvPr/>
        </p:nvSpPr>
        <p:spPr bwMode="auto">
          <a:xfrm>
            <a:off x="354490" y="1783080"/>
            <a:ext cx="2670092" cy="198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2095" defTabSz="435437" eaLnBrk="1" hangingPunct="1">
              <a:lnSpc>
                <a:spcPts val="3143"/>
              </a:lnSpc>
            </a:pPr>
            <a:r>
              <a:rPr lang="en-US" sz="2400" dirty="0">
                <a:solidFill>
                  <a:srgbClr val="00B1EE"/>
                </a:solidFill>
                <a:ea typeface="MS PGothic" pitchFamily="34" charset="-128"/>
                <a:cs typeface="Arial" charset="0"/>
              </a:rPr>
              <a:t>Consumers are</a:t>
            </a:r>
            <a:r>
              <a:rPr lang="en-US" sz="240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400" dirty="0">
                <a:solidFill>
                  <a:srgbClr val="00B1EE"/>
                </a:solidFill>
                <a:ea typeface="MS PGothic" pitchFamily="34" charset="-128"/>
                <a:cs typeface="Arial" charset="0"/>
              </a:rPr>
              <a:t>adopting technology at unprecedented rates.</a:t>
            </a:r>
          </a:p>
        </p:txBody>
      </p:sp>
      <p:sp>
        <p:nvSpPr>
          <p:cNvPr id="7" name="object 2"/>
          <p:cNvSpPr txBox="1">
            <a:spLocks noChangeArrowheads="1"/>
          </p:cNvSpPr>
          <p:nvPr/>
        </p:nvSpPr>
        <p:spPr bwMode="auto">
          <a:xfrm>
            <a:off x="3219450" y="1783080"/>
            <a:ext cx="2461260" cy="238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2095" defTabSz="435437" eaLnBrk="1" hangingPunct="1">
              <a:lnSpc>
                <a:spcPts val="3143"/>
              </a:lnSpc>
            </a:pPr>
            <a:r>
              <a:rPr lang="en-US" sz="2400" dirty="0">
                <a:solidFill>
                  <a:srgbClr val="00B1EE"/>
                </a:solidFill>
                <a:ea typeface="MS PGothic" pitchFamily="34" charset="-128"/>
                <a:cs typeface="Arial" charset="0"/>
              </a:rPr>
              <a:t>Top two influencers of purchases are a </a:t>
            </a:r>
            <a:r>
              <a:rPr lang="en-US" sz="2400" dirty="0" smtClean="0">
                <a:solidFill>
                  <a:srgbClr val="00B1EE"/>
                </a:solidFill>
                <a:ea typeface="MS PGothic" pitchFamily="34" charset="-128"/>
                <a:cs typeface="Arial" charset="0"/>
              </a:rPr>
              <a:t>friend’s posts and pins </a:t>
            </a:r>
            <a:r>
              <a:rPr lang="en-US" sz="2400" dirty="0">
                <a:solidFill>
                  <a:srgbClr val="00B1EE"/>
                </a:solidFill>
                <a:ea typeface="MS PGothic" pitchFamily="34" charset="-128"/>
                <a:cs typeface="Arial" charset="0"/>
              </a:rPr>
              <a:t>on social networks.</a:t>
            </a:r>
          </a:p>
        </p:txBody>
      </p:sp>
      <p:sp>
        <p:nvSpPr>
          <p:cNvPr id="8" name="object 4"/>
          <p:cNvSpPr txBox="1">
            <a:spLocks noChangeArrowheads="1"/>
          </p:cNvSpPr>
          <p:nvPr/>
        </p:nvSpPr>
        <p:spPr bwMode="auto">
          <a:xfrm>
            <a:off x="3219450" y="4217670"/>
            <a:ext cx="2735580" cy="191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2095" defTabSz="435437" eaLnBrk="1" hangingPunct="1"/>
            <a:r>
              <a:rPr lang="en-US" sz="8762" b="1" dirty="0">
                <a:solidFill>
                  <a:srgbClr val="FFFFFF"/>
                </a:solidFill>
                <a:cs typeface="Arial" charset="0"/>
              </a:rPr>
              <a:t>2.5B</a:t>
            </a:r>
            <a:endParaRPr lang="en-US" sz="8762" dirty="0">
              <a:solidFill>
                <a:prstClr val="white"/>
              </a:solidFill>
              <a:cs typeface="Arial" charset="0"/>
            </a:endParaRPr>
          </a:p>
          <a:p>
            <a:pPr marL="12095" defTabSz="435437" eaLnBrk="1" hangingPunct="1">
              <a:lnSpc>
                <a:spcPts val="2000"/>
              </a:lnSpc>
              <a:spcBef>
                <a:spcPts val="370"/>
              </a:spcBef>
            </a:pPr>
            <a:r>
              <a:rPr lang="en-US" altLang="en-US" sz="1714" dirty="0">
                <a:solidFill>
                  <a:prstClr val="white"/>
                </a:solidFill>
                <a:cs typeface="Arial" charset="0"/>
              </a:rPr>
              <a:t>Active Facebook, Twitter, and YouTube accounts</a:t>
            </a:r>
            <a:endParaRPr lang="en-US" sz="1714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9" name="object 4"/>
          <p:cNvSpPr txBox="1">
            <a:spLocks noChangeArrowheads="1"/>
          </p:cNvSpPr>
          <p:nvPr/>
        </p:nvSpPr>
        <p:spPr bwMode="auto">
          <a:xfrm>
            <a:off x="6101217" y="4217670"/>
            <a:ext cx="2814183" cy="191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2095" defTabSz="435437" eaLnBrk="1" hangingPunct="1"/>
            <a:r>
              <a:rPr lang="en-US" sz="8762" b="1" dirty="0" smtClean="0">
                <a:solidFill>
                  <a:srgbClr val="FFFFFF"/>
                </a:solidFill>
                <a:cs typeface="Arial" charset="0"/>
              </a:rPr>
              <a:t>78%</a:t>
            </a:r>
            <a:endParaRPr lang="en-US" sz="8762" dirty="0">
              <a:solidFill>
                <a:prstClr val="white"/>
              </a:solidFill>
              <a:cs typeface="Arial" charset="0"/>
            </a:endParaRPr>
          </a:p>
          <a:p>
            <a:pPr marL="12095" defTabSz="435437" eaLnBrk="1" hangingPunct="1">
              <a:lnSpc>
                <a:spcPts val="2000"/>
              </a:lnSpc>
              <a:spcBef>
                <a:spcPts val="370"/>
              </a:spcBef>
            </a:pPr>
            <a:r>
              <a:rPr lang="en-US" altLang="en-US" sz="1714" dirty="0" smtClean="0">
                <a:solidFill>
                  <a:prstClr val="white"/>
                </a:solidFill>
                <a:cs typeface="Arial" charset="0"/>
              </a:rPr>
              <a:t>Of consumers are not loyal to a particular brand</a:t>
            </a:r>
            <a:endParaRPr lang="en-US" sz="1714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" name="object 2"/>
          <p:cNvSpPr txBox="1">
            <a:spLocks noChangeArrowheads="1"/>
          </p:cNvSpPr>
          <p:nvPr/>
        </p:nvSpPr>
        <p:spPr bwMode="auto">
          <a:xfrm>
            <a:off x="6101217" y="1783080"/>
            <a:ext cx="2461260" cy="119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2095" defTabSz="435437" eaLnBrk="1" hangingPunct="1">
              <a:lnSpc>
                <a:spcPts val="3143"/>
              </a:lnSpc>
            </a:pPr>
            <a:r>
              <a:rPr lang="en-US" sz="2400" dirty="0" smtClean="0">
                <a:solidFill>
                  <a:srgbClr val="00B1EE"/>
                </a:solidFill>
                <a:ea typeface="MS PGothic" pitchFamily="34" charset="-128"/>
                <a:cs typeface="Arial" charset="0"/>
              </a:rPr>
              <a:t>Consumer brand loyalty appears to be waning. </a:t>
            </a:r>
            <a:endParaRPr lang="en-US" sz="2400" dirty="0">
              <a:solidFill>
                <a:srgbClr val="00B1EE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" y="6523878"/>
            <a:ext cx="7178040" cy="2292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i="1" dirty="0" smtClean="0">
                <a:solidFill>
                  <a:schemeClr val="bg1"/>
                </a:solidFill>
              </a:rPr>
              <a:t>Source</a:t>
            </a:r>
            <a:r>
              <a:rPr lang="en-US" sz="1000" i="1" smtClean="0">
                <a:solidFill>
                  <a:schemeClr val="bg1"/>
                </a:solidFill>
              </a:rPr>
              <a:t>: Nielsen</a:t>
            </a:r>
            <a:endParaRPr lang="en-US" sz="1000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61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91440" y="91440"/>
            <a:ext cx="8961120" cy="667512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4300" marR="0" indent="-1143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</a:pP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7" name="Picture 10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544782"/>
            <a:ext cx="8731349" cy="50401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82" y="593725"/>
            <a:ext cx="8919793" cy="74453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Bebas Neue" pitchFamily="34" charset="0"/>
                <a:ea typeface="MS PGothic" pitchFamily="34" charset="-128"/>
                <a:cs typeface="Bebas Neue" pitchFamily="34" charset="0"/>
              </a:rPr>
              <a:t>IBM surveyed </a:t>
            </a:r>
            <a:r>
              <a:rPr lang="en-US" dirty="0">
                <a:solidFill>
                  <a:schemeClr val="bg1"/>
                </a:solidFill>
                <a:latin typeface="Bebas Neue" pitchFamily="34" charset="0"/>
                <a:ea typeface="MS PGothic" pitchFamily="34" charset="-128"/>
                <a:cs typeface="Bebas Neue" pitchFamily="34" charset="0"/>
              </a:rPr>
              <a:t>18,462 consumers across 12 </a:t>
            </a:r>
            <a:r>
              <a:rPr lang="en-US" dirty="0" smtClean="0">
                <a:solidFill>
                  <a:schemeClr val="bg1"/>
                </a:solidFill>
                <a:latin typeface="Bebas Neue" pitchFamily="34" charset="0"/>
                <a:ea typeface="MS PGothic" pitchFamily="34" charset="-128"/>
                <a:cs typeface="Bebas Neue" pitchFamily="34" charset="0"/>
              </a:rPr>
              <a:t>countries and 6 continents</a:t>
            </a:r>
            <a:endParaRPr lang="en-US" dirty="0">
              <a:solidFill>
                <a:schemeClr val="bg1"/>
              </a:solidFill>
              <a:latin typeface="Bebas Neue" pitchFamily="34" charset="0"/>
              <a:ea typeface="MS PGothic" pitchFamily="34" charset="-128"/>
              <a:cs typeface="Bebas Neue" pitchFamily="34" charset="0"/>
            </a:endParaRPr>
          </a:p>
        </p:txBody>
      </p:sp>
      <p:sp>
        <p:nvSpPr>
          <p:cNvPr id="1033" name="Rectangle 1032"/>
          <p:cNvSpPr/>
          <p:nvPr/>
        </p:nvSpPr>
        <p:spPr bwMode="auto">
          <a:xfrm>
            <a:off x="0" y="2103119"/>
            <a:ext cx="9144000" cy="322135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4300" marR="0" indent="-1143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143000" y="2976582"/>
            <a:ext cx="1925606" cy="467199"/>
            <a:chOff x="252847" y="1603399"/>
            <a:chExt cx="1925606" cy="467199"/>
          </a:xfrm>
        </p:grpSpPr>
        <p:sp>
          <p:nvSpPr>
            <p:cNvPr id="7" name="TextBox 6"/>
            <p:cNvSpPr txBox="1"/>
            <p:nvPr/>
          </p:nvSpPr>
          <p:spPr>
            <a:xfrm>
              <a:off x="806853" y="1603399"/>
              <a:ext cx="1371600" cy="46719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b="1" dirty="0" smtClean="0"/>
                <a:t>USA</a:t>
              </a:r>
            </a:p>
            <a:p>
              <a:r>
                <a:rPr lang="en-US" sz="1200" i="1" dirty="0"/>
                <a:t>n</a:t>
              </a:r>
              <a:r>
                <a:rPr lang="en-US" sz="1200" i="1" dirty="0" smtClean="0"/>
                <a:t>=1,547</a:t>
              </a:r>
            </a:p>
          </p:txBody>
        </p:sp>
        <p:pic>
          <p:nvPicPr>
            <p:cNvPr id="1026" name="Picture 2" descr="http://upload.wikimedia.org/wikipedia/commons/thumb/d/d8/StarSpangledBannerFlag.svg/1280px-StarSpangledBannerFlag.svg.png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847" y="1654118"/>
              <a:ext cx="54864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1143000" y="3807635"/>
            <a:ext cx="1934061" cy="467199"/>
            <a:chOff x="777240" y="2090613"/>
            <a:chExt cx="1934061" cy="467199"/>
          </a:xfrm>
        </p:grpSpPr>
        <p:sp>
          <p:nvSpPr>
            <p:cNvPr id="8" name="TextBox 7"/>
            <p:cNvSpPr txBox="1"/>
            <p:nvPr/>
          </p:nvSpPr>
          <p:spPr>
            <a:xfrm>
              <a:off x="1339701" y="2090613"/>
              <a:ext cx="1371600" cy="46719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b="1" dirty="0" smtClean="0"/>
                <a:t>Mexico</a:t>
              </a:r>
            </a:p>
            <a:p>
              <a:r>
                <a:rPr lang="en-US" sz="1200" i="1" dirty="0" smtClean="0"/>
                <a:t>n=1,501</a:t>
              </a:r>
            </a:p>
          </p:txBody>
        </p:sp>
        <p:pic>
          <p:nvPicPr>
            <p:cNvPr id="1028" name="Picture 4" descr="http://upload.wikimedia.org/wikipedia/commons/9/9d/Flag_of_Mexico_%28reverse%29.png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40" y="2141332"/>
              <a:ext cx="54864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1143000" y="4638687"/>
            <a:ext cx="1932933" cy="467199"/>
            <a:chOff x="571034" y="2651331"/>
            <a:chExt cx="1932933" cy="467199"/>
          </a:xfrm>
        </p:grpSpPr>
        <p:sp>
          <p:nvSpPr>
            <p:cNvPr id="9" name="TextBox 8"/>
            <p:cNvSpPr txBox="1"/>
            <p:nvPr/>
          </p:nvSpPr>
          <p:spPr>
            <a:xfrm>
              <a:off x="1132367" y="2651331"/>
              <a:ext cx="1371600" cy="46719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b="1" dirty="0" smtClean="0"/>
                <a:t>Brazil</a:t>
              </a:r>
            </a:p>
            <a:p>
              <a:r>
                <a:rPr lang="en-US" sz="1200" i="1" dirty="0" smtClean="0"/>
                <a:t>n=1,504</a:t>
              </a:r>
            </a:p>
          </p:txBody>
        </p:sp>
        <p:pic>
          <p:nvPicPr>
            <p:cNvPr id="1030" name="Picture 6" descr="http://upload.wikimedia.org/wikipedia/en/thumb/0/05/Flag_of_Brazil.svg/1280px-Flag_of_Brazil.svg.png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034" y="2702050"/>
              <a:ext cx="54864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2981403" y="2976582"/>
            <a:ext cx="1934061" cy="467199"/>
            <a:chOff x="1920240" y="1522530"/>
            <a:chExt cx="1934061" cy="467199"/>
          </a:xfrm>
        </p:grpSpPr>
        <p:sp>
          <p:nvSpPr>
            <p:cNvPr id="10" name="TextBox 9"/>
            <p:cNvSpPr txBox="1"/>
            <p:nvPr/>
          </p:nvSpPr>
          <p:spPr>
            <a:xfrm>
              <a:off x="2482701" y="1522530"/>
              <a:ext cx="1371600" cy="46719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b="1" dirty="0" smtClean="0"/>
                <a:t>UK</a:t>
              </a:r>
            </a:p>
            <a:p>
              <a:r>
                <a:rPr lang="en-US" sz="1200" i="1" dirty="0" smtClean="0"/>
                <a:t>n=1,537</a:t>
              </a:r>
            </a:p>
          </p:txBody>
        </p:sp>
        <p:pic>
          <p:nvPicPr>
            <p:cNvPr id="1032" name="Picture 8" descr="http://www.vexillologymatters.org/images/united_kingdom.png"/>
            <p:cNvPicPr>
              <a:picLocks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6" t="4628" r="1529" b="4793"/>
            <a:stretch/>
          </p:blipFill>
          <p:spPr bwMode="auto">
            <a:xfrm>
              <a:off x="1920240" y="1573249"/>
              <a:ext cx="54864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2981403" y="3807635"/>
            <a:ext cx="1930873" cy="467199"/>
            <a:chOff x="2057400" y="2090613"/>
            <a:chExt cx="1930873" cy="467199"/>
          </a:xfrm>
        </p:grpSpPr>
        <p:sp>
          <p:nvSpPr>
            <p:cNvPr id="11" name="TextBox 10"/>
            <p:cNvSpPr txBox="1"/>
            <p:nvPr/>
          </p:nvSpPr>
          <p:spPr>
            <a:xfrm>
              <a:off x="2616673" y="2090613"/>
              <a:ext cx="1371600" cy="46719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b="1" dirty="0" smtClean="0"/>
                <a:t>France</a:t>
              </a:r>
            </a:p>
            <a:p>
              <a:r>
                <a:rPr lang="en-US" sz="1200" i="1" dirty="0" smtClean="0"/>
                <a:t>n=1,523</a:t>
              </a:r>
            </a:p>
          </p:txBody>
        </p:sp>
        <p:pic>
          <p:nvPicPr>
            <p:cNvPr id="1034" name="Picture 10" descr="http://www.worldatlas.com/webimage/flags/countrys/zzzflags/frlarge.gif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2141332"/>
              <a:ext cx="547429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2981403" y="4638687"/>
            <a:ext cx="1934966" cy="467199"/>
            <a:chOff x="1965960" y="2591441"/>
            <a:chExt cx="1934966" cy="467199"/>
          </a:xfrm>
        </p:grpSpPr>
        <p:sp>
          <p:nvSpPr>
            <p:cNvPr id="12" name="TextBox 11"/>
            <p:cNvSpPr txBox="1"/>
            <p:nvPr/>
          </p:nvSpPr>
          <p:spPr>
            <a:xfrm>
              <a:off x="2529326" y="2591441"/>
              <a:ext cx="1371600" cy="46719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b="1" dirty="0" smtClean="0"/>
                <a:t>Germany</a:t>
              </a:r>
            </a:p>
            <a:p>
              <a:r>
                <a:rPr lang="en-US" sz="1200" i="1" dirty="0" smtClean="0"/>
                <a:t>n=1,513</a:t>
              </a:r>
            </a:p>
          </p:txBody>
        </p:sp>
        <p:pic>
          <p:nvPicPr>
            <p:cNvPr id="1036" name="Picture 12" descr="http://upload.wikimedia.org/wikipedia/en/thumb/b/ba/Flag_of_Germany.svg/1280px-Flag_of_Germany.svg.png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5960" y="2642160"/>
              <a:ext cx="54864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/>
          <p:cNvGrpSpPr/>
          <p:nvPr/>
        </p:nvGrpSpPr>
        <p:grpSpPr>
          <a:xfrm>
            <a:off x="4828261" y="2976582"/>
            <a:ext cx="1923428" cy="467199"/>
            <a:chOff x="3200400" y="1522530"/>
            <a:chExt cx="1923428" cy="467199"/>
          </a:xfrm>
        </p:grpSpPr>
        <p:sp>
          <p:nvSpPr>
            <p:cNvPr id="13" name="TextBox 12"/>
            <p:cNvSpPr txBox="1"/>
            <p:nvPr/>
          </p:nvSpPr>
          <p:spPr>
            <a:xfrm>
              <a:off x="3752228" y="1522530"/>
              <a:ext cx="1371600" cy="46719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b="1" dirty="0" smtClean="0"/>
                <a:t>South Africa</a:t>
              </a:r>
            </a:p>
            <a:p>
              <a:r>
                <a:rPr lang="en-US" sz="1200" i="1" dirty="0" smtClean="0"/>
                <a:t>n=1,521</a:t>
              </a:r>
            </a:p>
          </p:txBody>
        </p:sp>
        <p:pic>
          <p:nvPicPr>
            <p:cNvPr id="1038" name="Picture 14" descr="http://upload.wikimedia.org/wikipedia/commons/thumb/a/af/Flag_of_South_Africa.svg/1280px-Flag_of_South_Africa.svg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1573249"/>
              <a:ext cx="54864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/>
          <p:cNvGrpSpPr/>
          <p:nvPr/>
        </p:nvGrpSpPr>
        <p:grpSpPr>
          <a:xfrm>
            <a:off x="4828261" y="3807635"/>
            <a:ext cx="1916971" cy="467199"/>
            <a:chOff x="3534342" y="2016098"/>
            <a:chExt cx="1916971" cy="467199"/>
          </a:xfrm>
        </p:grpSpPr>
        <p:sp>
          <p:nvSpPr>
            <p:cNvPr id="14" name="TextBox 13"/>
            <p:cNvSpPr txBox="1"/>
            <p:nvPr/>
          </p:nvSpPr>
          <p:spPr>
            <a:xfrm>
              <a:off x="4079713" y="2016098"/>
              <a:ext cx="1371600" cy="46719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b="1" dirty="0" smtClean="0"/>
                <a:t>China</a:t>
              </a:r>
            </a:p>
            <a:p>
              <a:r>
                <a:rPr lang="en-US" sz="1200" i="1" dirty="0" smtClean="0"/>
                <a:t>n=1,492</a:t>
              </a:r>
            </a:p>
          </p:txBody>
        </p:sp>
        <p:pic>
          <p:nvPicPr>
            <p:cNvPr id="1044" name="Picture 20" descr="Flag of the People's Republic of China.sv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4342" y="2066817"/>
              <a:ext cx="54864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oup 29"/>
          <p:cNvGrpSpPr/>
          <p:nvPr/>
        </p:nvGrpSpPr>
        <p:grpSpPr>
          <a:xfrm>
            <a:off x="4828261" y="4638687"/>
            <a:ext cx="1920531" cy="467199"/>
            <a:chOff x="3520149" y="2495101"/>
            <a:chExt cx="1920531" cy="467199"/>
          </a:xfrm>
        </p:grpSpPr>
        <p:sp>
          <p:nvSpPr>
            <p:cNvPr id="15" name="TextBox 14"/>
            <p:cNvSpPr txBox="1"/>
            <p:nvPr/>
          </p:nvSpPr>
          <p:spPr>
            <a:xfrm>
              <a:off x="4069080" y="2495101"/>
              <a:ext cx="1371600" cy="46719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b="1" dirty="0" smtClean="0"/>
                <a:t>India</a:t>
              </a:r>
            </a:p>
            <a:p>
              <a:r>
                <a:rPr lang="en-US" sz="1200" i="1" dirty="0" smtClean="0"/>
                <a:t>n=1,622</a:t>
              </a:r>
            </a:p>
          </p:txBody>
        </p:sp>
        <p:pic>
          <p:nvPicPr>
            <p:cNvPr id="1046" name="Picture 22" descr="http://upload.wikimedia.org/wikipedia/en/thumb/4/41/Flag_of_India.svg/225px-Flag_of_India.svg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0149" y="2545820"/>
              <a:ext cx="54864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/>
          <p:cNvGrpSpPr/>
          <p:nvPr/>
        </p:nvGrpSpPr>
        <p:grpSpPr>
          <a:xfrm>
            <a:off x="6664487" y="2976582"/>
            <a:ext cx="1930873" cy="467199"/>
            <a:chOff x="5532120" y="1522530"/>
            <a:chExt cx="1930873" cy="467199"/>
          </a:xfrm>
        </p:grpSpPr>
        <p:sp>
          <p:nvSpPr>
            <p:cNvPr id="16" name="TextBox 15"/>
            <p:cNvSpPr txBox="1"/>
            <p:nvPr/>
          </p:nvSpPr>
          <p:spPr>
            <a:xfrm>
              <a:off x="6091393" y="1522530"/>
              <a:ext cx="1371600" cy="46719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b="1" dirty="0" smtClean="0"/>
                <a:t>Russia</a:t>
              </a:r>
            </a:p>
            <a:p>
              <a:r>
                <a:rPr lang="en-US" sz="1200" i="1" dirty="0" smtClean="0"/>
                <a:t>n=1,507</a:t>
              </a:r>
            </a:p>
          </p:txBody>
        </p:sp>
        <p:pic>
          <p:nvPicPr>
            <p:cNvPr id="1050" name="Picture 26" descr="Flag of Russia.sv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2120" y="1573249"/>
              <a:ext cx="548640" cy="36576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24" name="Group 1023"/>
          <p:cNvGrpSpPr/>
          <p:nvPr/>
        </p:nvGrpSpPr>
        <p:grpSpPr>
          <a:xfrm>
            <a:off x="6664487" y="3807635"/>
            <a:ext cx="1923272" cy="467199"/>
            <a:chOff x="5483368" y="2033563"/>
            <a:chExt cx="1923272" cy="467199"/>
          </a:xfrm>
        </p:grpSpPr>
        <p:sp>
          <p:nvSpPr>
            <p:cNvPr id="17" name="TextBox 16"/>
            <p:cNvSpPr txBox="1"/>
            <p:nvPr/>
          </p:nvSpPr>
          <p:spPr>
            <a:xfrm>
              <a:off x="6035040" y="2033563"/>
              <a:ext cx="1371600" cy="46719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b="1" dirty="0" smtClean="0"/>
                <a:t>Japan</a:t>
              </a:r>
            </a:p>
            <a:p>
              <a:r>
                <a:rPr lang="en-US" sz="1200" i="1" dirty="0" smtClean="0"/>
                <a:t>n=1,624</a:t>
              </a:r>
            </a:p>
          </p:txBody>
        </p:sp>
        <p:pic>
          <p:nvPicPr>
            <p:cNvPr id="1052" name="Picture 28" descr="http://upload.wikimedia.org/wikipedia/commons/6/6d/Japan_flag_-_variant.png"/>
            <p:cNvPicPr>
              <a:picLocks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368" y="2084282"/>
              <a:ext cx="548640" cy="36576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25" name="Group 1024"/>
          <p:cNvGrpSpPr/>
          <p:nvPr/>
        </p:nvGrpSpPr>
        <p:grpSpPr>
          <a:xfrm>
            <a:off x="6664487" y="4638687"/>
            <a:ext cx="1919603" cy="467199"/>
            <a:chOff x="5398785" y="2544596"/>
            <a:chExt cx="1919603" cy="467199"/>
          </a:xfrm>
        </p:grpSpPr>
        <p:sp>
          <p:nvSpPr>
            <p:cNvPr id="18" name="TextBox 17"/>
            <p:cNvSpPr txBox="1"/>
            <p:nvPr/>
          </p:nvSpPr>
          <p:spPr>
            <a:xfrm>
              <a:off x="5946788" y="2544596"/>
              <a:ext cx="1371600" cy="46719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b="1" dirty="0" smtClean="0"/>
                <a:t>Australia</a:t>
              </a:r>
            </a:p>
            <a:p>
              <a:r>
                <a:rPr lang="en-US" sz="1200" i="1" dirty="0" smtClean="0"/>
                <a:t>n=1,571</a:t>
              </a:r>
            </a:p>
          </p:txBody>
        </p:sp>
        <p:pic>
          <p:nvPicPr>
            <p:cNvPr id="1056" name="Picture 32" descr="http://upload.wikimedia.org/wikipedia/en/thumb/b/b9/Flag_of_Australia.svg/1280px-Flag_of_Australia.svg.png"/>
            <p:cNvPicPr>
              <a:picLocks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8785" y="2595315"/>
              <a:ext cx="54864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41" name="TextBox 1040"/>
          <p:cNvSpPr txBox="1"/>
          <p:nvPr/>
        </p:nvSpPr>
        <p:spPr>
          <a:xfrm>
            <a:off x="1874520" y="2213610"/>
            <a:ext cx="5440680" cy="320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b="1" dirty="0" smtClean="0"/>
              <a:t>Primary Research from 12 Countries </a:t>
            </a:r>
          </a:p>
          <a:p>
            <a:pPr algn="ctr"/>
            <a:r>
              <a:rPr lang="en-US" sz="1600" dirty="0" smtClean="0"/>
              <a:t>Total Surveyed = 18,462</a:t>
            </a:r>
          </a:p>
        </p:txBody>
      </p:sp>
      <p:sp>
        <p:nvSpPr>
          <p:cNvPr id="45" name="Text Box 46"/>
          <p:cNvSpPr txBox="1">
            <a:spLocks noChangeArrowheads="1"/>
          </p:cNvSpPr>
          <p:nvPr/>
        </p:nvSpPr>
        <p:spPr bwMode="auto">
          <a:xfrm>
            <a:off x="134435" y="110701"/>
            <a:ext cx="791051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b"/>
          <a:lstStyle>
            <a:lvl1pPr>
              <a:lnSpc>
                <a:spcPct val="90000"/>
              </a:lnSpc>
              <a:spcBef>
                <a:spcPct val="50000"/>
              </a:spcBef>
              <a:buFont typeface="Wingdings" pitchFamily="2" charset="2"/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Font typeface="Wingdings" pitchFamily="2" charset="2"/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spcBef>
                <a:spcPct val="50000"/>
              </a:spcBef>
              <a:buFont typeface="Wingdings" pitchFamily="2" charset="2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spcBef>
                <a:spcPct val="50000"/>
              </a:spcBef>
              <a:buFont typeface="Wingdings" pitchFamily="2" charset="2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spcBef>
                <a:spcPct val="50000"/>
              </a:spcBef>
              <a:buFont typeface="Wingdings" pitchFamily="2" charset="2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FontTx/>
              <a:buNone/>
              <a:defRPr/>
            </a:pPr>
            <a:r>
              <a:rPr lang="en-US" sz="1000" dirty="0" smtClean="0">
                <a:solidFill>
                  <a:schemeClr val="bg1"/>
                </a:solidFill>
              </a:rPr>
              <a:t>IBM Institute for Business Value</a:t>
            </a:r>
          </a:p>
        </p:txBody>
      </p:sp>
      <p:pic>
        <p:nvPicPr>
          <p:cNvPr id="46" name="Picture 8" descr="http://www.ceas2011.org/images/LogoIBM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500" y="86624"/>
            <a:ext cx="550148" cy="33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2920" y="6523878"/>
            <a:ext cx="7178040" cy="2292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i="1" dirty="0" smtClean="0">
                <a:solidFill>
                  <a:schemeClr val="bg1"/>
                </a:solidFill>
              </a:rPr>
              <a:t>Source: CP IBV Consumer Survey 2014, n=18,462</a:t>
            </a:r>
          </a:p>
        </p:txBody>
      </p:sp>
      <p:sp>
        <p:nvSpPr>
          <p:cNvPr id="47" name="Slide Number Placeholder 3"/>
          <p:cNvSpPr txBox="1">
            <a:spLocks/>
          </p:cNvSpPr>
          <p:nvPr/>
        </p:nvSpPr>
        <p:spPr bwMode="black">
          <a:xfrm>
            <a:off x="179089" y="6537325"/>
            <a:ext cx="366713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800" kern="120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70CC9AF-D83F-46C9-82C5-5791107294C1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48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2" y="86624"/>
            <a:ext cx="8979408" cy="667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75325" y="86498"/>
            <a:ext cx="8973477" cy="2544256"/>
          </a:xfrm>
          <a:prstGeom prst="rect">
            <a:avLst/>
          </a:prstGeom>
          <a:solidFill>
            <a:schemeClr val="accent1">
              <a:lumMod val="75000"/>
              <a:alpha val="15000"/>
            </a:schemeClr>
          </a:solidFill>
          <a:ln>
            <a:noFill/>
          </a:ln>
          <a:effectLst>
            <a:softEdge rad="31750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4300" marR="0" indent="-1143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CC9AF-D83F-46C9-82C5-5791107294C1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7682" y="593725"/>
            <a:ext cx="9056318" cy="7445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Respondents were </a:t>
            </a:r>
            <a:r>
              <a:rPr lang="en-US" dirty="0" err="1" smtClean="0">
                <a:solidFill>
                  <a:schemeClr val="bg1"/>
                </a:solidFill>
              </a:rPr>
              <a:t>analysed</a:t>
            </a:r>
            <a:r>
              <a:rPr lang="en-US" dirty="0" smtClean="0">
                <a:solidFill>
                  <a:schemeClr val="bg1"/>
                </a:solidFill>
              </a:rPr>
              <a:t> across a range of age groups, income brackets, and product categories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430" y="1688465"/>
            <a:ext cx="2716530" cy="320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b="1" dirty="0" smtClean="0"/>
              <a:t>Age Groups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94760" y="1688465"/>
            <a:ext cx="2743200" cy="320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b="1" dirty="0" smtClean="0"/>
              <a:t>Income Brackets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1600" y="4136456"/>
            <a:ext cx="3794760" cy="320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b="1" dirty="0" smtClean="0"/>
              <a:t>Product Categories*</a:t>
            </a:r>
          </a:p>
        </p:txBody>
      </p:sp>
      <p:graphicFrame>
        <p:nvGraphicFramePr>
          <p:cNvPr id="12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603630"/>
              </p:ext>
            </p:extLst>
          </p:nvPr>
        </p:nvGraphicFramePr>
        <p:xfrm>
          <a:off x="3794760" y="2054225"/>
          <a:ext cx="2743200" cy="1301752"/>
        </p:xfrm>
        <a:graphic>
          <a:graphicData uri="http://schemas.openxmlformats.org/drawingml/2006/table">
            <a:tbl>
              <a:tblPr/>
              <a:tblGrid>
                <a:gridCol w="914400"/>
                <a:gridCol w="914400"/>
                <a:gridCol w="9144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  <a:sym typeface="Arial" pitchFamily="34" charset="0"/>
                        </a:rPr>
                        <a:t>Lower</a:t>
                      </a:r>
                    </a:p>
                  </a:txBody>
                  <a:tcPr marB="4572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  <a:sym typeface="Arial" pitchFamily="34" charset="0"/>
                        </a:rPr>
                        <a:t>n= 6545</a:t>
                      </a:r>
                    </a:p>
                  </a:txBody>
                  <a:tcPr marB="4572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  <a:sym typeface="Arial" pitchFamily="34" charset="0"/>
                        </a:rPr>
                        <a:t>41%</a:t>
                      </a:r>
                    </a:p>
                  </a:txBody>
                  <a:tcPr marB="4572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  <a:sym typeface="Arial" pitchFamily="34" charset="0"/>
                        </a:rPr>
                        <a:t>Middle</a:t>
                      </a:r>
                    </a:p>
                  </a:txBody>
                  <a:tcPr marB="4572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  <a:sym typeface="Arial" pitchFamily="34" charset="0"/>
                        </a:rPr>
                        <a:t>n= 4478</a:t>
                      </a:r>
                    </a:p>
                  </a:txBody>
                  <a:tcPr marB="4572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  <a:sym typeface="Arial" pitchFamily="34" charset="0"/>
                        </a:rPr>
                        <a:t>28%</a:t>
                      </a:r>
                    </a:p>
                  </a:txBody>
                  <a:tcPr marB="4572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  <a:sym typeface="Arial" pitchFamily="34" charset="0"/>
                        </a:rPr>
                        <a:t>High</a:t>
                      </a:r>
                    </a:p>
                  </a:txBody>
                  <a:tcPr marB="4572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  <a:sym typeface="Arial" pitchFamily="34" charset="0"/>
                        </a:rPr>
                        <a:t>n= 2427</a:t>
                      </a:r>
                    </a:p>
                  </a:txBody>
                  <a:tcPr marB="4572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  <a:sym typeface="Arial" pitchFamily="34" charset="0"/>
                        </a:rPr>
                        <a:t>15%</a:t>
                      </a:r>
                    </a:p>
                  </a:txBody>
                  <a:tcPr marB="4572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  <a:sym typeface="Arial" pitchFamily="34" charset="0"/>
                        </a:rPr>
                        <a:t>Affluent </a:t>
                      </a:r>
                    </a:p>
                  </a:txBody>
                  <a:tcPr marB="4572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  <a:sym typeface="Arial" pitchFamily="34" charset="0"/>
                        </a:rPr>
                        <a:t>n= 2584</a:t>
                      </a:r>
                    </a:p>
                  </a:txBody>
                  <a:tcPr marB="4572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  <a:sym typeface="Arial" pitchFamily="34" charset="0"/>
                        </a:rPr>
                        <a:t>16%</a:t>
                      </a:r>
                    </a:p>
                  </a:txBody>
                  <a:tcPr marB="4572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Group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765315"/>
              </p:ext>
            </p:extLst>
          </p:nvPr>
        </p:nvGraphicFramePr>
        <p:xfrm>
          <a:off x="368297" y="2054225"/>
          <a:ext cx="2743200" cy="1603375"/>
        </p:xfrm>
        <a:graphic>
          <a:graphicData uri="http://schemas.openxmlformats.org/drawingml/2006/table">
            <a:tbl>
              <a:tblPr/>
              <a:tblGrid>
                <a:gridCol w="914400"/>
                <a:gridCol w="914400"/>
                <a:gridCol w="914400"/>
              </a:tblGrid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  <a:sym typeface="Arial" pitchFamily="34" charset="0"/>
                        </a:rPr>
                        <a:t>18-29</a:t>
                      </a:r>
                    </a:p>
                  </a:txBody>
                  <a:tcPr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  <a:sym typeface="Arial" pitchFamily="34" charset="0"/>
                        </a:rPr>
                        <a:t>n= 4351</a:t>
                      </a:r>
                    </a:p>
                  </a:txBody>
                  <a:tcPr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  <a:sym typeface="Arial" pitchFamily="34" charset="0"/>
                        </a:rPr>
                        <a:t>24%</a:t>
                      </a:r>
                    </a:p>
                  </a:txBody>
                  <a:tcPr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  <a:sym typeface="Arial" pitchFamily="34" charset="0"/>
                        </a:rPr>
                        <a:t>30-39</a:t>
                      </a:r>
                    </a:p>
                  </a:txBody>
                  <a:tcPr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  <a:sym typeface="Arial" pitchFamily="34" charset="0"/>
                        </a:rPr>
                        <a:t>n= 3535</a:t>
                      </a:r>
                    </a:p>
                  </a:txBody>
                  <a:tcPr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  <a:sym typeface="Arial" pitchFamily="34" charset="0"/>
                        </a:rPr>
                        <a:t>19%</a:t>
                      </a:r>
                    </a:p>
                  </a:txBody>
                  <a:tcPr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  <a:sym typeface="Arial" pitchFamily="34" charset="0"/>
                        </a:rPr>
                        <a:t>40-49</a:t>
                      </a:r>
                    </a:p>
                  </a:txBody>
                  <a:tcPr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  <a:sym typeface="Arial" pitchFamily="34" charset="0"/>
                        </a:rPr>
                        <a:t>n= 3378</a:t>
                      </a:r>
                    </a:p>
                  </a:txBody>
                  <a:tcPr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  <a:sym typeface="Arial" pitchFamily="34" charset="0"/>
                        </a:rPr>
                        <a:t>18%</a:t>
                      </a:r>
                    </a:p>
                  </a:txBody>
                  <a:tcPr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  <a:sym typeface="Arial" pitchFamily="34" charset="0"/>
                        </a:rPr>
                        <a:t>50-59</a:t>
                      </a:r>
                    </a:p>
                  </a:txBody>
                  <a:tcPr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  <a:sym typeface="Arial" pitchFamily="34" charset="0"/>
                        </a:rPr>
                        <a:t>n= 2968</a:t>
                      </a:r>
                    </a:p>
                  </a:txBody>
                  <a:tcPr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  <a:sym typeface="Arial" pitchFamily="34" charset="0"/>
                        </a:rPr>
                        <a:t>16%</a:t>
                      </a:r>
                    </a:p>
                  </a:txBody>
                  <a:tcPr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  <a:sym typeface="Arial" pitchFamily="34" charset="0"/>
                        </a:rPr>
                        <a:t>60+</a:t>
                      </a:r>
                    </a:p>
                  </a:txBody>
                  <a:tcPr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  <a:sym typeface="Arial" pitchFamily="34" charset="0"/>
                        </a:rPr>
                        <a:t>n= 4220</a:t>
                      </a:r>
                    </a:p>
                  </a:txBody>
                  <a:tcPr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  <a:sym typeface="Arial" pitchFamily="34" charset="0"/>
                        </a:rPr>
                        <a:t>23%</a:t>
                      </a:r>
                    </a:p>
                  </a:txBody>
                  <a:tcPr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Group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657008"/>
              </p:ext>
            </p:extLst>
          </p:nvPr>
        </p:nvGraphicFramePr>
        <p:xfrm>
          <a:off x="1371600" y="4499811"/>
          <a:ext cx="3812227" cy="1524000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2234254"/>
                <a:gridCol w="926684"/>
                <a:gridCol w="651289"/>
              </a:tblGrid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sym typeface="Arial" pitchFamily="34" charset="0"/>
                        </a:rPr>
                        <a:t>Apparel &amp; Footwear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sym typeface="Arial" pitchFamily="34" charset="0"/>
                        </a:rPr>
                        <a:t>n= 7719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sym typeface="Arial" pitchFamily="34" charset="0"/>
                        </a:rPr>
                        <a:t>42%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sym typeface="Arial" pitchFamily="34" charset="0"/>
                        </a:rPr>
                        <a:t>Food &amp; Beverage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sym typeface="Arial" pitchFamily="34" charset="0"/>
                        </a:rPr>
                        <a:t>n= 7726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sym typeface="Arial" pitchFamily="34" charset="0"/>
                        </a:rPr>
                        <a:t>42%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sym typeface="Arial" pitchFamily="34" charset="0"/>
                        </a:rPr>
                        <a:t>Household Products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sym typeface="Arial" pitchFamily="34" charset="0"/>
                        </a:rPr>
                        <a:t>n= 7709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sym typeface="Arial" pitchFamily="34" charset="0"/>
                        </a:rPr>
                        <a:t>42%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sym typeface="Arial" pitchFamily="34" charset="0"/>
                        </a:rPr>
                        <a:t>Personal Care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sym typeface="Arial" pitchFamily="34" charset="0"/>
                        </a:rPr>
                        <a:t>n= 7711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sym typeface="Arial" pitchFamily="34" charset="0"/>
                        </a:rPr>
                        <a:t>42%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sym typeface="Arial" pitchFamily="34" charset="0"/>
                        </a:rPr>
                        <a:t>Tobacco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sym typeface="Arial" pitchFamily="34" charset="0"/>
                        </a:rPr>
                        <a:t>n= 5644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sym typeface="Arial" pitchFamily="34" charset="0"/>
                        </a:rPr>
                        <a:t>31%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8" name="Picture 8" descr="http://www.ceas2011.org/images/LogoIB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500" y="86624"/>
            <a:ext cx="550148" cy="33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46"/>
          <p:cNvSpPr txBox="1">
            <a:spLocks noChangeArrowheads="1"/>
          </p:cNvSpPr>
          <p:nvPr/>
        </p:nvSpPr>
        <p:spPr bwMode="auto">
          <a:xfrm>
            <a:off x="134435" y="110701"/>
            <a:ext cx="791051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b"/>
          <a:lstStyle>
            <a:lvl1pPr>
              <a:lnSpc>
                <a:spcPct val="90000"/>
              </a:lnSpc>
              <a:spcBef>
                <a:spcPct val="50000"/>
              </a:spcBef>
              <a:buFont typeface="Wingdings" pitchFamily="2" charset="2"/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Font typeface="Wingdings" pitchFamily="2" charset="2"/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spcBef>
                <a:spcPct val="50000"/>
              </a:spcBef>
              <a:buFont typeface="Wingdings" pitchFamily="2" charset="2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spcBef>
                <a:spcPct val="50000"/>
              </a:spcBef>
              <a:buFont typeface="Wingdings" pitchFamily="2" charset="2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spcBef>
                <a:spcPct val="50000"/>
              </a:spcBef>
              <a:buFont typeface="Wingdings" pitchFamily="2" charset="2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FontTx/>
              <a:buNone/>
              <a:defRPr/>
            </a:pPr>
            <a:r>
              <a:rPr lang="en-US" sz="1000" dirty="0" smtClean="0">
                <a:solidFill>
                  <a:schemeClr val="bg1"/>
                </a:solidFill>
              </a:rPr>
              <a:t>IBM Institute for Business Value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2920" y="6355080"/>
            <a:ext cx="7178040" cy="4307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i="1" dirty="0" smtClean="0">
                <a:solidFill>
                  <a:schemeClr val="bg1"/>
                </a:solidFill>
              </a:rPr>
              <a:t>Source: CP IBV Consumer Survey 2014, n=18,462</a:t>
            </a:r>
          </a:p>
          <a:p>
            <a:r>
              <a:rPr lang="en-US" sz="1000" i="1" dirty="0" smtClean="0">
                <a:solidFill>
                  <a:schemeClr val="bg1"/>
                </a:solidFill>
              </a:rPr>
              <a:t>* Respondents were segmented into 2 product categories each</a:t>
            </a:r>
          </a:p>
        </p:txBody>
      </p:sp>
    </p:spTree>
    <p:extLst>
      <p:ext uri="{BB962C8B-B14F-4D97-AF65-F5344CB8AC3E}">
        <p14:creationId xmlns:p14="http://schemas.microsoft.com/office/powerpoint/2010/main" val="32936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" y="91440"/>
            <a:ext cx="8979408" cy="667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CC9AF-D83F-46C9-82C5-5791107294C1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idx="4294967295"/>
          </p:nvPr>
        </p:nvSpPr>
        <p:spPr>
          <a:xfrm>
            <a:off x="87682" y="593725"/>
            <a:ext cx="9056318" cy="7445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We asked consumers about their attitudes, preferences, and </a:t>
            </a:r>
            <a:r>
              <a:rPr lang="en-US" dirty="0" err="1" smtClean="0">
                <a:solidFill>
                  <a:schemeClr val="bg1"/>
                </a:solidFill>
              </a:rPr>
              <a:t>behaviour</a:t>
            </a:r>
            <a:r>
              <a:rPr lang="en-US" dirty="0" smtClean="0">
                <a:solidFill>
                  <a:schemeClr val="bg1"/>
                </a:solidFill>
              </a:rPr>
              <a:t> in order to truly understand their sentiment towards brands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" y="2641907"/>
            <a:ext cx="5727032" cy="108272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95288" indent="-160338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TECH USAGE</a:t>
            </a:r>
          </a:p>
          <a:p>
            <a:pPr marL="395288" lvl="0" indent="-16033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Do you consider yourself tech savvy?</a:t>
            </a:r>
          </a:p>
          <a:p>
            <a:pPr marL="395288" lvl="0" indent="-16033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How often do you use social media?</a:t>
            </a:r>
          </a:p>
          <a:p>
            <a:pPr marL="395288" lvl="0" indent="-16033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Do you like to purchase gadgets as soon as they come out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" y="1441383"/>
            <a:ext cx="5727032" cy="107321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95288" lvl="0" indent="-160338"/>
            <a:r>
              <a:rPr lang="en-US" sz="20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BRAND ATTITUDES</a:t>
            </a:r>
            <a:endParaRPr lang="en-US" dirty="0" smtClean="0">
              <a:solidFill>
                <a:schemeClr val="tx1"/>
              </a:solidFill>
            </a:endParaRPr>
          </a:p>
          <a:p>
            <a:pPr marL="395288" lvl="0" indent="-160338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How brand loyal are you?</a:t>
            </a:r>
          </a:p>
          <a:p>
            <a:pPr marL="395288" lvl="0" indent="-160338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To </a:t>
            </a:r>
            <a:r>
              <a:rPr lang="en-US" dirty="0">
                <a:solidFill>
                  <a:schemeClr val="tx1"/>
                </a:solidFill>
              </a:rPr>
              <a:t>what extent do you like to try new brands?</a:t>
            </a:r>
          </a:p>
          <a:p>
            <a:pPr marL="395288" lvl="0" indent="-160338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How </a:t>
            </a:r>
            <a:r>
              <a:rPr lang="en-US" dirty="0">
                <a:solidFill>
                  <a:schemeClr val="tx1"/>
                </a:solidFill>
              </a:rPr>
              <a:t>much do you want to actively engage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b="1" dirty="0" smtClean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" y="5404589"/>
            <a:ext cx="5727032" cy="104193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95288" indent="-160338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SHOPPING BEHAVIOUR</a:t>
            </a:r>
          </a:p>
          <a:p>
            <a:pPr marL="395288" lvl="0" indent="-16033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Which shopping channels do you use?</a:t>
            </a:r>
          </a:p>
          <a:p>
            <a:pPr marL="395288" lvl="0" indent="-16033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How willing are you to share your personal data with brands?</a:t>
            </a:r>
          </a:p>
          <a:p>
            <a:pPr marL="395288" indent="-16033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How influenced are you by different types of media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3851943"/>
            <a:ext cx="5727032" cy="142533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95288" indent="-160338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PRODUCT DECISION CONSIDERATIONS</a:t>
            </a:r>
          </a:p>
          <a:p>
            <a:pPr marL="395288" lvl="0" indent="-16033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What is your willingness to pay for specific brand characteristics or product features?</a:t>
            </a:r>
          </a:p>
          <a:p>
            <a:pPr marL="395288" lvl="0" indent="-16033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How important are factors such as health and wellness, and social and environmental responsibility in your purchase decision making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8" descr="http://www.ceas2011.org/images/LogoIB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500" y="86624"/>
            <a:ext cx="550148" cy="33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46"/>
          <p:cNvSpPr txBox="1">
            <a:spLocks noChangeArrowheads="1"/>
          </p:cNvSpPr>
          <p:nvPr/>
        </p:nvSpPr>
        <p:spPr bwMode="auto">
          <a:xfrm>
            <a:off x="134435" y="110701"/>
            <a:ext cx="791051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b"/>
          <a:lstStyle>
            <a:lvl1pPr>
              <a:lnSpc>
                <a:spcPct val="90000"/>
              </a:lnSpc>
              <a:spcBef>
                <a:spcPct val="50000"/>
              </a:spcBef>
              <a:buFont typeface="Wingdings" pitchFamily="2" charset="2"/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Font typeface="Wingdings" pitchFamily="2" charset="2"/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spcBef>
                <a:spcPct val="50000"/>
              </a:spcBef>
              <a:buFont typeface="Wingdings" pitchFamily="2" charset="2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spcBef>
                <a:spcPct val="50000"/>
              </a:spcBef>
              <a:buFont typeface="Wingdings" pitchFamily="2" charset="2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spcBef>
                <a:spcPct val="50000"/>
              </a:spcBef>
              <a:buFont typeface="Wingdings" pitchFamily="2" charset="2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FontTx/>
              <a:buNone/>
              <a:defRPr/>
            </a:pPr>
            <a:r>
              <a:rPr lang="en-US" sz="1000" dirty="0" smtClean="0">
                <a:solidFill>
                  <a:schemeClr val="bg1"/>
                </a:solidFill>
              </a:rPr>
              <a:t>IBM Institute for Business Value</a:t>
            </a:r>
          </a:p>
        </p:txBody>
      </p:sp>
    </p:spTree>
    <p:extLst>
      <p:ext uri="{BB962C8B-B14F-4D97-AF65-F5344CB8AC3E}">
        <p14:creationId xmlns:p14="http://schemas.microsoft.com/office/powerpoint/2010/main" val="33009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CC9AF-D83F-46C9-82C5-5791107294C1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3307" y="593725"/>
            <a:ext cx="8794945" cy="7445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Brand enthusiasm is a more relevant way to understand consumers in today’s digital landscape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06040" y="1390554"/>
            <a:ext cx="6217915" cy="4911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Brand enthusiasm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2600322" y="1771370"/>
            <a:ext cx="6297931" cy="3293785"/>
            <a:chOff x="2731770" y="1839950"/>
            <a:chExt cx="6297931" cy="3293785"/>
          </a:xfrm>
        </p:grpSpPr>
        <p:grpSp>
          <p:nvGrpSpPr>
            <p:cNvPr id="26" name="Group 25"/>
            <p:cNvGrpSpPr/>
            <p:nvPr/>
          </p:nvGrpSpPr>
          <p:grpSpPr>
            <a:xfrm>
              <a:off x="2731770" y="1839950"/>
              <a:ext cx="1868500" cy="3293785"/>
              <a:chOff x="3051805" y="1839950"/>
              <a:chExt cx="1868500" cy="3293785"/>
            </a:xfrm>
          </p:grpSpPr>
          <p:sp>
            <p:nvSpPr>
              <p:cNvPr id="7" name="Rectangle 6"/>
              <p:cNvSpPr/>
              <p:nvPr/>
            </p:nvSpPr>
            <p:spPr bwMode="auto">
              <a:xfrm>
                <a:off x="3051805" y="1839950"/>
                <a:ext cx="1828800" cy="321728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14300" marR="0" indent="-114300" algn="l" defTabSz="914400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</a:pP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077672" y="1907915"/>
                <a:ext cx="1722928" cy="49653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sz="1600" b="1" i="1" dirty="0" smtClean="0"/>
                  <a:t>Level of Communication Desired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063240" y="2971800"/>
                <a:ext cx="1857065" cy="2161935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r>
                  <a:rPr lang="en-US" sz="1600" dirty="0"/>
                  <a:t>T</a:t>
                </a:r>
                <a:r>
                  <a:rPr lang="en-US" sz="1600" dirty="0" smtClean="0"/>
                  <a:t>he extent to which consumers want brands to actively recognize, communicate to, and dialogue with them.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4937755" y="1839950"/>
              <a:ext cx="1847625" cy="3293785"/>
              <a:chOff x="5086345" y="1839950"/>
              <a:chExt cx="1847625" cy="3293785"/>
            </a:xfrm>
          </p:grpSpPr>
          <p:sp>
            <p:nvSpPr>
              <p:cNvPr id="8" name="Rectangle 7"/>
              <p:cNvSpPr/>
              <p:nvPr/>
            </p:nvSpPr>
            <p:spPr bwMode="auto">
              <a:xfrm>
                <a:off x="5086345" y="1839950"/>
                <a:ext cx="1828800" cy="321728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14300" marR="0" indent="-114300" algn="l" defTabSz="914400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</a:pP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136751" y="1945534"/>
                <a:ext cx="1675529" cy="49653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sz="1600" b="1" i="1" dirty="0" smtClean="0"/>
                  <a:t>Willingness to Provide Input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121169" y="2971800"/>
                <a:ext cx="1812801" cy="2161935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r>
                  <a:rPr lang="en-US" sz="1600" dirty="0"/>
                  <a:t>H</a:t>
                </a:r>
                <a:r>
                  <a:rPr lang="en-US" sz="1600" dirty="0" smtClean="0"/>
                  <a:t>ow willing and eager consumers are to provide input and feedback about brands.</a:t>
                </a: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7120885" y="1839950"/>
              <a:ext cx="1908816" cy="3293785"/>
              <a:chOff x="7120885" y="1839950"/>
              <a:chExt cx="1908816" cy="3293785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7120885" y="1839950"/>
                <a:ext cx="1828800" cy="321728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14300" marR="0" indent="-114300" algn="l" defTabSz="914400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</a:pP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120886" y="2971800"/>
                <a:ext cx="1908815" cy="2161935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r>
                  <a:rPr lang="en-US" sz="1600" dirty="0" smtClean="0"/>
                  <a:t>The level of comfort consumers have with sharing various forms of personal information with brands.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132320" y="1907915"/>
                <a:ext cx="1874522" cy="73051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sz="1600" b="1" i="1" dirty="0" smtClean="0"/>
                  <a:t>Degree of Comfort with Sharing Personal Data</a:t>
                </a:r>
              </a:p>
            </p:txBody>
          </p:sp>
        </p:grpSp>
        <p:sp>
          <p:nvSpPr>
            <p:cNvPr id="3" name="Cross 2"/>
            <p:cNvSpPr/>
            <p:nvPr/>
          </p:nvSpPr>
          <p:spPr bwMode="auto">
            <a:xfrm>
              <a:off x="4617720" y="3348990"/>
              <a:ext cx="274320" cy="274320"/>
            </a:xfrm>
            <a:prstGeom prst="plus">
              <a:avLst>
                <a:gd name="adj" fmla="val 35513"/>
              </a:avLst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4300" marR="0" indent="-11430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Cross 29"/>
            <p:cNvSpPr/>
            <p:nvPr/>
          </p:nvSpPr>
          <p:spPr bwMode="auto">
            <a:xfrm>
              <a:off x="6797319" y="3328336"/>
              <a:ext cx="274320" cy="274320"/>
            </a:xfrm>
            <a:prstGeom prst="plus">
              <a:avLst>
                <a:gd name="adj" fmla="val 35513"/>
              </a:avLst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4300" marR="0" indent="-11430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02920" y="6523878"/>
            <a:ext cx="7178040" cy="2292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i="1" dirty="0" smtClean="0">
                <a:solidFill>
                  <a:schemeClr val="bg1"/>
                </a:solidFill>
              </a:rPr>
              <a:t>Source: IBV Analysis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3254" y="1390554"/>
            <a:ext cx="1819331" cy="4911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Brand loyalty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8676" y="5064632"/>
            <a:ext cx="1808486" cy="685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No insight into </a:t>
            </a:r>
            <a:r>
              <a:rPr lang="en-US" i="1" u="sng" dirty="0" smtClean="0">
                <a:solidFill>
                  <a:schemeClr val="bg1"/>
                </a:solidFill>
              </a:rPr>
              <a:t>why</a:t>
            </a:r>
            <a:r>
              <a:rPr lang="en-US" i="1" dirty="0" smtClean="0">
                <a:solidFill>
                  <a:schemeClr val="bg1"/>
                </a:solidFill>
              </a:rPr>
              <a:t> consumers repeat purchase or attitude towards brands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338519" y="1771370"/>
            <a:ext cx="1828800" cy="32172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4772" y="1876458"/>
            <a:ext cx="1762233" cy="4965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600" b="1" i="1" dirty="0" smtClean="0">
                <a:latin typeface="Arial" panose="020B0604020202020204" pitchFamily="34" charset="0"/>
              </a:rPr>
              <a:t>Repeat </a:t>
            </a:r>
            <a:r>
              <a:rPr lang="en-US" sz="1600" b="1" i="1" dirty="0">
                <a:latin typeface="Arial" panose="020B0604020202020204" pitchFamily="34" charset="0"/>
              </a:rPr>
              <a:t>Transactions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2357" y="2903221"/>
            <a:ext cx="1688993" cy="18745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1600" dirty="0"/>
              <a:t>T</a:t>
            </a:r>
            <a:r>
              <a:rPr lang="en-US" sz="1600" dirty="0" smtClean="0"/>
              <a:t>he extent to which consumers buy the same brand repeatedly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611751" y="5125537"/>
            <a:ext cx="6217915" cy="74948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</a:rPr>
              <a:t>Provides not only an understanding of consumer preferences and </a:t>
            </a:r>
            <a:r>
              <a:rPr lang="en-US" sz="1600" i="1" dirty="0" err="1" smtClean="0">
                <a:solidFill>
                  <a:schemeClr val="bg1"/>
                </a:solidFill>
              </a:rPr>
              <a:t>behaviour</a:t>
            </a:r>
            <a:r>
              <a:rPr lang="en-US" sz="1600" i="1" dirty="0" smtClean="0">
                <a:solidFill>
                  <a:schemeClr val="bg1"/>
                </a:solidFill>
              </a:rPr>
              <a:t>, but also overall attitude towards and trust in brands</a:t>
            </a:r>
          </a:p>
        </p:txBody>
      </p:sp>
      <p:sp>
        <p:nvSpPr>
          <p:cNvPr id="37" name="Rounded Rectangle 36"/>
          <p:cNvSpPr/>
          <p:nvPr/>
        </p:nvSpPr>
        <p:spPr bwMode="auto">
          <a:xfrm>
            <a:off x="219838" y="1371600"/>
            <a:ext cx="2066162" cy="4640580"/>
          </a:xfrm>
          <a:prstGeom prst="roundRect">
            <a:avLst>
              <a:gd name="adj" fmla="val 7263"/>
            </a:avLst>
          </a:prstGeom>
          <a:noFill/>
          <a:ln w="19050">
            <a:solidFill>
              <a:schemeClr val="bg2">
                <a:lumMod val="20000"/>
                <a:lumOff val="80000"/>
              </a:schemeClr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4300" marR="0" indent="-1143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ounded Rectangle 38"/>
          <p:cNvSpPr/>
          <p:nvPr/>
        </p:nvSpPr>
        <p:spPr bwMode="auto">
          <a:xfrm>
            <a:off x="2491740" y="1371600"/>
            <a:ext cx="6423654" cy="4640580"/>
          </a:xfrm>
          <a:prstGeom prst="roundRect">
            <a:avLst>
              <a:gd name="adj" fmla="val 2413"/>
            </a:avLst>
          </a:prstGeom>
          <a:noFill/>
          <a:ln w="19050">
            <a:solidFill>
              <a:schemeClr val="accent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4300" marR="0" indent="-1143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82880" y="6104084"/>
            <a:ext cx="2167765" cy="3538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OLD CONSUMER VIEW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47149" y="6104084"/>
            <a:ext cx="2402291" cy="3538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NEW CONSUMER VIEW</a:t>
            </a:r>
          </a:p>
        </p:txBody>
      </p:sp>
      <p:sp>
        <p:nvSpPr>
          <p:cNvPr id="45" name="Right Arrow 44"/>
          <p:cNvSpPr/>
          <p:nvPr/>
        </p:nvSpPr>
        <p:spPr bwMode="auto">
          <a:xfrm>
            <a:off x="2350645" y="6144174"/>
            <a:ext cx="2196504" cy="273686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43400">
                <a:srgbClr val="88DCF8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14300" marR="0" indent="-1143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9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Big Data approach applied to reveal a four distinct consumer clusters across all Categories and Countries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596390"/>
            <a:ext cx="813816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54995" indent="-342900" defTabSz="435437" eaLnBrk="1" hangingPunct="1">
              <a:buFont typeface="Arial" panose="020B0604020202020204" pitchFamily="34" charset="0"/>
              <a:buChar char="•"/>
            </a:pPr>
            <a:r>
              <a:rPr lang="en-GB" altLang="en-US" sz="1800" dirty="0">
                <a:solidFill>
                  <a:srgbClr val="00B1EE"/>
                </a:solidFill>
                <a:ea typeface="MS PGothic" pitchFamily="34" charset="-128"/>
                <a:cs typeface="Arial" charset="0"/>
              </a:rPr>
              <a:t>Custom </a:t>
            </a:r>
            <a:r>
              <a:rPr lang="en-GB" altLang="en-US" sz="1800" dirty="0" smtClean="0">
                <a:solidFill>
                  <a:srgbClr val="00B1EE"/>
                </a:solidFill>
                <a:ea typeface="MS PGothic" pitchFamily="34" charset="-128"/>
                <a:cs typeface="Arial" charset="0"/>
              </a:rPr>
              <a:t>survey </a:t>
            </a:r>
            <a:r>
              <a:rPr lang="en-GB" altLang="en-US" sz="1800" dirty="0">
                <a:solidFill>
                  <a:srgbClr val="00B1EE"/>
                </a:solidFill>
                <a:ea typeface="MS PGothic" pitchFamily="34" charset="-128"/>
                <a:cs typeface="Arial" charset="0"/>
              </a:rPr>
              <a:t>instrument for data </a:t>
            </a:r>
            <a:r>
              <a:rPr lang="en-GB" altLang="en-US" sz="1800" dirty="0" smtClean="0">
                <a:solidFill>
                  <a:srgbClr val="00B1EE"/>
                </a:solidFill>
                <a:ea typeface="MS PGothic" pitchFamily="34" charset="-128"/>
                <a:cs typeface="Arial" charset="0"/>
              </a:rPr>
              <a:t>collection across 5 Categories: </a:t>
            </a:r>
            <a:r>
              <a:rPr lang="en-US" altLang="en-US" sz="1800" dirty="0" smtClean="0">
                <a:solidFill>
                  <a:srgbClr val="00B1EE"/>
                </a:solidFill>
                <a:ea typeface="MS PGothic" pitchFamily="34" charset="-128"/>
                <a:cs typeface="Arial" charset="0"/>
              </a:rPr>
              <a:t>Apparel, Food </a:t>
            </a:r>
            <a:r>
              <a:rPr lang="en-US" altLang="en-US" sz="1800" dirty="0">
                <a:solidFill>
                  <a:srgbClr val="00B1EE"/>
                </a:solidFill>
                <a:ea typeface="MS PGothic" pitchFamily="34" charset="-128"/>
                <a:cs typeface="Arial" charset="0"/>
              </a:rPr>
              <a:t>and B</a:t>
            </a:r>
            <a:r>
              <a:rPr lang="en-US" altLang="en-US" sz="1800" dirty="0" smtClean="0">
                <a:solidFill>
                  <a:srgbClr val="00B1EE"/>
                </a:solidFill>
                <a:ea typeface="MS PGothic" pitchFamily="34" charset="-128"/>
                <a:cs typeface="Arial" charset="0"/>
              </a:rPr>
              <a:t>everage, Household Products, Personal Care </a:t>
            </a:r>
            <a:r>
              <a:rPr lang="en-US" altLang="en-US" sz="1800" dirty="0">
                <a:solidFill>
                  <a:srgbClr val="00B1EE"/>
                </a:solidFill>
                <a:ea typeface="MS PGothic" pitchFamily="34" charset="-128"/>
                <a:cs typeface="Arial" charset="0"/>
              </a:rPr>
              <a:t>P</a:t>
            </a:r>
            <a:r>
              <a:rPr lang="en-US" altLang="en-US" sz="1800" dirty="0" smtClean="0">
                <a:solidFill>
                  <a:srgbClr val="00B1EE"/>
                </a:solidFill>
                <a:ea typeface="MS PGothic" pitchFamily="34" charset="-128"/>
                <a:cs typeface="Arial" charset="0"/>
              </a:rPr>
              <a:t>roducts, Tobacco</a:t>
            </a:r>
            <a:endParaRPr lang="en-US" altLang="en-US" sz="1800" dirty="0">
              <a:solidFill>
                <a:srgbClr val="00B1EE"/>
              </a:solidFill>
              <a:ea typeface="MS PGothic" pitchFamily="34" charset="-128"/>
              <a:cs typeface="Arial" charset="0"/>
            </a:endParaRPr>
          </a:p>
          <a:p>
            <a:pPr marL="354995" indent="-342900" defTabSz="435437" eaLnBrk="1" hangingPunct="1">
              <a:buFont typeface="Arial" panose="020B0604020202020204" pitchFamily="34" charset="0"/>
              <a:buChar char="•"/>
            </a:pPr>
            <a:endParaRPr lang="en-GB" altLang="en-US" sz="1800" dirty="0" smtClean="0">
              <a:solidFill>
                <a:srgbClr val="00B1EE"/>
              </a:solidFill>
              <a:ea typeface="MS PGothic" pitchFamily="34" charset="-128"/>
              <a:cs typeface="Arial" charset="0"/>
            </a:endParaRPr>
          </a:p>
          <a:p>
            <a:pPr marL="354995" lvl="1" indent="-342900" defTabSz="435437" eaLnBrk="1" hangingPunct="1">
              <a:buFont typeface="Arial" panose="020B0604020202020204" pitchFamily="34" charset="0"/>
              <a:buChar char="•"/>
            </a:pPr>
            <a:r>
              <a:rPr lang="en-GB" altLang="en-US" sz="1800" dirty="0" err="1">
                <a:solidFill>
                  <a:srgbClr val="00B1EE"/>
                </a:solidFill>
                <a:ea typeface="MS PGothic" pitchFamily="34" charset="-128"/>
                <a:cs typeface="Arial" charset="0"/>
              </a:rPr>
              <a:t>MaxDiff</a:t>
            </a:r>
            <a:r>
              <a:rPr lang="en-GB" altLang="en-US" sz="1800" dirty="0">
                <a:solidFill>
                  <a:srgbClr val="00B1EE"/>
                </a:solidFill>
                <a:ea typeface="MS PGothic" pitchFamily="34" charset="-128"/>
                <a:cs typeface="Arial" charset="0"/>
              </a:rPr>
              <a:t> analysis used to </a:t>
            </a:r>
            <a:r>
              <a:rPr lang="en-GB" altLang="en-US" sz="1800" dirty="0" smtClean="0">
                <a:solidFill>
                  <a:srgbClr val="00B1EE"/>
                </a:solidFill>
                <a:ea typeface="MS PGothic" pitchFamily="34" charset="-128"/>
                <a:cs typeface="Arial" charset="0"/>
              </a:rPr>
              <a:t>analyse relative </a:t>
            </a:r>
            <a:r>
              <a:rPr lang="en-GB" altLang="en-US" sz="1800" dirty="0">
                <a:solidFill>
                  <a:srgbClr val="00B1EE"/>
                </a:solidFill>
                <a:ea typeface="MS PGothic" pitchFamily="34" charset="-128"/>
                <a:cs typeface="Arial" charset="0"/>
              </a:rPr>
              <a:t>importance of </a:t>
            </a:r>
            <a:r>
              <a:rPr lang="en-GB" altLang="en-US" sz="1800" dirty="0" smtClean="0">
                <a:solidFill>
                  <a:srgbClr val="00B1EE"/>
                </a:solidFill>
                <a:ea typeface="MS PGothic" pitchFamily="34" charset="-128"/>
                <a:cs typeface="Arial" charset="0"/>
              </a:rPr>
              <a:t>product preferences for </a:t>
            </a:r>
            <a:r>
              <a:rPr lang="en-GB" altLang="en-US" sz="1800" dirty="0">
                <a:solidFill>
                  <a:srgbClr val="00B1EE"/>
                </a:solidFill>
                <a:ea typeface="MS PGothic" pitchFamily="34" charset="-128"/>
                <a:cs typeface="Arial" charset="0"/>
              </a:rPr>
              <a:t>each </a:t>
            </a:r>
            <a:r>
              <a:rPr lang="en-GB" altLang="en-US" sz="1800" dirty="0" smtClean="0">
                <a:solidFill>
                  <a:srgbClr val="00B1EE"/>
                </a:solidFill>
                <a:ea typeface="MS PGothic" pitchFamily="34" charset="-128"/>
                <a:cs typeface="Arial" charset="0"/>
              </a:rPr>
              <a:t>Category and by Country</a:t>
            </a:r>
            <a:endParaRPr lang="en-US" altLang="en-US" sz="1800" dirty="0">
              <a:solidFill>
                <a:srgbClr val="00B1EE"/>
              </a:solidFill>
              <a:ea typeface="MS PGothic" pitchFamily="34" charset="-128"/>
              <a:cs typeface="Arial" charset="0"/>
            </a:endParaRPr>
          </a:p>
          <a:p>
            <a:pPr marL="354995" indent="-342900" defTabSz="435437" eaLnBrk="1" hangingPunct="1">
              <a:buFont typeface="Arial" panose="020B0604020202020204" pitchFamily="34" charset="0"/>
              <a:buChar char="•"/>
            </a:pPr>
            <a:endParaRPr lang="en-US" altLang="en-US" sz="1800" dirty="0">
              <a:solidFill>
                <a:srgbClr val="00B1EE"/>
              </a:solidFill>
              <a:ea typeface="MS PGothic" pitchFamily="34" charset="-128"/>
              <a:cs typeface="Arial" charset="0"/>
            </a:endParaRPr>
          </a:p>
          <a:p>
            <a:pPr marL="354995" indent="-342900" defTabSz="435437" eaLnBrk="1" hangingPunct="1"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rgbClr val="00B1EE"/>
                </a:solidFill>
                <a:ea typeface="MS PGothic" pitchFamily="34" charset="-128"/>
                <a:cs typeface="Arial" charset="0"/>
              </a:rPr>
              <a:t>Two-step cluster analysis </a:t>
            </a:r>
            <a:r>
              <a:rPr lang="en-US" altLang="en-US" sz="1800" dirty="0">
                <a:solidFill>
                  <a:srgbClr val="00B1EE"/>
                </a:solidFill>
                <a:ea typeface="MS PGothic" pitchFamily="34" charset="-128"/>
                <a:cs typeface="Arial" charset="0"/>
              </a:rPr>
              <a:t>(CA) used to reduce set of survey inputs into smaller subsets or </a:t>
            </a:r>
            <a:r>
              <a:rPr lang="en-US" altLang="en-US" sz="1800" dirty="0" smtClean="0">
                <a:solidFill>
                  <a:srgbClr val="00B1EE"/>
                </a:solidFill>
                <a:ea typeface="MS PGothic" pitchFamily="34" charset="-128"/>
                <a:cs typeface="Arial" charset="0"/>
              </a:rPr>
              <a:t>groups</a:t>
            </a:r>
            <a:endParaRPr lang="en-US" altLang="en-US" sz="1800" dirty="0">
              <a:solidFill>
                <a:srgbClr val="00B1EE"/>
              </a:solidFill>
              <a:ea typeface="MS PGothic" pitchFamily="34" charset="-128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60" y="3854134"/>
            <a:ext cx="4465712" cy="25698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4023360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812195" lvl="2" indent="-342900" defTabSz="435437" eaLnBrk="1" hangingPunct="1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B1EE"/>
                </a:solidFill>
                <a:ea typeface="MS PGothic" pitchFamily="34" charset="-128"/>
                <a:cs typeface="Arial" charset="0"/>
              </a:rPr>
              <a:t>Hierarchical to "set the landscape" of persons, products or occasions that can be characterized based on their </a:t>
            </a:r>
            <a:r>
              <a:rPr lang="en-US" altLang="en-US" sz="1600" dirty="0" smtClean="0">
                <a:solidFill>
                  <a:srgbClr val="00B1EE"/>
                </a:solidFill>
                <a:ea typeface="MS PGothic" pitchFamily="34" charset="-128"/>
                <a:cs typeface="Arial" charset="0"/>
              </a:rPr>
              <a:t>similarities (e.g. </a:t>
            </a:r>
            <a:r>
              <a:rPr lang="en-US" altLang="en-US" sz="1600" dirty="0">
                <a:solidFill>
                  <a:srgbClr val="00B1EE"/>
                </a:solidFill>
                <a:ea typeface="MS PGothic" pitchFamily="34" charset="-128"/>
                <a:cs typeface="Arial" charset="0"/>
              </a:rPr>
              <a:t>p</a:t>
            </a:r>
            <a:r>
              <a:rPr lang="en-US" altLang="en-US" sz="1600" dirty="0" smtClean="0">
                <a:solidFill>
                  <a:srgbClr val="00B1EE"/>
                </a:solidFill>
                <a:ea typeface="MS PGothic" pitchFamily="34" charset="-128"/>
                <a:cs typeface="Arial" charset="0"/>
              </a:rPr>
              <a:t>roduct preferences)</a:t>
            </a:r>
            <a:endParaRPr lang="en-US" altLang="en-US" sz="1600" dirty="0">
              <a:solidFill>
                <a:srgbClr val="00B1EE"/>
              </a:solidFill>
              <a:ea typeface="MS PGothic" pitchFamily="34" charset="-128"/>
              <a:cs typeface="Arial" charset="0"/>
            </a:endParaRPr>
          </a:p>
          <a:p>
            <a:pPr marL="812195" lvl="2" indent="-342900" defTabSz="435437" eaLnBrk="1" hangingPunct="1">
              <a:buFont typeface="Arial" panose="020B0604020202020204" pitchFamily="34" charset="0"/>
              <a:buChar char="•"/>
            </a:pPr>
            <a:endParaRPr lang="en-US" altLang="en-US" sz="1600" dirty="0">
              <a:solidFill>
                <a:srgbClr val="00B1EE"/>
              </a:solidFill>
              <a:ea typeface="MS PGothic" pitchFamily="34" charset="-128"/>
              <a:cs typeface="Arial" charset="0"/>
            </a:endParaRPr>
          </a:p>
          <a:p>
            <a:pPr marL="812195" lvl="2" indent="-342900" defTabSz="435437" eaLnBrk="1" hangingPunct="1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B1EE"/>
                </a:solidFill>
                <a:ea typeface="MS PGothic" pitchFamily="34" charset="-128"/>
                <a:cs typeface="Arial" charset="0"/>
              </a:rPr>
              <a:t>k-means iteratively to establish a final solution with a holdout sample to test reliability of the determined a four-cluster solution</a:t>
            </a:r>
          </a:p>
          <a:p>
            <a:pPr marL="812195" lvl="2" indent="-342900" defTabSz="435437" eaLnBrk="1" hangingPunct="1">
              <a:buFont typeface="Arial" panose="020B0604020202020204" pitchFamily="34" charset="0"/>
              <a:buChar char="•"/>
            </a:pPr>
            <a:endParaRPr lang="en-US" altLang="en-US" sz="1600" dirty="0">
              <a:solidFill>
                <a:srgbClr val="00B1EE"/>
              </a:solidFill>
              <a:ea typeface="MS PGothic" pitchFamily="34" charset="-128"/>
              <a:cs typeface="Arial" charset="0"/>
            </a:endParaRPr>
          </a:p>
          <a:p>
            <a:pPr marL="12095" defTabSz="435437" eaLnBrk="1" hangingPunct="1"/>
            <a:endParaRPr lang="en-US" altLang="en-US" sz="1600" dirty="0">
              <a:solidFill>
                <a:srgbClr val="00B1EE"/>
              </a:solidFill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8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 bwMode="auto">
          <a:xfrm>
            <a:off x="0" y="1267893"/>
            <a:ext cx="9144000" cy="5280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4300" marR="0" indent="-1143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9" name="Up Arrow 88"/>
          <p:cNvSpPr/>
          <p:nvPr/>
        </p:nvSpPr>
        <p:spPr bwMode="auto">
          <a:xfrm>
            <a:off x="8501916" y="1290917"/>
            <a:ext cx="474630" cy="5212625"/>
          </a:xfrm>
          <a:prstGeom prst="upArrow">
            <a:avLst/>
          </a:prstGeom>
          <a:gradFill flip="none" rotWithShape="1">
            <a:gsLst>
              <a:gs pos="77000">
                <a:srgbClr val="FF653F"/>
              </a:gs>
              <a:gs pos="0">
                <a:srgbClr val="FFE7E1"/>
              </a:gs>
              <a:gs pos="100000">
                <a:srgbClr val="FF3300"/>
              </a:gs>
            </a:gsLst>
            <a:lin ang="16200000" scaled="1"/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4300" indent="-114300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CC9AF-D83F-46C9-82C5-5791107294C1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7682" y="593725"/>
            <a:ext cx="9056318" cy="744538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</a:t>
            </a:r>
            <a:r>
              <a:rPr lang="en-US" dirty="0" smtClean="0">
                <a:solidFill>
                  <a:schemeClr val="bg1"/>
                </a:solidFill>
              </a:rPr>
              <a:t>e </a:t>
            </a:r>
            <a:r>
              <a:rPr lang="en-US" dirty="0">
                <a:solidFill>
                  <a:schemeClr val="bg1"/>
                </a:solidFill>
              </a:rPr>
              <a:t>identified four consumer groups, each </a:t>
            </a:r>
            <a:r>
              <a:rPr lang="en-US" dirty="0" smtClean="0">
                <a:solidFill>
                  <a:schemeClr val="bg1"/>
                </a:solidFill>
              </a:rPr>
              <a:t>representing different levels of brand </a:t>
            </a:r>
            <a:r>
              <a:rPr lang="en-US" dirty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nthusiasm and engagement preferences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64791" y="2075544"/>
            <a:ext cx="1699757" cy="5902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b="1" dirty="0" smtClean="0">
                <a:solidFill>
                  <a:srgbClr val="B00051"/>
                </a:solidFill>
              </a:rPr>
              <a:t>Brand Ambivalents</a:t>
            </a:r>
          </a:p>
        </p:txBody>
      </p:sp>
      <p:sp>
        <p:nvSpPr>
          <p:cNvPr id="19" name="TextBox 18"/>
          <p:cNvSpPr txBox="1"/>
          <p:nvPr/>
        </p:nvSpPr>
        <p:spPr>
          <a:xfrm rot="5400000">
            <a:off x="7309368" y="3725406"/>
            <a:ext cx="2936684" cy="2679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b="1" dirty="0" smtClean="0"/>
              <a:t>Brand enthusiasm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 flipH="1">
            <a:off x="7108245" y="3403022"/>
            <a:ext cx="1124070" cy="2307"/>
          </a:xfrm>
          <a:prstGeom prst="line">
            <a:avLst/>
          </a:prstGeom>
          <a:noFill/>
          <a:ln w="19050" cap="flat" cmpd="sng" algn="ctr">
            <a:solidFill>
              <a:srgbClr val="ED0026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Box 43"/>
          <p:cNvSpPr txBox="1"/>
          <p:nvPr/>
        </p:nvSpPr>
        <p:spPr>
          <a:xfrm>
            <a:off x="8210013" y="3230936"/>
            <a:ext cx="511574" cy="3368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solidFill>
                  <a:srgbClr val="ED0026"/>
                </a:solidFill>
              </a:rPr>
              <a:t>71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210013" y="4211766"/>
            <a:ext cx="511574" cy="3368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solidFill>
                  <a:srgbClr val="B00051"/>
                </a:solidFill>
              </a:rPr>
              <a:t>53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4322356" y="3603138"/>
            <a:ext cx="1371600" cy="1371600"/>
          </a:xfrm>
          <a:prstGeom prst="ellipse">
            <a:avLst/>
          </a:prstGeom>
          <a:solidFill>
            <a:srgbClr val="B0005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txBody>
          <a:bodyPr vert="horz" wrap="non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114300" marR="0" indent="-11430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66198" y="4013913"/>
            <a:ext cx="914400" cy="594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36%</a:t>
            </a:r>
          </a:p>
          <a:p>
            <a:pPr algn="ctr"/>
            <a:r>
              <a:rPr lang="en-US" sz="1200" i="1" dirty="0">
                <a:solidFill>
                  <a:schemeClr val="bg1"/>
                </a:solidFill>
              </a:rPr>
              <a:t>(n=6,656) </a:t>
            </a:r>
          </a:p>
        </p:txBody>
      </p:sp>
      <p:cxnSp>
        <p:nvCxnSpPr>
          <p:cNvPr id="67" name="Straight Connector 66"/>
          <p:cNvCxnSpPr/>
          <p:nvPr/>
        </p:nvCxnSpPr>
        <p:spPr bwMode="auto">
          <a:xfrm flipH="1">
            <a:off x="3388629" y="5456598"/>
            <a:ext cx="4846320" cy="2307"/>
          </a:xfrm>
          <a:prstGeom prst="line">
            <a:avLst/>
          </a:prstGeom>
          <a:noFill/>
          <a:ln w="19050" cap="flat" cmpd="sng" algn="ctr">
            <a:solidFill>
              <a:srgbClr val="6E006C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" name="TextBox 67"/>
          <p:cNvSpPr txBox="1"/>
          <p:nvPr/>
        </p:nvSpPr>
        <p:spPr>
          <a:xfrm>
            <a:off x="8210013" y="5284512"/>
            <a:ext cx="511574" cy="3368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solidFill>
                  <a:srgbClr val="6E006C"/>
                </a:solidFill>
              </a:rPr>
              <a:t>38</a:t>
            </a:r>
          </a:p>
        </p:txBody>
      </p:sp>
      <p:sp>
        <p:nvSpPr>
          <p:cNvPr id="69" name="Oval 68"/>
          <p:cNvSpPr/>
          <p:nvPr/>
        </p:nvSpPr>
        <p:spPr bwMode="auto">
          <a:xfrm>
            <a:off x="623127" y="5579316"/>
            <a:ext cx="822960" cy="822960"/>
          </a:xfrm>
          <a:prstGeom prst="ellipse">
            <a:avLst/>
          </a:prstGeom>
          <a:solidFill>
            <a:srgbClr val="00688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txBody>
          <a:bodyPr vert="horz" wrap="non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114300" marR="0" indent="-11430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51867" y="3892705"/>
            <a:ext cx="1629421" cy="4695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b="1" dirty="0" smtClean="0">
                <a:solidFill>
                  <a:srgbClr val="006884"/>
                </a:solidFill>
              </a:rPr>
              <a:t>Disassociated Shoppers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10860" y="5661763"/>
            <a:ext cx="868997" cy="5562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14%</a:t>
            </a:r>
          </a:p>
          <a:p>
            <a:pPr algn="ctr"/>
            <a:r>
              <a:rPr lang="en-US" sz="1200" i="1" dirty="0">
                <a:solidFill>
                  <a:schemeClr val="bg1"/>
                </a:solidFill>
              </a:rPr>
              <a:t>(</a:t>
            </a:r>
            <a:r>
              <a:rPr lang="en-US" sz="1200" i="1" dirty="0" smtClean="0">
                <a:solidFill>
                  <a:schemeClr val="bg1"/>
                </a:solidFill>
              </a:rPr>
              <a:t>n=2,621) </a:t>
            </a:r>
            <a:endParaRPr lang="en-US" sz="1200" i="1" dirty="0">
              <a:solidFill>
                <a:schemeClr val="bg1"/>
              </a:solidFill>
            </a:endParaRPr>
          </a:p>
        </p:txBody>
      </p:sp>
      <p:cxnSp>
        <p:nvCxnSpPr>
          <p:cNvPr id="87" name="Straight Connector 86"/>
          <p:cNvCxnSpPr/>
          <p:nvPr/>
        </p:nvCxnSpPr>
        <p:spPr bwMode="auto">
          <a:xfrm flipH="1">
            <a:off x="1376949" y="5982936"/>
            <a:ext cx="6858000" cy="2307"/>
          </a:xfrm>
          <a:prstGeom prst="line">
            <a:avLst/>
          </a:prstGeom>
          <a:noFill/>
          <a:ln w="19050" cap="flat" cmpd="sng" algn="ctr">
            <a:solidFill>
              <a:srgbClr val="006884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" name="TextBox 87"/>
          <p:cNvSpPr txBox="1"/>
          <p:nvPr/>
        </p:nvSpPr>
        <p:spPr>
          <a:xfrm>
            <a:off x="8210013" y="5810850"/>
            <a:ext cx="511574" cy="3368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solidFill>
                  <a:srgbClr val="006884"/>
                </a:solidFill>
              </a:rPr>
              <a:t>31</a:t>
            </a:r>
          </a:p>
        </p:txBody>
      </p:sp>
      <p:cxnSp>
        <p:nvCxnSpPr>
          <p:cNvPr id="96" name="Straight Connector 95"/>
          <p:cNvCxnSpPr/>
          <p:nvPr/>
        </p:nvCxnSpPr>
        <p:spPr bwMode="auto">
          <a:xfrm flipH="1">
            <a:off x="5125989" y="4364848"/>
            <a:ext cx="3108960" cy="2307"/>
          </a:xfrm>
          <a:prstGeom prst="line">
            <a:avLst/>
          </a:prstGeom>
          <a:noFill/>
          <a:ln w="19050" cap="flat" cmpd="sng" algn="ctr">
            <a:solidFill>
              <a:srgbClr val="B0005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TextBox 59"/>
          <p:cNvSpPr txBox="1"/>
          <p:nvPr/>
        </p:nvSpPr>
        <p:spPr>
          <a:xfrm>
            <a:off x="2529348" y="2870132"/>
            <a:ext cx="1440218" cy="5270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b="1" dirty="0" smtClean="0">
                <a:solidFill>
                  <a:srgbClr val="6E006C"/>
                </a:solidFill>
              </a:rPr>
              <a:t>Product Purists</a:t>
            </a:r>
          </a:p>
        </p:txBody>
      </p:sp>
      <p:sp>
        <p:nvSpPr>
          <p:cNvPr id="58" name="Oval 57"/>
          <p:cNvSpPr/>
          <p:nvPr/>
        </p:nvSpPr>
        <p:spPr bwMode="auto">
          <a:xfrm>
            <a:off x="2484822" y="4915651"/>
            <a:ext cx="1097280" cy="1097280"/>
          </a:xfrm>
          <a:prstGeom prst="ellipse">
            <a:avLst/>
          </a:prstGeom>
          <a:solidFill>
            <a:srgbClr val="6E006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txBody>
          <a:bodyPr vert="horz" wrap="non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114300" marR="0" indent="-11430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598964" y="5179189"/>
            <a:ext cx="868997" cy="5562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25%</a:t>
            </a:r>
          </a:p>
          <a:p>
            <a:pPr algn="ctr"/>
            <a:r>
              <a:rPr lang="en-US" sz="1200" i="1" dirty="0">
                <a:solidFill>
                  <a:schemeClr val="bg1"/>
                </a:solidFill>
              </a:rPr>
              <a:t>(</a:t>
            </a:r>
            <a:r>
              <a:rPr lang="en-US" sz="1200" i="1" dirty="0" smtClean="0">
                <a:solidFill>
                  <a:schemeClr val="bg1"/>
                </a:solidFill>
              </a:rPr>
              <a:t>n=4,618) 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3253" y="1382363"/>
            <a:ext cx="1870727" cy="4695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b="1" dirty="0" smtClean="0">
                <a:solidFill>
                  <a:srgbClr val="ED0026"/>
                </a:solidFill>
              </a:rPr>
              <a:t>Brand Enthusiasts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6429009" y="2877408"/>
            <a:ext cx="1097280" cy="1097280"/>
          </a:xfrm>
          <a:prstGeom prst="ellipse">
            <a:avLst/>
          </a:prstGeom>
          <a:solidFill>
            <a:srgbClr val="ED002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txBody>
          <a:bodyPr vert="horz" wrap="non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114300" marR="0" indent="-11430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43151" y="3140946"/>
            <a:ext cx="868997" cy="5562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25%</a:t>
            </a:r>
          </a:p>
          <a:p>
            <a:pPr algn="ctr"/>
            <a:r>
              <a:rPr lang="en-US" sz="1200" i="1" dirty="0">
                <a:solidFill>
                  <a:schemeClr val="bg1"/>
                </a:solidFill>
              </a:rPr>
              <a:t>(n=4,565) 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8138160" y="6206440"/>
            <a:ext cx="586567" cy="3082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b="1" dirty="0" smtClean="0"/>
              <a:t>Low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132358" y="2270810"/>
            <a:ext cx="586567" cy="3082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b="1" dirty="0" smtClean="0"/>
              <a:t>High</a:t>
            </a:r>
          </a:p>
        </p:txBody>
      </p:sp>
      <p:sp>
        <p:nvSpPr>
          <p:cNvPr id="43" name="Rounded Rectangle 42"/>
          <p:cNvSpPr/>
          <p:nvPr/>
        </p:nvSpPr>
        <p:spPr bwMode="auto">
          <a:xfrm>
            <a:off x="157828" y="4487685"/>
            <a:ext cx="1783266" cy="1014048"/>
          </a:xfrm>
          <a:prstGeom prst="roundRect">
            <a:avLst>
              <a:gd name="adj" fmla="val 11619"/>
            </a:avLst>
          </a:prstGeom>
          <a:solidFill>
            <a:schemeClr val="bg1"/>
          </a:solidFill>
          <a:ln w="19050">
            <a:solidFill>
              <a:srgbClr val="006884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200" b="1" dirty="0"/>
              <a:t>Low preference for being identified or engaged with by </a:t>
            </a:r>
            <a:r>
              <a:rPr lang="en-US" sz="1200" b="1" dirty="0" smtClean="0"/>
              <a:t>brands. Highly price sensitive.</a:t>
            </a:r>
            <a:endParaRPr lang="en-US" sz="1200" b="1" dirty="0"/>
          </a:p>
        </p:txBody>
      </p:sp>
      <p:sp>
        <p:nvSpPr>
          <p:cNvPr id="46" name="Rounded Rectangle 45"/>
          <p:cNvSpPr/>
          <p:nvPr/>
        </p:nvSpPr>
        <p:spPr bwMode="auto">
          <a:xfrm>
            <a:off x="2133916" y="3440938"/>
            <a:ext cx="1783080" cy="1408189"/>
          </a:xfrm>
          <a:prstGeom prst="roundRect">
            <a:avLst>
              <a:gd name="adj" fmla="val 11619"/>
            </a:avLst>
          </a:prstGeom>
          <a:solidFill>
            <a:schemeClr val="bg1"/>
          </a:solidFill>
          <a:ln w="19050">
            <a:solidFill>
              <a:srgbClr val="6E006C"/>
            </a:solidFill>
          </a:ln>
          <a:effectLst/>
          <a:extLst/>
        </p:spPr>
        <p:txBody>
          <a:bodyPr vert="horz" wrap="square" lIns="91440" tIns="45720" rIns="18288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200" b="1" dirty="0"/>
              <a:t>Some desire to be recognized and catered to by brands, but not </a:t>
            </a:r>
            <a:r>
              <a:rPr lang="en-US" sz="1200" b="1" dirty="0" smtClean="0"/>
              <a:t>engaged. Stronger preference for locally made products.</a:t>
            </a:r>
            <a:endParaRPr lang="en-US" sz="1200" b="1" dirty="0"/>
          </a:p>
        </p:txBody>
      </p:sp>
      <p:sp>
        <p:nvSpPr>
          <p:cNvPr id="47" name="Rounded Rectangle 46"/>
          <p:cNvSpPr/>
          <p:nvPr/>
        </p:nvSpPr>
        <p:spPr bwMode="auto">
          <a:xfrm>
            <a:off x="4132841" y="2684221"/>
            <a:ext cx="1783080" cy="841248"/>
          </a:xfrm>
          <a:prstGeom prst="roundRect">
            <a:avLst>
              <a:gd name="adj" fmla="val 11619"/>
            </a:avLst>
          </a:prstGeom>
          <a:solidFill>
            <a:schemeClr val="bg1"/>
          </a:solidFill>
          <a:ln w="19050">
            <a:solidFill>
              <a:srgbClr val="B0005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200" b="1" dirty="0"/>
              <a:t>Positive view towards brands yet somewhat reluctant to </a:t>
            </a:r>
            <a:r>
              <a:rPr lang="en-US" sz="1200" b="1" dirty="0" smtClean="0"/>
              <a:t>engage. </a:t>
            </a:r>
            <a:endParaRPr lang="en-US" sz="1200" b="1" dirty="0"/>
          </a:p>
        </p:txBody>
      </p:sp>
      <p:sp>
        <p:nvSpPr>
          <p:cNvPr id="48" name="Rounded Rectangle 47"/>
          <p:cNvSpPr/>
          <p:nvPr/>
        </p:nvSpPr>
        <p:spPr bwMode="auto">
          <a:xfrm>
            <a:off x="6120304" y="1956876"/>
            <a:ext cx="1783080" cy="841248"/>
          </a:xfrm>
          <a:prstGeom prst="roundRect">
            <a:avLst>
              <a:gd name="adj" fmla="val 11619"/>
            </a:avLst>
          </a:prstGeom>
          <a:solidFill>
            <a:schemeClr val="bg1"/>
          </a:solidFill>
          <a:ln w="19050">
            <a:solidFill>
              <a:srgbClr val="ED0026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200" b="1" dirty="0"/>
              <a:t>High propensity for individual recognition and two-way </a:t>
            </a:r>
            <a:r>
              <a:rPr lang="en-US" sz="1200" b="1" dirty="0" smtClean="0"/>
              <a:t>engagement.</a:t>
            </a:r>
            <a:endParaRPr lang="en-US" sz="1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02920" y="6523878"/>
            <a:ext cx="7178040" cy="2292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i="1" dirty="0" smtClean="0">
                <a:solidFill>
                  <a:schemeClr val="bg1"/>
                </a:solidFill>
              </a:rPr>
              <a:t>Source: CP IBV Consumer Survey 2014, n=18,462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68959" y="1414368"/>
            <a:ext cx="3335914" cy="12862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14300" marR="0" indent="-114300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Cluster Analysis Key Inputs:</a:t>
            </a:r>
          </a:p>
          <a:p>
            <a:pPr marL="173038" marR="0" indent="-173038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Brand attitudes &amp; engagement preferences</a:t>
            </a:r>
          </a:p>
          <a:p>
            <a:pPr marL="173038" marR="0" indent="-173038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Purchase decision considerations</a:t>
            </a:r>
          </a:p>
          <a:p>
            <a:pPr marL="173038" marR="0" indent="-173038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Product preferences</a:t>
            </a:r>
          </a:p>
          <a:p>
            <a:pPr marL="173038" marR="0" indent="-173038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Technology adoption and use</a:t>
            </a:r>
          </a:p>
          <a:p>
            <a:pPr marL="173038" marR="0" indent="-173038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Shopper characteristics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432" y="2078466"/>
            <a:ext cx="685059" cy="60350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65" b="89529" l="9910" r="896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26" y="3892411"/>
            <a:ext cx="699008" cy="60139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88" b="97906" l="1000" r="100000">
                        <a14:foregroundMark x1="45000" y1="30366" x2="45000" y2="30366"/>
                        <a14:foregroundMark x1="32000" y1="38743" x2="32000" y2="387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124" y="1351840"/>
            <a:ext cx="631941" cy="60350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47" y="2878447"/>
            <a:ext cx="591250" cy="60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9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VODOCUMENTID" val="644167"/>
  <p:tag name="SAVOCOMPONENTID" val="4b443e59-7ff2-45f5-90d5-f076d54cc911"/>
</p:tagLst>
</file>

<file path=ppt/theme/theme1.xml><?xml version="1.0" encoding="utf-8"?>
<a:theme xmlns:a="http://schemas.openxmlformats.org/drawingml/2006/main" name="2_GBS January 2013">
  <a:themeElements>
    <a:clrScheme name="GBS January 2013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B2EF"/>
      </a:accent1>
      <a:accent2>
        <a:srgbClr val="00649D"/>
      </a:accent2>
      <a:accent3>
        <a:srgbClr val="FFFFFF"/>
      </a:accent3>
      <a:accent4>
        <a:srgbClr val="000000"/>
      </a:accent4>
      <a:accent5>
        <a:srgbClr val="AAD5F6"/>
      </a:accent5>
      <a:accent6>
        <a:srgbClr val="005A8E"/>
      </a:accent6>
      <a:hlink>
        <a:srgbClr val="00B2EF"/>
      </a:hlink>
      <a:folHlink>
        <a:srgbClr val="AB1A86"/>
      </a:folHlink>
    </a:clrScheme>
    <a:fontScheme name="GBS January 201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FFFF00"/>
        </a:solidFill>
        <a:ln>
          <a:noFill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114300" marR="0" indent="-11430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 typeface="Wingdings" panose="05000000000000000000" pitchFamily="2" charset="2"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4300" marR="0" indent="-11430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 typeface="Wingdings" panose="05000000000000000000" pitchFamily="2" charset="2"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  <a:txDef>
      <a:spPr>
        <a:noFill/>
      </a:spPr>
      <a:bodyPr wrap="square" rtlCol="0">
        <a:noAutofit/>
      </a:bodyPr>
      <a:lstStyle>
        <a:defPPr>
          <a:defRPr dirty="0" smtClean="0"/>
        </a:defPPr>
      </a:lstStyle>
    </a:txDef>
  </a:objectDefaults>
  <a:extraClrSchemeLst>
    <a:extraClrScheme>
      <a:clrScheme name="GBS January 2013 1">
        <a:dk1>
          <a:srgbClr val="000000"/>
        </a:dk1>
        <a:lt1>
          <a:srgbClr val="FFFFFF"/>
        </a:lt1>
        <a:dk2>
          <a:srgbClr val="00B2EF"/>
        </a:dk2>
        <a:lt2>
          <a:srgbClr val="808080"/>
        </a:lt2>
        <a:accent1>
          <a:srgbClr val="83D1F5"/>
        </a:accent1>
        <a:accent2>
          <a:srgbClr val="00A6A0"/>
        </a:accent2>
        <a:accent3>
          <a:srgbClr val="FFFFFF"/>
        </a:accent3>
        <a:accent4>
          <a:srgbClr val="000000"/>
        </a:accent4>
        <a:accent5>
          <a:srgbClr val="C1E5F9"/>
        </a:accent5>
        <a:accent6>
          <a:srgbClr val="009691"/>
        </a:accent6>
        <a:hlink>
          <a:srgbClr val="00B2EF"/>
        </a:hlink>
        <a:folHlink>
          <a:srgbClr val="AB1A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BS January 2013 2">
        <a:dk1>
          <a:srgbClr val="000000"/>
        </a:dk1>
        <a:lt1>
          <a:srgbClr val="FFFFFF"/>
        </a:lt1>
        <a:dk2>
          <a:srgbClr val="00B2EF"/>
        </a:dk2>
        <a:lt2>
          <a:srgbClr val="808080"/>
        </a:lt2>
        <a:accent1>
          <a:srgbClr val="0099FF"/>
        </a:accent1>
        <a:accent2>
          <a:srgbClr val="00A6A0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009691"/>
        </a:accent6>
        <a:hlink>
          <a:srgbClr val="00B2EF"/>
        </a:hlink>
        <a:folHlink>
          <a:srgbClr val="AB1A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BS January 201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FF"/>
        </a:accent1>
        <a:accent2>
          <a:srgbClr val="003F69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00385E"/>
        </a:accent6>
        <a:hlink>
          <a:srgbClr val="00B2EF"/>
        </a:hlink>
        <a:folHlink>
          <a:srgbClr val="AB1A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BS January 2013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FF"/>
        </a:accent1>
        <a:accent2>
          <a:srgbClr val="00649D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005A8E"/>
        </a:accent6>
        <a:hlink>
          <a:srgbClr val="00B2EF"/>
        </a:hlink>
        <a:folHlink>
          <a:srgbClr val="AB1A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BS January 201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B2EF"/>
        </a:accent1>
        <a:accent2>
          <a:srgbClr val="00649D"/>
        </a:accent2>
        <a:accent3>
          <a:srgbClr val="FFFFFF"/>
        </a:accent3>
        <a:accent4>
          <a:srgbClr val="000000"/>
        </a:accent4>
        <a:accent5>
          <a:srgbClr val="AAD5F6"/>
        </a:accent5>
        <a:accent6>
          <a:srgbClr val="005A8E"/>
        </a:accent6>
        <a:hlink>
          <a:srgbClr val="00B2EF"/>
        </a:hlink>
        <a:folHlink>
          <a:srgbClr val="AB1A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BV-CIO-2013 Color Palett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4AFE5"/>
    </a:accent1>
    <a:accent2>
      <a:srgbClr val="0090C4"/>
    </a:accent2>
    <a:accent3>
      <a:srgbClr val="0072A2"/>
    </a:accent3>
    <a:accent4>
      <a:srgbClr val="005784"/>
    </a:accent4>
    <a:accent5>
      <a:srgbClr val="003E69"/>
    </a:accent5>
    <a:accent6>
      <a:srgbClr val="7F7F7F"/>
    </a:accent6>
    <a:hlink>
      <a:srgbClr val="0000FF"/>
    </a:hlink>
    <a:folHlink>
      <a:srgbClr val="800080"/>
    </a:folHlink>
  </a:clrScheme>
  <a:fontScheme name="IBV-C-Suite Helvetica">
    <a:majorFont>
      <a:latin typeface="Helvetica"/>
      <a:ea typeface=""/>
      <a:cs typeface=""/>
    </a:majorFont>
    <a:minorFont>
      <a:latin typeface="Helvetic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IBV-CIO-2013 Color Palett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4AFE5"/>
    </a:accent1>
    <a:accent2>
      <a:srgbClr val="0090C4"/>
    </a:accent2>
    <a:accent3>
      <a:srgbClr val="0072A2"/>
    </a:accent3>
    <a:accent4>
      <a:srgbClr val="005784"/>
    </a:accent4>
    <a:accent5>
      <a:srgbClr val="003E69"/>
    </a:accent5>
    <a:accent6>
      <a:srgbClr val="7F7F7F"/>
    </a:accent6>
    <a:hlink>
      <a:srgbClr val="0000FF"/>
    </a:hlink>
    <a:folHlink>
      <a:srgbClr val="800080"/>
    </a:folHlink>
  </a:clrScheme>
  <a:fontScheme name="IBV-C-Suite Helvetica">
    <a:majorFont>
      <a:latin typeface="Helvetica"/>
      <a:ea typeface=""/>
      <a:cs typeface=""/>
    </a:majorFont>
    <a:minorFont>
      <a:latin typeface="Helvetic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IBV-CIO-2013 Color Palett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4AFE5"/>
    </a:accent1>
    <a:accent2>
      <a:srgbClr val="0090C4"/>
    </a:accent2>
    <a:accent3>
      <a:srgbClr val="0072A2"/>
    </a:accent3>
    <a:accent4>
      <a:srgbClr val="005784"/>
    </a:accent4>
    <a:accent5>
      <a:srgbClr val="003E69"/>
    </a:accent5>
    <a:accent6>
      <a:srgbClr val="7F7F7F"/>
    </a:accent6>
    <a:hlink>
      <a:srgbClr val="0000FF"/>
    </a:hlink>
    <a:folHlink>
      <a:srgbClr val="800080"/>
    </a:folHlink>
  </a:clrScheme>
  <a:fontScheme name="IBV-C-Suite Helvetica">
    <a:majorFont>
      <a:latin typeface="Helvetica"/>
      <a:ea typeface=""/>
      <a:cs typeface=""/>
    </a:majorFont>
    <a:minorFont>
      <a:latin typeface="Helvetic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IBV-CIO-2013 Color Palett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4AFE5"/>
    </a:accent1>
    <a:accent2>
      <a:srgbClr val="0090C4"/>
    </a:accent2>
    <a:accent3>
      <a:srgbClr val="0072A2"/>
    </a:accent3>
    <a:accent4>
      <a:srgbClr val="005784"/>
    </a:accent4>
    <a:accent5>
      <a:srgbClr val="003E69"/>
    </a:accent5>
    <a:accent6>
      <a:srgbClr val="7F7F7F"/>
    </a:accent6>
    <a:hlink>
      <a:srgbClr val="0000FF"/>
    </a:hlink>
    <a:folHlink>
      <a:srgbClr val="800080"/>
    </a:folHlink>
  </a:clrScheme>
  <a:fontScheme name="IBV-C-Suite Helvetica">
    <a:majorFont>
      <a:latin typeface="Helvetica"/>
      <a:ea typeface=""/>
      <a:cs typeface=""/>
    </a:majorFont>
    <a:minorFont>
      <a:latin typeface="Helvetic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IBV-CIO-2013 Color Palett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4AFE5"/>
    </a:accent1>
    <a:accent2>
      <a:srgbClr val="0090C4"/>
    </a:accent2>
    <a:accent3>
      <a:srgbClr val="0072A2"/>
    </a:accent3>
    <a:accent4>
      <a:srgbClr val="005784"/>
    </a:accent4>
    <a:accent5>
      <a:srgbClr val="003E69"/>
    </a:accent5>
    <a:accent6>
      <a:srgbClr val="7F7F7F"/>
    </a:accent6>
    <a:hlink>
      <a:srgbClr val="0000FF"/>
    </a:hlink>
    <a:folHlink>
      <a:srgbClr val="800080"/>
    </a:folHlink>
  </a:clrScheme>
  <a:fontScheme name="IBV-C-Suite Helvetica">
    <a:majorFont>
      <a:latin typeface="Helvetica"/>
      <a:ea typeface=""/>
      <a:cs typeface=""/>
    </a:majorFont>
    <a:minorFont>
      <a:latin typeface="Helvetic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IBV-CIO-2013 Color Palett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4AFE5"/>
    </a:accent1>
    <a:accent2>
      <a:srgbClr val="0090C4"/>
    </a:accent2>
    <a:accent3>
      <a:srgbClr val="0072A2"/>
    </a:accent3>
    <a:accent4>
      <a:srgbClr val="005784"/>
    </a:accent4>
    <a:accent5>
      <a:srgbClr val="003E69"/>
    </a:accent5>
    <a:accent6>
      <a:srgbClr val="7F7F7F"/>
    </a:accent6>
    <a:hlink>
      <a:srgbClr val="0000FF"/>
    </a:hlink>
    <a:folHlink>
      <a:srgbClr val="800080"/>
    </a:folHlink>
  </a:clrScheme>
  <a:fontScheme name="IBV-C-Suite Helvetica">
    <a:majorFont>
      <a:latin typeface="Helvetica"/>
      <a:ea typeface=""/>
      <a:cs typeface=""/>
    </a:majorFont>
    <a:minorFont>
      <a:latin typeface="Helvetic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IBV-CIO-2013 Color Palett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4AFE5"/>
    </a:accent1>
    <a:accent2>
      <a:srgbClr val="0090C4"/>
    </a:accent2>
    <a:accent3>
      <a:srgbClr val="0072A2"/>
    </a:accent3>
    <a:accent4>
      <a:srgbClr val="005784"/>
    </a:accent4>
    <a:accent5>
      <a:srgbClr val="003E69"/>
    </a:accent5>
    <a:accent6>
      <a:srgbClr val="7F7F7F"/>
    </a:accent6>
    <a:hlink>
      <a:srgbClr val="0000FF"/>
    </a:hlink>
    <a:folHlink>
      <a:srgbClr val="800080"/>
    </a:folHlink>
  </a:clrScheme>
  <a:fontScheme name="IBV-C-Suite Helvetica">
    <a:majorFont>
      <a:latin typeface="Helvetica"/>
      <a:ea typeface=""/>
      <a:cs typeface=""/>
    </a:majorFont>
    <a:minorFont>
      <a:latin typeface="Helvetic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IBV-CIO-2013 Color Palett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4AFE5"/>
    </a:accent1>
    <a:accent2>
      <a:srgbClr val="0090C4"/>
    </a:accent2>
    <a:accent3>
      <a:srgbClr val="0072A2"/>
    </a:accent3>
    <a:accent4>
      <a:srgbClr val="005784"/>
    </a:accent4>
    <a:accent5>
      <a:srgbClr val="003E69"/>
    </a:accent5>
    <a:accent6>
      <a:srgbClr val="7F7F7F"/>
    </a:accent6>
    <a:hlink>
      <a:srgbClr val="0000FF"/>
    </a:hlink>
    <a:folHlink>
      <a:srgbClr val="800080"/>
    </a:folHlink>
  </a:clrScheme>
  <a:fontScheme name="IBV-C-Suite Helvetica">
    <a:majorFont>
      <a:latin typeface="Helvetica"/>
      <a:ea typeface=""/>
      <a:cs typeface=""/>
    </a:majorFont>
    <a:minorFont>
      <a:latin typeface="Helvetic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IBV-CIO-2013 Color Palett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4AFE5"/>
    </a:accent1>
    <a:accent2>
      <a:srgbClr val="0090C4"/>
    </a:accent2>
    <a:accent3>
      <a:srgbClr val="0072A2"/>
    </a:accent3>
    <a:accent4>
      <a:srgbClr val="005784"/>
    </a:accent4>
    <a:accent5>
      <a:srgbClr val="003E69"/>
    </a:accent5>
    <a:accent6>
      <a:srgbClr val="7F7F7F"/>
    </a:accent6>
    <a:hlink>
      <a:srgbClr val="0000FF"/>
    </a:hlink>
    <a:folHlink>
      <a:srgbClr val="800080"/>
    </a:folHlink>
  </a:clrScheme>
  <a:fontScheme name="IBV-C-Suite Helvetica">
    <a:majorFont>
      <a:latin typeface="Helvetica"/>
      <a:ea typeface=""/>
      <a:cs typeface=""/>
    </a:majorFont>
    <a:minorFont>
      <a:latin typeface="Helvetic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IBV-CIO-2013 Color Palett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4AFE5"/>
    </a:accent1>
    <a:accent2>
      <a:srgbClr val="0090C4"/>
    </a:accent2>
    <a:accent3>
      <a:srgbClr val="0072A2"/>
    </a:accent3>
    <a:accent4>
      <a:srgbClr val="005784"/>
    </a:accent4>
    <a:accent5>
      <a:srgbClr val="003E69"/>
    </a:accent5>
    <a:accent6>
      <a:srgbClr val="7F7F7F"/>
    </a:accent6>
    <a:hlink>
      <a:srgbClr val="0000FF"/>
    </a:hlink>
    <a:folHlink>
      <a:srgbClr val="800080"/>
    </a:folHlink>
  </a:clrScheme>
  <a:fontScheme name="IBV-C-Suite Helvetica">
    <a:majorFont>
      <a:latin typeface="Helvetica"/>
      <a:ea typeface=""/>
      <a:cs typeface=""/>
    </a:majorFont>
    <a:minorFont>
      <a:latin typeface="Helvetic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IBV-CIO-2013 Color Palett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4AFE5"/>
    </a:accent1>
    <a:accent2>
      <a:srgbClr val="0090C4"/>
    </a:accent2>
    <a:accent3>
      <a:srgbClr val="0072A2"/>
    </a:accent3>
    <a:accent4>
      <a:srgbClr val="005784"/>
    </a:accent4>
    <a:accent5>
      <a:srgbClr val="003E69"/>
    </a:accent5>
    <a:accent6>
      <a:srgbClr val="7F7F7F"/>
    </a:accent6>
    <a:hlink>
      <a:srgbClr val="0000FF"/>
    </a:hlink>
    <a:folHlink>
      <a:srgbClr val="800080"/>
    </a:folHlink>
  </a:clrScheme>
  <a:fontScheme name="IBV-C-Suite Helvetica">
    <a:majorFont>
      <a:latin typeface="Helvetica"/>
      <a:ea typeface=""/>
      <a:cs typeface=""/>
    </a:majorFont>
    <a:minorFont>
      <a:latin typeface="Helvetic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IBV-CIO-2013 Color Palett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4AFE5"/>
    </a:accent1>
    <a:accent2>
      <a:srgbClr val="0090C4"/>
    </a:accent2>
    <a:accent3>
      <a:srgbClr val="0072A2"/>
    </a:accent3>
    <a:accent4>
      <a:srgbClr val="005784"/>
    </a:accent4>
    <a:accent5>
      <a:srgbClr val="003E69"/>
    </a:accent5>
    <a:accent6>
      <a:srgbClr val="7F7F7F"/>
    </a:accent6>
    <a:hlink>
      <a:srgbClr val="0000FF"/>
    </a:hlink>
    <a:folHlink>
      <a:srgbClr val="800080"/>
    </a:folHlink>
  </a:clrScheme>
  <a:fontScheme name="IBV-C-Suite Helvetica">
    <a:majorFont>
      <a:latin typeface="Helvetica"/>
      <a:ea typeface=""/>
      <a:cs typeface=""/>
    </a:majorFont>
    <a:minorFont>
      <a:latin typeface="Helvetic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IBV-CIO-2013 Color Palett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4AFE5"/>
    </a:accent1>
    <a:accent2>
      <a:srgbClr val="0090C4"/>
    </a:accent2>
    <a:accent3>
      <a:srgbClr val="0072A2"/>
    </a:accent3>
    <a:accent4>
      <a:srgbClr val="005784"/>
    </a:accent4>
    <a:accent5>
      <a:srgbClr val="003E69"/>
    </a:accent5>
    <a:accent6>
      <a:srgbClr val="7F7F7F"/>
    </a:accent6>
    <a:hlink>
      <a:srgbClr val="0000FF"/>
    </a:hlink>
    <a:folHlink>
      <a:srgbClr val="800080"/>
    </a:folHlink>
  </a:clrScheme>
  <a:fontScheme name="IBV-C-Suite Helvetica">
    <a:majorFont>
      <a:latin typeface="Helvetica"/>
      <a:ea typeface=""/>
      <a:cs typeface=""/>
    </a:majorFont>
    <a:minorFont>
      <a:latin typeface="Helvetic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IBV-CIO-2013 Color Palett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4AFE5"/>
    </a:accent1>
    <a:accent2>
      <a:srgbClr val="0090C4"/>
    </a:accent2>
    <a:accent3>
      <a:srgbClr val="0072A2"/>
    </a:accent3>
    <a:accent4>
      <a:srgbClr val="005784"/>
    </a:accent4>
    <a:accent5>
      <a:srgbClr val="003E69"/>
    </a:accent5>
    <a:accent6>
      <a:srgbClr val="7F7F7F"/>
    </a:accent6>
    <a:hlink>
      <a:srgbClr val="0000FF"/>
    </a:hlink>
    <a:folHlink>
      <a:srgbClr val="800080"/>
    </a:folHlink>
  </a:clrScheme>
  <a:fontScheme name="IBV-C-Suite Helvetica">
    <a:majorFont>
      <a:latin typeface="Helvetica"/>
      <a:ea typeface=""/>
      <a:cs typeface=""/>
    </a:majorFont>
    <a:minorFont>
      <a:latin typeface="Helvetic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IBV-CIO-2013 Color Palett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4AFE5"/>
    </a:accent1>
    <a:accent2>
      <a:srgbClr val="0090C4"/>
    </a:accent2>
    <a:accent3>
      <a:srgbClr val="0072A2"/>
    </a:accent3>
    <a:accent4>
      <a:srgbClr val="005784"/>
    </a:accent4>
    <a:accent5>
      <a:srgbClr val="003E69"/>
    </a:accent5>
    <a:accent6>
      <a:srgbClr val="7F7F7F"/>
    </a:accent6>
    <a:hlink>
      <a:srgbClr val="0000FF"/>
    </a:hlink>
    <a:folHlink>
      <a:srgbClr val="800080"/>
    </a:folHlink>
  </a:clrScheme>
  <a:fontScheme name="IBV-C-Suite Helvetica">
    <a:majorFont>
      <a:latin typeface="Helvetica"/>
      <a:ea typeface=""/>
      <a:cs typeface=""/>
    </a:majorFont>
    <a:minorFont>
      <a:latin typeface="Helvetic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IBV-CIO-2013 Color Palett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4AFE5"/>
    </a:accent1>
    <a:accent2>
      <a:srgbClr val="0090C4"/>
    </a:accent2>
    <a:accent3>
      <a:srgbClr val="0072A2"/>
    </a:accent3>
    <a:accent4>
      <a:srgbClr val="005784"/>
    </a:accent4>
    <a:accent5>
      <a:srgbClr val="003E69"/>
    </a:accent5>
    <a:accent6>
      <a:srgbClr val="7F7F7F"/>
    </a:accent6>
    <a:hlink>
      <a:srgbClr val="0000FF"/>
    </a:hlink>
    <a:folHlink>
      <a:srgbClr val="800080"/>
    </a:folHlink>
  </a:clrScheme>
  <a:fontScheme name="IBV-C-Suite Helvetica">
    <a:majorFont>
      <a:latin typeface="Helvetica"/>
      <a:ea typeface=""/>
      <a:cs typeface=""/>
    </a:majorFont>
    <a:minorFont>
      <a:latin typeface="Helvetic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IBV-CIO-2013 Color Palett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4AFE5"/>
    </a:accent1>
    <a:accent2>
      <a:srgbClr val="0090C4"/>
    </a:accent2>
    <a:accent3>
      <a:srgbClr val="0072A2"/>
    </a:accent3>
    <a:accent4>
      <a:srgbClr val="005784"/>
    </a:accent4>
    <a:accent5>
      <a:srgbClr val="003E69"/>
    </a:accent5>
    <a:accent6>
      <a:srgbClr val="7F7F7F"/>
    </a:accent6>
    <a:hlink>
      <a:srgbClr val="0000FF"/>
    </a:hlink>
    <a:folHlink>
      <a:srgbClr val="800080"/>
    </a:folHlink>
  </a:clrScheme>
  <a:fontScheme name="IBV-C-Suite Helvetica">
    <a:majorFont>
      <a:latin typeface="Helvetica"/>
      <a:ea typeface=""/>
      <a:cs typeface=""/>
    </a:majorFont>
    <a:minorFont>
      <a:latin typeface="Helvetic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IBV-CIO-2013 Color Palett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4AFE5"/>
    </a:accent1>
    <a:accent2>
      <a:srgbClr val="0090C4"/>
    </a:accent2>
    <a:accent3>
      <a:srgbClr val="0072A2"/>
    </a:accent3>
    <a:accent4>
      <a:srgbClr val="005784"/>
    </a:accent4>
    <a:accent5>
      <a:srgbClr val="003E69"/>
    </a:accent5>
    <a:accent6>
      <a:srgbClr val="7F7F7F"/>
    </a:accent6>
    <a:hlink>
      <a:srgbClr val="0000FF"/>
    </a:hlink>
    <a:folHlink>
      <a:srgbClr val="800080"/>
    </a:folHlink>
  </a:clrScheme>
  <a:fontScheme name="IBV-C-Suite Helvetica">
    <a:majorFont>
      <a:latin typeface="Helvetica"/>
      <a:ea typeface=""/>
      <a:cs typeface=""/>
    </a:majorFont>
    <a:minorFont>
      <a:latin typeface="Helvetic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IBV-CIO-2013 Color Palett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4AFE5"/>
    </a:accent1>
    <a:accent2>
      <a:srgbClr val="0090C4"/>
    </a:accent2>
    <a:accent3>
      <a:srgbClr val="0072A2"/>
    </a:accent3>
    <a:accent4>
      <a:srgbClr val="005784"/>
    </a:accent4>
    <a:accent5>
      <a:srgbClr val="003E69"/>
    </a:accent5>
    <a:accent6>
      <a:srgbClr val="7F7F7F"/>
    </a:accent6>
    <a:hlink>
      <a:srgbClr val="0000FF"/>
    </a:hlink>
    <a:folHlink>
      <a:srgbClr val="800080"/>
    </a:folHlink>
  </a:clrScheme>
  <a:fontScheme name="IBV-C-Suite Helvetica">
    <a:majorFont>
      <a:latin typeface="Helvetica"/>
      <a:ea typeface=""/>
      <a:cs typeface=""/>
    </a:majorFont>
    <a:minorFont>
      <a:latin typeface="Helvetic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IBV-CIO-2013 Color Palett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4AFE5"/>
    </a:accent1>
    <a:accent2>
      <a:srgbClr val="0090C4"/>
    </a:accent2>
    <a:accent3>
      <a:srgbClr val="0072A2"/>
    </a:accent3>
    <a:accent4>
      <a:srgbClr val="005784"/>
    </a:accent4>
    <a:accent5>
      <a:srgbClr val="003E69"/>
    </a:accent5>
    <a:accent6>
      <a:srgbClr val="7F7F7F"/>
    </a:accent6>
    <a:hlink>
      <a:srgbClr val="0000FF"/>
    </a:hlink>
    <a:folHlink>
      <a:srgbClr val="800080"/>
    </a:folHlink>
  </a:clrScheme>
  <a:fontScheme name="IBV-C-Suite Helvetica">
    <a:majorFont>
      <a:latin typeface="Helvetica"/>
      <a:ea typeface=""/>
      <a:cs typeface=""/>
    </a:majorFont>
    <a:minorFont>
      <a:latin typeface="Helvetic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73918</TotalTime>
  <Words>1823</Words>
  <Application>Microsoft Office PowerPoint</Application>
  <PresentationFormat>On-screen Show (4:3)</PresentationFormat>
  <Paragraphs>393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2_GBS January 2013</vt:lpstr>
      <vt:lpstr>Brand enthusiasm:  More than loyalty</vt:lpstr>
      <vt:lpstr>About Trevor</vt:lpstr>
      <vt:lpstr>Our hypothesis: Digital consumerization has fundamentally changed consumer behaviour with respect to brand loyalty</vt:lpstr>
      <vt:lpstr>IBM surveyed 18,462 consumers across 12 countries and 6 continents</vt:lpstr>
      <vt:lpstr>Respondents were analysed across a range of age groups, income brackets, and product categories</vt:lpstr>
      <vt:lpstr>We asked consumers about their attitudes, preferences, and behaviour in order to truly understand their sentiment towards brands</vt:lpstr>
      <vt:lpstr>Brand enthusiasm is a more relevant way to understand consumers in today’s digital landscape</vt:lpstr>
      <vt:lpstr>Big Data approach applied to reveal a four distinct consumer clusters across all Categories and Countries</vt:lpstr>
      <vt:lpstr>We identified four consumer groups, each representing different levels of brand enthusiasm and engagement preferences</vt:lpstr>
      <vt:lpstr>However, proceed with caution: Brand Enthusiasts demand constant engagement and are loyal to newness</vt:lpstr>
      <vt:lpstr>Consumer clusters’ level of brand advocacy is consistent across most product categories</vt:lpstr>
      <vt:lpstr>Brand enthusiasm can help companies strike the right balance between engagement and reach, efficiently and effectively</vt:lpstr>
      <vt:lpstr>Brand owners who are not taking advantage of the data consumers are willing to share are missing out on a key opportunity</vt:lpstr>
      <vt:lpstr>With alternative forms of online purchasing poised to dramatically increase, going direct to consumer is a significant opportunity</vt:lpstr>
      <vt:lpstr>Brands need to adjust their strategies to accommodate new consumer attitudes, behaviour, and norms</vt:lpstr>
      <vt:lpstr>PowerPoint Presentation</vt:lpstr>
    </vt:vector>
  </TitlesOfParts>
  <Company>IBM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IBM Brand Template</dc:title>
  <dc:creator>Julia Davidson</dc:creator>
  <cp:lastModifiedBy>ADMINIBM</cp:lastModifiedBy>
  <cp:revision>2843</cp:revision>
  <dcterms:created xsi:type="dcterms:W3CDTF">2009-05-28T20:28:13Z</dcterms:created>
  <dcterms:modified xsi:type="dcterms:W3CDTF">2015-05-12T14:19:07Z</dcterms:modified>
</cp:coreProperties>
</file>