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309" r:id="rId3"/>
    <p:sldId id="280" r:id="rId4"/>
    <p:sldId id="279" r:id="rId5"/>
    <p:sldId id="284" r:id="rId6"/>
    <p:sldId id="285" r:id="rId7"/>
    <p:sldId id="305" r:id="rId8"/>
    <p:sldId id="286" r:id="rId9"/>
    <p:sldId id="311" r:id="rId10"/>
    <p:sldId id="266" r:id="rId11"/>
    <p:sldId id="312" r:id="rId12"/>
    <p:sldId id="316" r:id="rId13"/>
    <p:sldId id="320" r:id="rId14"/>
    <p:sldId id="321" r:id="rId15"/>
    <p:sldId id="294" r:id="rId16"/>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3C18"/>
    <a:srgbClr val="5A70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331" autoAdjust="0"/>
    <p:restoredTop sz="83890" autoAdjust="0"/>
  </p:normalViewPr>
  <p:slideViewPr>
    <p:cSldViewPr>
      <p:cViewPr varScale="1">
        <p:scale>
          <a:sx n="77" d="100"/>
          <a:sy n="77" d="100"/>
        </p:scale>
        <p:origin x="166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homeshare\vlthomas$\Research\Research%20In%20Progress\Brand%20And%20Endorser\October%202014%20Data\Copy%20of%20Repeated%20Measures%20ANOV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7446850393700788E-2"/>
          <c:y val="6.5879760306215729E-2"/>
          <c:w val="0.64473614476075103"/>
          <c:h val="0.82596414201333934"/>
        </c:manualLayout>
      </c:layout>
      <c:lineChart>
        <c:grouping val="standard"/>
        <c:varyColors val="0"/>
        <c:ser>
          <c:idx val="0"/>
          <c:order val="0"/>
          <c:tx>
            <c:strRef>
              <c:f>Sheet1!$A$13</c:f>
              <c:strCache>
                <c:ptCount val="1"/>
                <c:pt idx="0">
                  <c:v>Attitudes Prior</c:v>
                </c:pt>
              </c:strCache>
            </c:strRef>
          </c:tx>
          <c:spPr>
            <a:ln>
              <a:solidFill>
                <a:schemeClr val="tx1"/>
              </a:solidFill>
            </a:ln>
          </c:spPr>
          <c:marker>
            <c:symbol val="none"/>
          </c:marker>
          <c:cat>
            <c:strRef>
              <c:f>Sheet1!$B$12:$C$12</c:f>
              <c:strCache>
                <c:ptCount val="2"/>
                <c:pt idx="0">
                  <c:v>No Transgression</c:v>
                </c:pt>
                <c:pt idx="1">
                  <c:v>Transgression</c:v>
                </c:pt>
              </c:strCache>
            </c:strRef>
          </c:cat>
          <c:val>
            <c:numRef>
              <c:f>Sheet1!$B$13:$C$13</c:f>
              <c:numCache>
                <c:formatCode>General</c:formatCode>
                <c:ptCount val="2"/>
                <c:pt idx="0">
                  <c:v>5.8708</c:v>
                </c:pt>
                <c:pt idx="1">
                  <c:v>5.9888000000000003</c:v>
                </c:pt>
              </c:numCache>
            </c:numRef>
          </c:val>
          <c:smooth val="0"/>
        </c:ser>
        <c:ser>
          <c:idx val="1"/>
          <c:order val="1"/>
          <c:tx>
            <c:strRef>
              <c:f>Sheet1!$A$14</c:f>
              <c:strCache>
                <c:ptCount val="1"/>
                <c:pt idx="0">
                  <c:v>Attitudes Post</c:v>
                </c:pt>
              </c:strCache>
            </c:strRef>
          </c:tx>
          <c:spPr>
            <a:ln>
              <a:solidFill>
                <a:schemeClr val="tx1"/>
              </a:solidFill>
              <a:prstDash val="sysDash"/>
            </a:ln>
          </c:spPr>
          <c:marker>
            <c:symbol val="none"/>
          </c:marker>
          <c:cat>
            <c:strRef>
              <c:f>Sheet1!$B$12:$C$12</c:f>
              <c:strCache>
                <c:ptCount val="2"/>
                <c:pt idx="0">
                  <c:v>No Transgression</c:v>
                </c:pt>
                <c:pt idx="1">
                  <c:v>Transgression</c:v>
                </c:pt>
              </c:strCache>
            </c:strRef>
          </c:cat>
          <c:val>
            <c:numRef>
              <c:f>Sheet1!$B$14:$C$14</c:f>
              <c:numCache>
                <c:formatCode>General</c:formatCode>
                <c:ptCount val="2"/>
                <c:pt idx="0">
                  <c:v>5.6833</c:v>
                </c:pt>
                <c:pt idx="1">
                  <c:v>5.3806000000000003</c:v>
                </c:pt>
              </c:numCache>
            </c:numRef>
          </c:val>
          <c:smooth val="0"/>
        </c:ser>
        <c:dLbls>
          <c:showLegendKey val="0"/>
          <c:showVal val="0"/>
          <c:showCatName val="0"/>
          <c:showSerName val="0"/>
          <c:showPercent val="0"/>
          <c:showBubbleSize val="0"/>
        </c:dLbls>
        <c:smooth val="0"/>
        <c:axId val="249925016"/>
        <c:axId val="248613760"/>
      </c:lineChart>
      <c:catAx>
        <c:axId val="249925016"/>
        <c:scaling>
          <c:orientation val="minMax"/>
        </c:scaling>
        <c:delete val="0"/>
        <c:axPos val="b"/>
        <c:numFmt formatCode="General" sourceLinked="0"/>
        <c:majorTickMark val="out"/>
        <c:minorTickMark val="none"/>
        <c:tickLblPos val="nextTo"/>
        <c:txPr>
          <a:bodyPr/>
          <a:lstStyle/>
          <a:p>
            <a:pPr>
              <a:defRPr sz="1600">
                <a:latin typeface="+mn-lt"/>
                <a:cs typeface="Times New Roman" panose="02020603050405020304" pitchFamily="18" charset="0"/>
              </a:defRPr>
            </a:pPr>
            <a:endParaRPr lang="en-US"/>
          </a:p>
        </c:txPr>
        <c:crossAx val="248613760"/>
        <c:crosses val="autoZero"/>
        <c:auto val="1"/>
        <c:lblAlgn val="ctr"/>
        <c:lblOffset val="100"/>
        <c:noMultiLvlLbl val="0"/>
      </c:catAx>
      <c:valAx>
        <c:axId val="248613760"/>
        <c:scaling>
          <c:orientation val="minMax"/>
          <c:max val="7"/>
          <c:min val="3"/>
        </c:scaling>
        <c:delete val="0"/>
        <c:axPos val="l"/>
        <c:majorGridlines/>
        <c:numFmt formatCode="General" sourceLinked="1"/>
        <c:majorTickMark val="out"/>
        <c:minorTickMark val="none"/>
        <c:tickLblPos val="nextTo"/>
        <c:txPr>
          <a:bodyPr/>
          <a:lstStyle/>
          <a:p>
            <a:pPr>
              <a:defRPr sz="1600">
                <a:latin typeface="+mn-lt"/>
                <a:cs typeface="Times New Roman" panose="02020603050405020304" pitchFamily="18" charset="0"/>
              </a:defRPr>
            </a:pPr>
            <a:endParaRPr lang="en-US"/>
          </a:p>
        </c:txPr>
        <c:crossAx val="249925016"/>
        <c:crosses val="autoZero"/>
        <c:crossBetween val="between"/>
        <c:majorUnit val="1"/>
      </c:valAx>
    </c:plotArea>
    <c:legend>
      <c:legendPos val="r"/>
      <c:layout>
        <c:manualLayout>
          <c:xMode val="edge"/>
          <c:yMode val="edge"/>
          <c:x val="0.75049654249949527"/>
          <c:y val="0.3733874055733562"/>
          <c:w val="0.21264448314153039"/>
          <c:h val="0.15153948575010751"/>
        </c:manualLayout>
      </c:layout>
      <c:overlay val="0"/>
      <c:txPr>
        <a:bodyPr/>
        <a:lstStyle/>
        <a:p>
          <a:pPr>
            <a:defRPr sz="1600">
              <a:latin typeface="+mn-lt"/>
              <a:cs typeface="Times New Roman" panose="02020603050405020304" pitchFamily="18" charset="0"/>
            </a:defRPr>
          </a:pPr>
          <a:endParaRPr lang="en-US"/>
        </a:p>
      </c:txPr>
    </c:legend>
    <c:plotVisOnly val="1"/>
    <c:dispBlanksAs val="gap"/>
    <c:showDLblsOverMax val="0"/>
  </c:chart>
  <c:spPr>
    <a:ln>
      <a:noFill/>
    </a:ln>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016B1EFC-6B98-4B6C-9B11-4E4EE8B9391A}" type="datetimeFigureOut">
              <a:rPr lang="en-US" smtClean="0"/>
              <a:t>5/13/2015</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5A366539-7ACE-4594-880A-A7120BC3FE2D}" type="slidenum">
              <a:rPr lang="en-US" smtClean="0"/>
              <a:t>‹#›</a:t>
            </a:fld>
            <a:endParaRPr lang="en-US"/>
          </a:p>
        </p:txBody>
      </p:sp>
    </p:spTree>
    <p:extLst>
      <p:ext uri="{BB962C8B-B14F-4D97-AF65-F5344CB8AC3E}">
        <p14:creationId xmlns:p14="http://schemas.microsoft.com/office/powerpoint/2010/main" val="11296862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968840E1-E1F3-4F7C-A652-EE489929BAD2}" type="datetimeFigureOut">
              <a:rPr lang="en-US" smtClean="0"/>
              <a:t>5/13/2015</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FFAF64FC-FB39-4561-81F3-3B0C32A74E1C}" type="slidenum">
              <a:rPr lang="en-US" smtClean="0"/>
              <a:t>‹#›</a:t>
            </a:fld>
            <a:endParaRPr lang="en-US"/>
          </a:p>
        </p:txBody>
      </p:sp>
    </p:spTree>
    <p:extLst>
      <p:ext uri="{BB962C8B-B14F-4D97-AF65-F5344CB8AC3E}">
        <p14:creationId xmlns:p14="http://schemas.microsoft.com/office/powerpoint/2010/main" val="30297575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fortune.com/2011/07/15/is-tiger-woods-running-out-of-money/"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fortune.com/fortunate50/tiger-woods-7/http:/"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FFAF64FC-FB39-4561-81F3-3B0C32A74E1C}" type="slidenum">
              <a:rPr lang="en-US" smtClean="0"/>
              <a:t>2</a:t>
            </a:fld>
            <a:endParaRPr lang="en-US"/>
          </a:p>
        </p:txBody>
      </p:sp>
    </p:spTree>
    <p:extLst>
      <p:ext uri="{BB962C8B-B14F-4D97-AF65-F5344CB8AC3E}">
        <p14:creationId xmlns:p14="http://schemas.microsoft.com/office/powerpoint/2010/main" val="16650771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AF64FC-FB39-4561-81F3-3B0C32A74E1C}" type="slidenum">
              <a:rPr lang="en-US" smtClean="0"/>
              <a:t>11</a:t>
            </a:fld>
            <a:endParaRPr lang="en-US"/>
          </a:p>
        </p:txBody>
      </p:sp>
    </p:spTree>
    <p:extLst>
      <p:ext uri="{BB962C8B-B14F-4D97-AF65-F5344CB8AC3E}">
        <p14:creationId xmlns:p14="http://schemas.microsoft.com/office/powerpoint/2010/main" val="21825994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AF64FC-FB39-4561-81F3-3B0C32A74E1C}" type="slidenum">
              <a:rPr lang="en-US" smtClean="0"/>
              <a:t>12</a:t>
            </a:fld>
            <a:endParaRPr lang="en-US"/>
          </a:p>
        </p:txBody>
      </p:sp>
    </p:spTree>
    <p:extLst>
      <p:ext uri="{BB962C8B-B14F-4D97-AF65-F5344CB8AC3E}">
        <p14:creationId xmlns:p14="http://schemas.microsoft.com/office/powerpoint/2010/main" val="11491152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FAF64FC-FB39-4561-81F3-3B0C32A74E1C}" type="slidenum">
              <a:rPr lang="en-US" smtClean="0"/>
              <a:t>13</a:t>
            </a:fld>
            <a:endParaRPr lang="en-US"/>
          </a:p>
        </p:txBody>
      </p:sp>
    </p:spTree>
    <p:extLst>
      <p:ext uri="{BB962C8B-B14F-4D97-AF65-F5344CB8AC3E}">
        <p14:creationId xmlns:p14="http://schemas.microsoft.com/office/powerpoint/2010/main" val="22863061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AF64FC-FB39-4561-81F3-3B0C32A74E1C}" type="slidenum">
              <a:rPr lang="en-US" smtClean="0"/>
              <a:t>14</a:t>
            </a:fld>
            <a:endParaRPr lang="en-US"/>
          </a:p>
        </p:txBody>
      </p:sp>
    </p:spTree>
    <p:extLst>
      <p:ext uri="{BB962C8B-B14F-4D97-AF65-F5344CB8AC3E}">
        <p14:creationId xmlns:p14="http://schemas.microsoft.com/office/powerpoint/2010/main" val="901649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AF64FC-FB39-4561-81F3-3B0C32A74E1C}" type="slidenum">
              <a:rPr lang="en-US" smtClean="0"/>
              <a:t>15</a:t>
            </a:fld>
            <a:endParaRPr lang="en-US"/>
          </a:p>
        </p:txBody>
      </p:sp>
    </p:spTree>
    <p:extLst>
      <p:ext uri="{BB962C8B-B14F-4D97-AF65-F5344CB8AC3E}">
        <p14:creationId xmlns:p14="http://schemas.microsoft.com/office/powerpoint/2010/main" val="3086114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Marketwatch.com:</a:t>
            </a:r>
          </a:p>
          <a:p>
            <a:r>
              <a:rPr lang="en-US" b="1" dirty="0" smtClean="0"/>
              <a:t>Lance Armstrong and Nike</a:t>
            </a:r>
          </a:p>
          <a:p>
            <a:r>
              <a:rPr lang="en-US" dirty="0" smtClean="0"/>
              <a:t>ESTIMATED VALUE OF DEAL: $10 MILLION A YEAR</a:t>
            </a:r>
          </a:p>
          <a:p>
            <a:r>
              <a:rPr lang="en-US" dirty="0" smtClean="0"/>
              <a:t>He also lost lucrative sponsorships with Nike, Anheuser-Busch </a:t>
            </a:r>
            <a:r>
              <a:rPr lang="en-US" dirty="0" err="1" smtClean="0"/>
              <a:t>InBev</a:t>
            </a:r>
            <a:r>
              <a:rPr lang="en-US" dirty="0" smtClean="0"/>
              <a:t>, Trek Bicycle Corp, FRS and Honey Stinger, among others.  (http://fortune.com/2014/09/20/ray-rice-adrian-peterson-tiger-woods-athletes-dropped-endorsements/)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b="1" dirty="0" smtClean="0">
                <a:effectLst/>
              </a:rPr>
              <a:t>Tiger Woods and Accenture</a:t>
            </a:r>
          </a:p>
          <a:p>
            <a:r>
              <a:rPr lang="en-US" dirty="0" smtClean="0">
                <a:effectLst/>
              </a:rPr>
              <a:t>ESTIMATED VALUE OF DEAL: $10 MILLION A YEAR</a:t>
            </a:r>
          </a:p>
          <a:p>
            <a:r>
              <a:rPr lang="en-US" dirty="0" smtClean="0"/>
              <a:t>Gillette, Accenture, AT&amp;T, Gatorade and Tag </a:t>
            </a:r>
            <a:r>
              <a:rPr lang="en-US" dirty="0" err="1" smtClean="0"/>
              <a:t>Heuer</a:t>
            </a:r>
            <a:r>
              <a:rPr lang="en-US" dirty="0" smtClean="0"/>
              <a:t> soon ended their endorsements. Nike stuck by him, but </a:t>
            </a:r>
            <a:r>
              <a:rPr lang="en-US" dirty="0" smtClean="0">
                <a:hlinkClick r:id="rId3"/>
              </a:rPr>
              <a:t>as </a:t>
            </a:r>
            <a:r>
              <a:rPr lang="en-US" i="1" dirty="0" smtClean="0">
                <a:hlinkClick r:id="rId3"/>
              </a:rPr>
              <a:t>Fortune </a:t>
            </a:r>
            <a:r>
              <a:rPr lang="en-US" dirty="0" smtClean="0">
                <a:hlinkClick r:id="rId3"/>
              </a:rPr>
              <a:t>learned in 2011</a:t>
            </a:r>
            <a:r>
              <a:rPr lang="en-US" dirty="0" smtClean="0"/>
              <a:t>, it slashed the value of his $20 million-per-year deal in half for two years as a punishment. These days, Woods has a smaller portfolio of deals (still lucrative enough to crack the top ten of our </a:t>
            </a:r>
            <a:r>
              <a:rPr lang="en-US" dirty="0" smtClean="0">
                <a:hlinkClick r:id="rId4"/>
              </a:rPr>
              <a:t>Fortunate 50 list</a:t>
            </a:r>
            <a:r>
              <a:rPr lang="en-US" dirty="0" smtClean="0"/>
              <a:t>) with Nike, Rolex, Japanese heat-rub Kowa, and Asian wristband-maker All Custom Focus. (http://fortune.com/2014/09/20/ray-rice-adrian-peterson-tiger-woods-athletes-dropped-endorsements/)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http://www.marketwatch.com/story/what-lance-lost-6-endorsement-deals-gone-bad-2012-10-18</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FFAF64FC-FB39-4561-81F3-3B0C32A74E1C}" type="slidenum">
              <a:rPr lang="en-US" smtClean="0"/>
              <a:t>3</a:t>
            </a:fld>
            <a:endParaRPr lang="en-US"/>
          </a:p>
        </p:txBody>
      </p:sp>
    </p:spTree>
    <p:extLst>
      <p:ext uri="{BB962C8B-B14F-4D97-AF65-F5344CB8AC3E}">
        <p14:creationId xmlns:p14="http://schemas.microsoft.com/office/powerpoint/2010/main" val="3086114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AF64FC-FB39-4561-81F3-3B0C32A74E1C}" type="slidenum">
              <a:rPr lang="en-US" smtClean="0"/>
              <a:t>4</a:t>
            </a:fld>
            <a:endParaRPr lang="en-US"/>
          </a:p>
        </p:txBody>
      </p:sp>
    </p:spTree>
    <p:extLst>
      <p:ext uri="{BB962C8B-B14F-4D97-AF65-F5344CB8AC3E}">
        <p14:creationId xmlns:p14="http://schemas.microsoft.com/office/powerpoint/2010/main" val="30861144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FFAF64FC-FB39-4561-81F3-3B0C32A74E1C}" type="slidenum">
              <a:rPr lang="en-US" smtClean="0"/>
              <a:t>5</a:t>
            </a:fld>
            <a:endParaRPr lang="en-US"/>
          </a:p>
        </p:txBody>
      </p:sp>
    </p:spTree>
    <p:extLst>
      <p:ext uri="{BB962C8B-B14F-4D97-AF65-F5344CB8AC3E}">
        <p14:creationId xmlns:p14="http://schemas.microsoft.com/office/powerpoint/2010/main" val="30861144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FAF64FC-FB39-4561-81F3-3B0C32A74E1C}" type="slidenum">
              <a:rPr lang="en-US" smtClean="0"/>
              <a:t>6</a:t>
            </a:fld>
            <a:endParaRPr lang="en-US"/>
          </a:p>
        </p:txBody>
      </p:sp>
    </p:spTree>
    <p:extLst>
      <p:ext uri="{BB962C8B-B14F-4D97-AF65-F5344CB8AC3E}">
        <p14:creationId xmlns:p14="http://schemas.microsoft.com/office/powerpoint/2010/main" val="30861144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AF64FC-FB39-4561-81F3-3B0C32A74E1C}" type="slidenum">
              <a:rPr lang="en-US" smtClean="0"/>
              <a:t>7</a:t>
            </a:fld>
            <a:endParaRPr lang="en-US"/>
          </a:p>
        </p:txBody>
      </p:sp>
    </p:spTree>
    <p:extLst>
      <p:ext uri="{BB962C8B-B14F-4D97-AF65-F5344CB8AC3E}">
        <p14:creationId xmlns:p14="http://schemas.microsoft.com/office/powerpoint/2010/main" val="30861144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FAF64FC-FB39-4561-81F3-3B0C32A74E1C}" type="slidenum">
              <a:rPr lang="en-US" smtClean="0"/>
              <a:t>8</a:t>
            </a:fld>
            <a:endParaRPr lang="en-US"/>
          </a:p>
        </p:txBody>
      </p:sp>
    </p:spTree>
    <p:extLst>
      <p:ext uri="{BB962C8B-B14F-4D97-AF65-F5344CB8AC3E}">
        <p14:creationId xmlns:p14="http://schemas.microsoft.com/office/powerpoint/2010/main" val="30861144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AF64FC-FB39-4561-81F3-3B0C32A74E1C}" type="slidenum">
              <a:rPr lang="en-US" smtClean="0"/>
              <a:t>9</a:t>
            </a:fld>
            <a:endParaRPr lang="en-US"/>
          </a:p>
        </p:txBody>
      </p:sp>
    </p:spTree>
    <p:extLst>
      <p:ext uri="{BB962C8B-B14F-4D97-AF65-F5344CB8AC3E}">
        <p14:creationId xmlns:p14="http://schemas.microsoft.com/office/powerpoint/2010/main" val="11110008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AF64FC-FB39-4561-81F3-3B0C32A74E1C}" type="slidenum">
              <a:rPr lang="en-US" smtClean="0"/>
              <a:t>10</a:t>
            </a:fld>
            <a:endParaRPr lang="en-US"/>
          </a:p>
        </p:txBody>
      </p:sp>
    </p:spTree>
    <p:extLst>
      <p:ext uri="{BB962C8B-B14F-4D97-AF65-F5344CB8AC3E}">
        <p14:creationId xmlns:p14="http://schemas.microsoft.com/office/powerpoint/2010/main" val="3086114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545FFE-9A83-4DF2-AABE-CCBA916F654D}" type="datetimeFigureOut">
              <a:rPr lang="en-US" smtClean="0"/>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14A1A-8082-4AED-86A2-D5DF92C07064}" type="slidenum">
              <a:rPr lang="en-US" smtClean="0"/>
              <a:t>‹#›</a:t>
            </a:fld>
            <a:endParaRPr lang="en-US"/>
          </a:p>
        </p:txBody>
      </p:sp>
    </p:spTree>
    <p:extLst>
      <p:ext uri="{BB962C8B-B14F-4D97-AF65-F5344CB8AC3E}">
        <p14:creationId xmlns:p14="http://schemas.microsoft.com/office/powerpoint/2010/main" val="4116319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545FFE-9A83-4DF2-AABE-CCBA916F654D}" type="datetimeFigureOut">
              <a:rPr lang="en-US" smtClean="0"/>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14A1A-8082-4AED-86A2-D5DF92C07064}" type="slidenum">
              <a:rPr lang="en-US" smtClean="0"/>
              <a:t>‹#›</a:t>
            </a:fld>
            <a:endParaRPr lang="en-US"/>
          </a:p>
        </p:txBody>
      </p:sp>
    </p:spTree>
    <p:extLst>
      <p:ext uri="{BB962C8B-B14F-4D97-AF65-F5344CB8AC3E}">
        <p14:creationId xmlns:p14="http://schemas.microsoft.com/office/powerpoint/2010/main" val="2724150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545FFE-9A83-4DF2-AABE-CCBA916F654D}" type="datetimeFigureOut">
              <a:rPr lang="en-US" smtClean="0"/>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14A1A-8082-4AED-86A2-D5DF92C07064}" type="slidenum">
              <a:rPr lang="en-US" smtClean="0"/>
              <a:t>‹#›</a:t>
            </a:fld>
            <a:endParaRPr lang="en-US"/>
          </a:p>
        </p:txBody>
      </p:sp>
    </p:spTree>
    <p:extLst>
      <p:ext uri="{BB962C8B-B14F-4D97-AF65-F5344CB8AC3E}">
        <p14:creationId xmlns:p14="http://schemas.microsoft.com/office/powerpoint/2010/main" val="3830987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545FFE-9A83-4DF2-AABE-CCBA916F654D}" type="datetimeFigureOut">
              <a:rPr lang="en-US" smtClean="0"/>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14A1A-8082-4AED-86A2-D5DF92C07064}" type="slidenum">
              <a:rPr lang="en-US" smtClean="0"/>
              <a:t>‹#›</a:t>
            </a:fld>
            <a:endParaRPr lang="en-US"/>
          </a:p>
        </p:txBody>
      </p:sp>
    </p:spTree>
    <p:extLst>
      <p:ext uri="{BB962C8B-B14F-4D97-AF65-F5344CB8AC3E}">
        <p14:creationId xmlns:p14="http://schemas.microsoft.com/office/powerpoint/2010/main" val="1926043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545FFE-9A83-4DF2-AABE-CCBA916F654D}" type="datetimeFigureOut">
              <a:rPr lang="en-US" smtClean="0"/>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14A1A-8082-4AED-86A2-D5DF92C07064}" type="slidenum">
              <a:rPr lang="en-US" smtClean="0"/>
              <a:t>‹#›</a:t>
            </a:fld>
            <a:endParaRPr lang="en-US"/>
          </a:p>
        </p:txBody>
      </p:sp>
    </p:spTree>
    <p:extLst>
      <p:ext uri="{BB962C8B-B14F-4D97-AF65-F5344CB8AC3E}">
        <p14:creationId xmlns:p14="http://schemas.microsoft.com/office/powerpoint/2010/main" val="3257742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545FFE-9A83-4DF2-AABE-CCBA916F654D}" type="datetimeFigureOut">
              <a:rPr lang="en-US" smtClean="0"/>
              <a:t>5/13/2015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514A1A-8082-4AED-86A2-D5DF92C07064}" type="slidenum">
              <a:rPr lang="en-US" smtClean="0"/>
              <a:t>‹#›</a:t>
            </a:fld>
            <a:endParaRPr lang="en-US"/>
          </a:p>
        </p:txBody>
      </p:sp>
    </p:spTree>
    <p:extLst>
      <p:ext uri="{BB962C8B-B14F-4D97-AF65-F5344CB8AC3E}">
        <p14:creationId xmlns:p14="http://schemas.microsoft.com/office/powerpoint/2010/main" val="3222257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545FFE-9A83-4DF2-AABE-CCBA916F654D}" type="datetimeFigureOut">
              <a:rPr lang="en-US" smtClean="0"/>
              <a:t>5/13/2015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514A1A-8082-4AED-86A2-D5DF92C07064}" type="slidenum">
              <a:rPr lang="en-US" smtClean="0"/>
              <a:t>‹#›</a:t>
            </a:fld>
            <a:endParaRPr lang="en-US"/>
          </a:p>
        </p:txBody>
      </p:sp>
    </p:spTree>
    <p:extLst>
      <p:ext uri="{BB962C8B-B14F-4D97-AF65-F5344CB8AC3E}">
        <p14:creationId xmlns:p14="http://schemas.microsoft.com/office/powerpoint/2010/main" val="2193440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545FFE-9A83-4DF2-AABE-CCBA916F654D}" type="datetimeFigureOut">
              <a:rPr lang="en-US" smtClean="0"/>
              <a:t>5/13/2015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514A1A-8082-4AED-86A2-D5DF92C07064}" type="slidenum">
              <a:rPr lang="en-US" smtClean="0"/>
              <a:t>‹#›</a:t>
            </a:fld>
            <a:endParaRPr lang="en-US"/>
          </a:p>
        </p:txBody>
      </p:sp>
    </p:spTree>
    <p:extLst>
      <p:ext uri="{BB962C8B-B14F-4D97-AF65-F5344CB8AC3E}">
        <p14:creationId xmlns:p14="http://schemas.microsoft.com/office/powerpoint/2010/main" val="1155035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545FFE-9A83-4DF2-AABE-CCBA916F654D}" type="datetimeFigureOut">
              <a:rPr lang="en-US" smtClean="0"/>
              <a:t>5/13/2015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514A1A-8082-4AED-86A2-D5DF92C07064}" type="slidenum">
              <a:rPr lang="en-US" smtClean="0"/>
              <a:t>‹#›</a:t>
            </a:fld>
            <a:endParaRPr lang="en-US"/>
          </a:p>
        </p:txBody>
      </p:sp>
    </p:spTree>
    <p:extLst>
      <p:ext uri="{BB962C8B-B14F-4D97-AF65-F5344CB8AC3E}">
        <p14:creationId xmlns:p14="http://schemas.microsoft.com/office/powerpoint/2010/main" val="2282993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545FFE-9A83-4DF2-AABE-CCBA916F654D}" type="datetimeFigureOut">
              <a:rPr lang="en-US" smtClean="0"/>
              <a:t>5/13/2015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514A1A-8082-4AED-86A2-D5DF92C07064}" type="slidenum">
              <a:rPr lang="en-US" smtClean="0"/>
              <a:t>‹#›</a:t>
            </a:fld>
            <a:endParaRPr lang="en-US"/>
          </a:p>
        </p:txBody>
      </p:sp>
    </p:spTree>
    <p:extLst>
      <p:ext uri="{BB962C8B-B14F-4D97-AF65-F5344CB8AC3E}">
        <p14:creationId xmlns:p14="http://schemas.microsoft.com/office/powerpoint/2010/main" val="1854905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545FFE-9A83-4DF2-AABE-CCBA916F654D}" type="datetimeFigureOut">
              <a:rPr lang="en-US" smtClean="0"/>
              <a:t>5/13/2015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514A1A-8082-4AED-86A2-D5DF92C07064}" type="slidenum">
              <a:rPr lang="en-US" smtClean="0"/>
              <a:t>‹#›</a:t>
            </a:fld>
            <a:endParaRPr lang="en-US"/>
          </a:p>
        </p:txBody>
      </p:sp>
    </p:spTree>
    <p:extLst>
      <p:ext uri="{BB962C8B-B14F-4D97-AF65-F5344CB8AC3E}">
        <p14:creationId xmlns:p14="http://schemas.microsoft.com/office/powerpoint/2010/main" val="1789195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545FFE-9A83-4DF2-AABE-CCBA916F654D}" type="datetimeFigureOut">
              <a:rPr lang="en-US" smtClean="0"/>
              <a:t>5/13/2015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514A1A-8082-4AED-86A2-D5DF92C07064}" type="slidenum">
              <a:rPr lang="en-US" smtClean="0"/>
              <a:t>‹#›</a:t>
            </a:fld>
            <a:endParaRPr lang="en-US"/>
          </a:p>
        </p:txBody>
      </p:sp>
    </p:spTree>
    <p:extLst>
      <p:ext uri="{BB962C8B-B14F-4D97-AF65-F5344CB8AC3E}">
        <p14:creationId xmlns:p14="http://schemas.microsoft.com/office/powerpoint/2010/main" val="35511056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g"/><Relationship Id="rId7"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2286000"/>
          </a:xfrm>
        </p:spPr>
        <p:txBody>
          <a:bodyPr>
            <a:normAutofit lnSpcReduction="10000"/>
          </a:bodyPr>
          <a:lstStyle/>
          <a:p>
            <a:pPr>
              <a:spcBef>
                <a:spcPts val="0"/>
              </a:spcBef>
            </a:pPr>
            <a:endParaRPr lang="en-US" sz="2400" dirty="0" smtClean="0"/>
          </a:p>
          <a:p>
            <a:pPr>
              <a:spcBef>
                <a:spcPts val="0"/>
              </a:spcBef>
            </a:pPr>
            <a:r>
              <a:rPr lang="en-US" sz="3000" dirty="0" smtClean="0"/>
              <a:t>Veronica L. Thomas</a:t>
            </a:r>
          </a:p>
          <a:p>
            <a:pPr>
              <a:spcBef>
                <a:spcPts val="0"/>
              </a:spcBef>
            </a:pPr>
            <a:r>
              <a:rPr lang="en-US" sz="2400" i="1" dirty="0" smtClean="0"/>
              <a:t>Towson University</a:t>
            </a:r>
          </a:p>
          <a:p>
            <a:pPr>
              <a:spcBef>
                <a:spcPts val="0"/>
              </a:spcBef>
            </a:pPr>
            <a:r>
              <a:rPr lang="en-US" sz="2400" i="1" dirty="0" smtClean="0"/>
              <a:t>&amp;</a:t>
            </a:r>
          </a:p>
          <a:p>
            <a:pPr>
              <a:spcBef>
                <a:spcPts val="0"/>
              </a:spcBef>
            </a:pPr>
            <a:r>
              <a:rPr lang="en-US" sz="3000" dirty="0" smtClean="0"/>
              <a:t>Kendra Fowler</a:t>
            </a:r>
            <a:endParaRPr lang="en-US" sz="3000" dirty="0"/>
          </a:p>
          <a:p>
            <a:pPr>
              <a:spcBef>
                <a:spcPts val="0"/>
              </a:spcBef>
            </a:pPr>
            <a:r>
              <a:rPr lang="en-US" sz="2400" i="1" dirty="0" smtClean="0"/>
              <a:t>Youngstown State University</a:t>
            </a:r>
            <a:endParaRPr lang="en-US" sz="2400" i="1" dirty="0"/>
          </a:p>
          <a:p>
            <a:pPr>
              <a:spcBef>
                <a:spcPts val="0"/>
              </a:spcBef>
            </a:pPr>
            <a:endParaRPr lang="en-US" sz="2400" i="1" dirty="0" smtClean="0"/>
          </a:p>
          <a:p>
            <a:pPr>
              <a:spcBef>
                <a:spcPts val="0"/>
              </a:spcBef>
            </a:pPr>
            <a:endParaRPr lang="en-US" dirty="0"/>
          </a:p>
        </p:txBody>
      </p:sp>
      <p:sp>
        <p:nvSpPr>
          <p:cNvPr id="4" name="Rounded Rectangle 3"/>
          <p:cNvSpPr/>
          <p:nvPr/>
        </p:nvSpPr>
        <p:spPr>
          <a:xfrm>
            <a:off x="228600" y="990600"/>
            <a:ext cx="8610600" cy="2514600"/>
          </a:xfrm>
          <a:prstGeom prst="roundRect">
            <a:avLst/>
          </a:prstGeom>
          <a:solidFill>
            <a:schemeClr val="tx2">
              <a:lumMod val="75000"/>
            </a:schemeClr>
          </a:solidFill>
          <a:ln>
            <a:solidFill>
              <a:schemeClr val="tx2">
                <a:lumMod val="75000"/>
              </a:schemeClr>
            </a:solidFill>
          </a:ln>
          <a:effectLst>
            <a:glow rad="63500">
              <a:schemeClr val="accent5">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3200" dirty="0"/>
              <a:t>A Two-Way Street: Examining the Impact of Brand Transgressions on Consumers’ Perceptions of Celebrity Endorsers </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52085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
            <a:ext cx="8229600" cy="1143000"/>
          </a:xfrm>
        </p:spPr>
        <p:txBody>
          <a:bodyPr/>
          <a:lstStyle/>
          <a:p>
            <a:r>
              <a:rPr lang="en-US" dirty="0" smtClean="0"/>
              <a:t>Ball </a:t>
            </a:r>
            <a:endParaRPr lang="en-US" dirty="0"/>
          </a:p>
        </p:txBody>
      </p:sp>
      <p:sp>
        <p:nvSpPr>
          <p:cNvPr id="3" name="Content Placeholder 2"/>
          <p:cNvSpPr>
            <a:spLocks noGrp="1"/>
          </p:cNvSpPr>
          <p:nvPr>
            <p:ph idx="1"/>
          </p:nvPr>
        </p:nvSpPr>
        <p:spPr>
          <a:xfrm>
            <a:off x="228600" y="1600200"/>
            <a:ext cx="8686800" cy="5029200"/>
          </a:xfrm>
        </p:spPr>
        <p:txBody>
          <a:bodyPr>
            <a:normAutofit fontScale="70000" lnSpcReduction="20000"/>
          </a:bodyPr>
          <a:lstStyle/>
          <a:p>
            <a:pPr marL="0" indent="0">
              <a:buNone/>
            </a:pPr>
            <a:r>
              <a:rPr lang="en-US" sz="3100" u="sng" dirty="0" smtClean="0"/>
              <a:t>Pretest 1 (n= 97):</a:t>
            </a:r>
          </a:p>
          <a:p>
            <a:r>
              <a:rPr lang="en-US" sz="3100" dirty="0" smtClean="0"/>
              <a:t>Objective: Determine celebrity </a:t>
            </a:r>
            <a:r>
              <a:rPr lang="en-US" sz="3100" dirty="0" smtClean="0"/>
              <a:t>endorser</a:t>
            </a:r>
          </a:p>
          <a:p>
            <a:r>
              <a:rPr lang="en-US" sz="3100" dirty="0" smtClean="0"/>
              <a:t>Results:</a:t>
            </a:r>
            <a:r>
              <a:rPr lang="en-US" sz="3100" dirty="0"/>
              <a:t> </a:t>
            </a:r>
            <a:r>
              <a:rPr lang="en-US" sz="3100" dirty="0" smtClean="0"/>
              <a:t>Justin </a:t>
            </a:r>
            <a:r>
              <a:rPr lang="en-US" sz="3100" dirty="0"/>
              <a:t>Timberlake was selected </a:t>
            </a:r>
            <a:endParaRPr lang="en-US" sz="3100" dirty="0" smtClean="0"/>
          </a:p>
          <a:p>
            <a:pPr lvl="1"/>
            <a:r>
              <a:rPr lang="en-US" sz="2300" dirty="0" smtClean="0"/>
              <a:t>98</a:t>
            </a:r>
            <a:r>
              <a:rPr lang="en-US" sz="2300" dirty="0"/>
              <a:t>% </a:t>
            </a:r>
            <a:r>
              <a:rPr lang="en-US" sz="2300" dirty="0" smtClean="0"/>
              <a:t>indicated </a:t>
            </a:r>
            <a:r>
              <a:rPr lang="en-US" sz="2300" dirty="0" smtClean="0"/>
              <a:t>familiarity and strong</a:t>
            </a:r>
            <a:r>
              <a:rPr lang="en-US" sz="2300" dirty="0"/>
              <a:t>, positive attitudes (</a:t>
            </a:r>
            <a:r>
              <a:rPr lang="en-US" sz="2300" i="1" dirty="0"/>
              <a:t>M</a:t>
            </a:r>
            <a:r>
              <a:rPr lang="en-US" sz="2300" dirty="0"/>
              <a:t> = 5.92, </a:t>
            </a:r>
            <a:r>
              <a:rPr lang="en-US" sz="2300" i="1" dirty="0"/>
              <a:t>SD</a:t>
            </a:r>
            <a:r>
              <a:rPr lang="en-US" sz="2300" dirty="0"/>
              <a:t> = 1.42, </a:t>
            </a:r>
            <a:r>
              <a:rPr lang="en-US" sz="2300" i="1" dirty="0"/>
              <a:t>Median</a:t>
            </a:r>
            <a:r>
              <a:rPr lang="en-US" sz="2300" dirty="0"/>
              <a:t> = 6.25</a:t>
            </a:r>
            <a:r>
              <a:rPr lang="en-US" sz="2300" dirty="0" smtClean="0"/>
              <a:t>)</a:t>
            </a:r>
          </a:p>
          <a:p>
            <a:pPr marL="457200" lvl="1" indent="0">
              <a:buNone/>
            </a:pPr>
            <a:endParaRPr lang="en-US" sz="2300" dirty="0" smtClean="0"/>
          </a:p>
          <a:p>
            <a:pPr marL="0" indent="0">
              <a:buNone/>
            </a:pPr>
            <a:r>
              <a:rPr lang="en-US" sz="3100" u="sng" dirty="0" smtClean="0"/>
              <a:t> </a:t>
            </a:r>
            <a:r>
              <a:rPr lang="en-US" sz="3100" u="sng" dirty="0"/>
              <a:t>Pretest 2 (n= 27):</a:t>
            </a:r>
          </a:p>
          <a:p>
            <a:r>
              <a:rPr lang="en-US" sz="3100" dirty="0"/>
              <a:t>Objective: Determine </a:t>
            </a:r>
            <a:r>
              <a:rPr lang="en-US" sz="3100" dirty="0" smtClean="0"/>
              <a:t>transgression</a:t>
            </a:r>
          </a:p>
          <a:p>
            <a:r>
              <a:rPr lang="en-US" sz="3100" dirty="0" smtClean="0"/>
              <a:t>Results: “</a:t>
            </a:r>
            <a:r>
              <a:rPr lang="en-US" sz="3100" dirty="0"/>
              <a:t>A company knowingly sells products with defects that result in consumer harm” was selected</a:t>
            </a:r>
          </a:p>
          <a:p>
            <a:pPr lvl="1"/>
            <a:r>
              <a:rPr lang="en-US" sz="2300" dirty="0"/>
              <a:t>Perceived as severe (</a:t>
            </a:r>
            <a:r>
              <a:rPr lang="en-US" sz="2300" i="1" dirty="0"/>
              <a:t>M</a:t>
            </a:r>
            <a:r>
              <a:rPr lang="en-US" sz="2300" dirty="0"/>
              <a:t> = 6.88, </a:t>
            </a:r>
            <a:r>
              <a:rPr lang="en-US" sz="2300" i="1" dirty="0"/>
              <a:t>SD</a:t>
            </a:r>
            <a:r>
              <a:rPr lang="en-US" sz="2300" dirty="0"/>
              <a:t> = .34, </a:t>
            </a:r>
            <a:r>
              <a:rPr lang="en-US" sz="2300" i="1" dirty="0"/>
              <a:t>Median</a:t>
            </a:r>
            <a:r>
              <a:rPr lang="en-US" sz="2300" dirty="0"/>
              <a:t> = 7.00</a:t>
            </a:r>
            <a:r>
              <a:rPr lang="en-US" sz="2300" dirty="0" smtClean="0"/>
              <a:t>)</a:t>
            </a:r>
          </a:p>
          <a:p>
            <a:pPr marL="457200" lvl="1" indent="0">
              <a:buNone/>
            </a:pPr>
            <a:endParaRPr lang="en-US" sz="2300" dirty="0" smtClean="0"/>
          </a:p>
          <a:p>
            <a:pPr marL="0" indent="0">
              <a:buNone/>
            </a:pPr>
            <a:r>
              <a:rPr lang="en-US" sz="3100" u="sng" dirty="0"/>
              <a:t>Pretest 3 (n= 20):</a:t>
            </a:r>
          </a:p>
          <a:p>
            <a:r>
              <a:rPr lang="en-US" sz="3100" dirty="0"/>
              <a:t>Objective: Determine brand </a:t>
            </a:r>
            <a:r>
              <a:rPr lang="en-US" sz="3100" dirty="0" smtClean="0"/>
              <a:t>name</a:t>
            </a:r>
          </a:p>
          <a:p>
            <a:r>
              <a:rPr lang="en-US" sz="3100" dirty="0" smtClean="0"/>
              <a:t>Results: Escapade </a:t>
            </a:r>
            <a:r>
              <a:rPr lang="en-US" sz="3100" dirty="0"/>
              <a:t>was selected</a:t>
            </a:r>
          </a:p>
          <a:p>
            <a:pPr lvl="1"/>
            <a:r>
              <a:rPr lang="en-US" sz="2300" dirty="0"/>
              <a:t>Suitable for a cologne (</a:t>
            </a:r>
            <a:r>
              <a:rPr lang="en-US" sz="2300" i="1" dirty="0"/>
              <a:t>M</a:t>
            </a:r>
            <a:r>
              <a:rPr lang="en-US" sz="2300" dirty="0"/>
              <a:t> = 4.50, </a:t>
            </a:r>
            <a:r>
              <a:rPr lang="en-US" sz="2300" i="1" dirty="0"/>
              <a:t>SD</a:t>
            </a:r>
            <a:r>
              <a:rPr lang="en-US" sz="2300" dirty="0"/>
              <a:t> = 1.76, </a:t>
            </a:r>
            <a:r>
              <a:rPr lang="en-US" sz="2300" i="1" dirty="0"/>
              <a:t>Median</a:t>
            </a:r>
            <a:r>
              <a:rPr lang="en-US" sz="2300" dirty="0"/>
              <a:t> = 4.00) </a:t>
            </a:r>
          </a:p>
          <a:p>
            <a:pPr lvl="1"/>
            <a:r>
              <a:rPr lang="en-US" sz="2300" dirty="0"/>
              <a:t>Suitable for a perfume (</a:t>
            </a:r>
            <a:r>
              <a:rPr lang="en-US" sz="2300" i="1" dirty="0"/>
              <a:t>M</a:t>
            </a:r>
            <a:r>
              <a:rPr lang="en-US" sz="2300" dirty="0"/>
              <a:t> = 4.20, </a:t>
            </a:r>
            <a:r>
              <a:rPr lang="en-US" sz="2300" i="1" dirty="0"/>
              <a:t>SD</a:t>
            </a:r>
            <a:r>
              <a:rPr lang="en-US" sz="2300" dirty="0"/>
              <a:t> = 2.01, </a:t>
            </a:r>
            <a:r>
              <a:rPr lang="en-US" sz="2300" i="1" dirty="0"/>
              <a:t>Median</a:t>
            </a:r>
            <a:r>
              <a:rPr lang="en-US" sz="2300" dirty="0"/>
              <a:t> = 4.00)</a:t>
            </a:r>
          </a:p>
          <a:p>
            <a:pPr lvl="1"/>
            <a:r>
              <a:rPr lang="en-US" sz="2300" dirty="0"/>
              <a:t>Overall positive attitudes (</a:t>
            </a:r>
            <a:r>
              <a:rPr lang="en-US" sz="2300" i="1" dirty="0"/>
              <a:t>M</a:t>
            </a:r>
            <a:r>
              <a:rPr lang="en-US" sz="2300" dirty="0"/>
              <a:t> = 4.60, </a:t>
            </a:r>
            <a:r>
              <a:rPr lang="en-US" sz="2300" i="1" dirty="0"/>
              <a:t>SD</a:t>
            </a:r>
            <a:r>
              <a:rPr lang="en-US" sz="2300" dirty="0"/>
              <a:t> = .18, </a:t>
            </a:r>
            <a:r>
              <a:rPr lang="en-US" sz="2300" i="1" dirty="0"/>
              <a:t>Median</a:t>
            </a:r>
            <a:r>
              <a:rPr lang="en-US" sz="2300" dirty="0"/>
              <a:t> = 4.70)</a:t>
            </a:r>
          </a:p>
          <a:p>
            <a:endParaRPr lang="en-US" sz="2400" dirty="0"/>
          </a:p>
          <a:p>
            <a:pPr lvl="1"/>
            <a:endParaRPr lang="en-US" sz="2700" dirty="0"/>
          </a:p>
          <a:p>
            <a:pPr marL="457200" lvl="1" indent="0">
              <a:buNone/>
            </a:pPr>
            <a:endParaRPr lang="en-US" dirty="0" smtClean="0"/>
          </a:p>
        </p:txBody>
      </p:sp>
      <p:sp>
        <p:nvSpPr>
          <p:cNvPr id="4" name="Title 4"/>
          <p:cNvSpPr txBox="1">
            <a:spLocks/>
          </p:cNvSpPr>
          <p:nvPr/>
        </p:nvSpPr>
        <p:spPr>
          <a:xfrm>
            <a:off x="457200" y="304800"/>
            <a:ext cx="8229600" cy="1143000"/>
          </a:xfrm>
          <a:prstGeom prst="roundRect">
            <a:avLst/>
          </a:prstGeom>
          <a:solidFill>
            <a:srgbClr val="002060"/>
          </a:solidFill>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4000" b="1" dirty="0" smtClean="0"/>
              <a:t>Study : </a:t>
            </a:r>
            <a:r>
              <a:rPr lang="en-US" sz="4000" b="1" dirty="0" smtClean="0"/>
              <a:t>Pretests</a:t>
            </a:r>
            <a:endParaRPr lang="en-US" sz="4000" b="1" dirty="0"/>
          </a:p>
        </p:txBody>
      </p:sp>
    </p:spTree>
    <p:extLst>
      <p:ext uri="{BB962C8B-B14F-4D97-AF65-F5344CB8AC3E}">
        <p14:creationId xmlns:p14="http://schemas.microsoft.com/office/powerpoint/2010/main" val="24580067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
            <a:ext cx="8229600" cy="1143000"/>
          </a:xfrm>
        </p:spPr>
        <p:txBody>
          <a:bodyPr/>
          <a:lstStyle/>
          <a:p>
            <a:r>
              <a:rPr lang="en-US" dirty="0" smtClean="0"/>
              <a:t>Ball </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Undergraduate business students  (n</a:t>
            </a:r>
            <a:r>
              <a:rPr lang="en-US" sz="2400" dirty="0"/>
              <a:t>= </a:t>
            </a:r>
            <a:r>
              <a:rPr lang="en-US" sz="2400" dirty="0" smtClean="0"/>
              <a:t>127: average </a:t>
            </a:r>
            <a:r>
              <a:rPr lang="en-US" sz="2400" dirty="0"/>
              <a:t>age 21, 49% male</a:t>
            </a:r>
            <a:r>
              <a:rPr lang="en-US" sz="2400" dirty="0" smtClean="0"/>
              <a:t>)</a:t>
            </a:r>
          </a:p>
          <a:p>
            <a:pPr marL="0" indent="0">
              <a:buNone/>
            </a:pPr>
            <a:endParaRPr lang="en-US" sz="2400" dirty="0" smtClean="0"/>
          </a:p>
          <a:p>
            <a:pPr marL="0" indent="0">
              <a:buNone/>
            </a:pPr>
            <a:r>
              <a:rPr lang="en-US" sz="2400" u="sng" dirty="0" smtClean="0"/>
              <a:t>Variables:</a:t>
            </a:r>
          </a:p>
          <a:p>
            <a:r>
              <a:rPr lang="en-US" sz="2400" dirty="0"/>
              <a:t>Randomly assigned to </a:t>
            </a:r>
            <a:r>
              <a:rPr lang="en-US" sz="2400" dirty="0" smtClean="0"/>
              <a:t>transgression (coded </a:t>
            </a:r>
            <a:r>
              <a:rPr lang="en-US" sz="2400" dirty="0"/>
              <a:t>1) or </a:t>
            </a:r>
            <a:r>
              <a:rPr lang="en-US" sz="2400" dirty="0" smtClean="0"/>
              <a:t>no transgression (coded </a:t>
            </a:r>
            <a:r>
              <a:rPr lang="en-US" sz="2400" dirty="0"/>
              <a:t>0) condition.</a:t>
            </a:r>
          </a:p>
          <a:p>
            <a:r>
              <a:rPr lang="en-US" sz="2400" dirty="0"/>
              <a:t>Measured </a:t>
            </a:r>
            <a:r>
              <a:rPr lang="en-US" sz="2400" dirty="0" smtClean="0"/>
              <a:t>irresponsibility </a:t>
            </a:r>
            <a:r>
              <a:rPr lang="en-US" sz="2400" dirty="0"/>
              <a:t>using </a:t>
            </a:r>
            <a:r>
              <a:rPr lang="en-US" sz="2400" dirty="0" smtClean="0"/>
              <a:t> items adapted from </a:t>
            </a:r>
            <a:r>
              <a:rPr lang="en-US" sz="2400" dirty="0" err="1" smtClean="0"/>
              <a:t>Radighieri</a:t>
            </a:r>
            <a:r>
              <a:rPr lang="en-US" sz="2400" dirty="0" smtClean="0"/>
              <a:t> et al. (2014)</a:t>
            </a:r>
            <a:endParaRPr lang="en-US" sz="2400" dirty="0"/>
          </a:p>
          <a:p>
            <a:r>
              <a:rPr lang="en-US" sz="2400" dirty="0"/>
              <a:t>Measured </a:t>
            </a:r>
            <a:r>
              <a:rPr lang="en-US" sz="2400" dirty="0" smtClean="0"/>
              <a:t>moral reputation using </a:t>
            </a:r>
            <a:r>
              <a:rPr lang="en-US" sz="2400" dirty="0"/>
              <a:t>Zhou and </a:t>
            </a:r>
            <a:r>
              <a:rPr lang="en-US" sz="2400" dirty="0" err="1"/>
              <a:t>Whitla</a:t>
            </a:r>
            <a:r>
              <a:rPr lang="en-US" sz="2400" dirty="0"/>
              <a:t> (</a:t>
            </a:r>
            <a:r>
              <a:rPr lang="en-US" sz="2400" dirty="0" smtClean="0"/>
              <a:t>2013) scale</a:t>
            </a:r>
          </a:p>
          <a:p>
            <a:r>
              <a:rPr lang="en-US" sz="2400" dirty="0" smtClean="0"/>
              <a:t>Measured attitudes </a:t>
            </a:r>
            <a:endParaRPr lang="en-US" sz="2400" dirty="0"/>
          </a:p>
          <a:p>
            <a:pPr marL="0" indent="0">
              <a:buNone/>
            </a:pPr>
            <a:endParaRPr lang="en-US" dirty="0" smtClean="0"/>
          </a:p>
          <a:p>
            <a:pPr lvl="1"/>
            <a:endParaRPr lang="en-US" dirty="0" smtClean="0"/>
          </a:p>
        </p:txBody>
      </p:sp>
      <p:sp>
        <p:nvSpPr>
          <p:cNvPr id="4" name="Title 4"/>
          <p:cNvSpPr txBox="1">
            <a:spLocks/>
          </p:cNvSpPr>
          <p:nvPr/>
        </p:nvSpPr>
        <p:spPr>
          <a:xfrm>
            <a:off x="457200" y="304800"/>
            <a:ext cx="8229600" cy="1143000"/>
          </a:xfrm>
          <a:prstGeom prst="roundRect">
            <a:avLst/>
          </a:prstGeom>
          <a:solidFill>
            <a:srgbClr val="002060"/>
          </a:solidFill>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4000" b="1" dirty="0" smtClean="0"/>
              <a:t>Study : Design &amp; Methods</a:t>
            </a:r>
            <a:endParaRPr lang="en-US" sz="4000" b="1" dirty="0"/>
          </a:p>
        </p:txBody>
      </p:sp>
    </p:spTree>
    <p:extLst>
      <p:ext uri="{BB962C8B-B14F-4D97-AF65-F5344CB8AC3E}">
        <p14:creationId xmlns:p14="http://schemas.microsoft.com/office/powerpoint/2010/main" val="4016921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
            <a:ext cx="8229600" cy="1143000"/>
          </a:xfrm>
        </p:spPr>
        <p:txBody>
          <a:bodyPr/>
          <a:lstStyle/>
          <a:p>
            <a:r>
              <a:rPr lang="en-US" dirty="0" smtClean="0"/>
              <a:t>Ball </a:t>
            </a:r>
            <a:endParaRPr lang="en-US" dirty="0"/>
          </a:p>
        </p:txBody>
      </p:sp>
      <p:sp>
        <p:nvSpPr>
          <p:cNvPr id="3" name="Content Placeholder 2"/>
          <p:cNvSpPr>
            <a:spLocks noGrp="1"/>
          </p:cNvSpPr>
          <p:nvPr>
            <p:ph idx="1"/>
          </p:nvPr>
        </p:nvSpPr>
        <p:spPr/>
        <p:txBody>
          <a:bodyPr>
            <a:normAutofit/>
          </a:bodyPr>
          <a:lstStyle/>
          <a:p>
            <a:pPr marL="0" indent="0">
              <a:buNone/>
            </a:pPr>
            <a:r>
              <a:rPr lang="en-US" sz="2600" dirty="0" smtClean="0"/>
              <a:t>Procedure</a:t>
            </a:r>
          </a:p>
          <a:p>
            <a:r>
              <a:rPr lang="en-US" sz="2600" dirty="0" smtClean="0"/>
              <a:t>Rated attitudes toward Timberlake</a:t>
            </a:r>
          </a:p>
          <a:p>
            <a:r>
              <a:rPr lang="en-US" sz="2600" dirty="0" smtClean="0"/>
              <a:t>10 minute filler task</a:t>
            </a:r>
          </a:p>
          <a:p>
            <a:r>
              <a:rPr lang="en-US" sz="2600" dirty="0" smtClean="0"/>
              <a:t>Fictitious article announcing endorsement deal</a:t>
            </a:r>
          </a:p>
          <a:p>
            <a:r>
              <a:rPr lang="en-US" sz="2600" dirty="0" smtClean="0"/>
              <a:t>Assignment to transgression condition</a:t>
            </a:r>
          </a:p>
          <a:p>
            <a:r>
              <a:rPr lang="en-US" sz="2600" dirty="0" smtClean="0"/>
              <a:t>Completed survey measures</a:t>
            </a:r>
          </a:p>
          <a:p>
            <a:pPr marL="0" indent="0">
              <a:buNone/>
            </a:pPr>
            <a:endParaRPr lang="en-US" sz="2600" dirty="0" smtClean="0"/>
          </a:p>
          <a:p>
            <a:pPr marL="0" indent="0">
              <a:buNone/>
            </a:pPr>
            <a:endParaRPr lang="en-US" dirty="0" smtClean="0"/>
          </a:p>
          <a:p>
            <a:pPr lvl="1"/>
            <a:endParaRPr lang="en-US" dirty="0" smtClean="0"/>
          </a:p>
        </p:txBody>
      </p:sp>
      <p:sp>
        <p:nvSpPr>
          <p:cNvPr id="4" name="Title 4"/>
          <p:cNvSpPr txBox="1">
            <a:spLocks/>
          </p:cNvSpPr>
          <p:nvPr/>
        </p:nvSpPr>
        <p:spPr>
          <a:xfrm>
            <a:off x="457200" y="304800"/>
            <a:ext cx="8229600" cy="1143000"/>
          </a:xfrm>
          <a:prstGeom prst="roundRect">
            <a:avLst/>
          </a:prstGeom>
          <a:solidFill>
            <a:srgbClr val="002060"/>
          </a:solidFill>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4000" b="1" dirty="0" smtClean="0"/>
              <a:t>Study : Design &amp; Methods</a:t>
            </a:r>
            <a:endParaRPr lang="en-US" sz="4000" b="1" dirty="0"/>
          </a:p>
        </p:txBody>
      </p:sp>
    </p:spTree>
    <p:extLst>
      <p:ext uri="{BB962C8B-B14F-4D97-AF65-F5344CB8AC3E}">
        <p14:creationId xmlns:p14="http://schemas.microsoft.com/office/powerpoint/2010/main" val="4133399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
            <a:ext cx="8229600" cy="1143000"/>
          </a:xfrm>
        </p:spPr>
        <p:txBody>
          <a:bodyPr/>
          <a:lstStyle/>
          <a:p>
            <a:r>
              <a:rPr lang="en-US" dirty="0" smtClean="0"/>
              <a:t>Ball </a:t>
            </a:r>
            <a:endParaRPr lang="en-US" dirty="0"/>
          </a:p>
        </p:txBody>
      </p:sp>
      <p:sp>
        <p:nvSpPr>
          <p:cNvPr id="3" name="Content Placeholder 2"/>
          <p:cNvSpPr>
            <a:spLocks noGrp="1"/>
          </p:cNvSpPr>
          <p:nvPr>
            <p:ph idx="1"/>
          </p:nvPr>
        </p:nvSpPr>
        <p:spPr/>
        <p:txBody>
          <a:bodyPr>
            <a:normAutofit/>
          </a:bodyPr>
          <a:lstStyle/>
          <a:p>
            <a:r>
              <a:rPr lang="en-US" sz="2000" dirty="0" smtClean="0"/>
              <a:t>One-Way Repeated Measures ANOVA with condition </a:t>
            </a:r>
            <a:r>
              <a:rPr lang="en-US" sz="2000" dirty="0"/>
              <a:t>as the between subjects factor </a:t>
            </a:r>
            <a:r>
              <a:rPr lang="en-US" sz="2000" dirty="0" smtClean="0"/>
              <a:t>revealed a significant </a:t>
            </a:r>
            <a:r>
              <a:rPr lang="en-US" sz="2000" dirty="0"/>
              <a:t>interaction between change in attitudes and the transgression condition </a:t>
            </a:r>
            <a:r>
              <a:rPr lang="en-US" sz="2000" dirty="0" smtClean="0"/>
              <a:t>(</a:t>
            </a:r>
            <a:r>
              <a:rPr lang="en-US" sz="2000" i="1" dirty="0"/>
              <a:t>F </a:t>
            </a:r>
            <a:r>
              <a:rPr lang="en-US" sz="2000" dirty="0"/>
              <a:t>(1, 125) = 7.87, </a:t>
            </a:r>
            <a:r>
              <a:rPr lang="en-US" sz="2000" i="1" dirty="0"/>
              <a:t>p </a:t>
            </a:r>
            <a:r>
              <a:rPr lang="en-US" sz="2000" dirty="0"/>
              <a:t>&lt; .01</a:t>
            </a:r>
            <a:r>
              <a:rPr lang="en-US" sz="2000" dirty="0" smtClean="0"/>
              <a:t>).</a:t>
            </a:r>
          </a:p>
          <a:p>
            <a:pPr marL="0" indent="0">
              <a:buNone/>
            </a:pPr>
            <a:endParaRPr lang="en-US" sz="1700" dirty="0" smtClean="0"/>
          </a:p>
          <a:p>
            <a:pPr marL="457200" lvl="1" indent="0">
              <a:buNone/>
            </a:pPr>
            <a:endParaRPr lang="en-US" sz="1600" dirty="0"/>
          </a:p>
          <a:p>
            <a:pPr marL="0" indent="0">
              <a:buNone/>
            </a:pPr>
            <a:endParaRPr lang="en-US" dirty="0"/>
          </a:p>
          <a:p>
            <a:pPr marL="0" indent="0">
              <a:buNone/>
            </a:pPr>
            <a:endParaRPr lang="en-US" dirty="0" smtClean="0"/>
          </a:p>
        </p:txBody>
      </p:sp>
      <p:sp>
        <p:nvSpPr>
          <p:cNvPr id="4" name="Title 4"/>
          <p:cNvSpPr txBox="1">
            <a:spLocks/>
          </p:cNvSpPr>
          <p:nvPr/>
        </p:nvSpPr>
        <p:spPr>
          <a:xfrm>
            <a:off x="457200" y="304800"/>
            <a:ext cx="8229600" cy="1143000"/>
          </a:xfrm>
          <a:prstGeom prst="roundRect">
            <a:avLst/>
          </a:prstGeom>
          <a:solidFill>
            <a:srgbClr val="002060"/>
          </a:solidFill>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4000" b="1" dirty="0" smtClean="0"/>
              <a:t>Results: H1</a:t>
            </a:r>
            <a:endParaRPr lang="en-US" sz="4000" b="1" dirty="0"/>
          </a:p>
        </p:txBody>
      </p:sp>
      <p:graphicFrame>
        <p:nvGraphicFramePr>
          <p:cNvPr id="5" name="Chart 4"/>
          <p:cNvGraphicFramePr/>
          <p:nvPr>
            <p:extLst>
              <p:ext uri="{D42A27DB-BD31-4B8C-83A1-F6EECF244321}">
                <p14:modId xmlns:p14="http://schemas.microsoft.com/office/powerpoint/2010/main" val="1315960496"/>
              </p:ext>
            </p:extLst>
          </p:nvPr>
        </p:nvGraphicFramePr>
        <p:xfrm>
          <a:off x="762000" y="2611582"/>
          <a:ext cx="7924800" cy="424641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402495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
            <a:ext cx="8229600" cy="1143000"/>
          </a:xfrm>
        </p:spPr>
        <p:txBody>
          <a:bodyPr/>
          <a:lstStyle/>
          <a:p>
            <a:r>
              <a:rPr lang="en-US" dirty="0" smtClean="0"/>
              <a:t>Ball </a:t>
            </a:r>
            <a:endParaRPr lang="en-US" dirty="0"/>
          </a:p>
        </p:txBody>
      </p:sp>
      <p:sp>
        <p:nvSpPr>
          <p:cNvPr id="3" name="Content Placeholder 2"/>
          <p:cNvSpPr>
            <a:spLocks noGrp="1"/>
          </p:cNvSpPr>
          <p:nvPr>
            <p:ph idx="1"/>
          </p:nvPr>
        </p:nvSpPr>
        <p:spPr>
          <a:xfrm>
            <a:off x="457200" y="1600201"/>
            <a:ext cx="8229600" cy="1066800"/>
          </a:xfrm>
        </p:spPr>
        <p:txBody>
          <a:bodyPr>
            <a:normAutofit/>
          </a:bodyPr>
          <a:lstStyle/>
          <a:p>
            <a:pPr marL="0" indent="0">
              <a:buNone/>
            </a:pPr>
            <a:r>
              <a:rPr lang="en-US" sz="2800" dirty="0" smtClean="0"/>
              <a:t>Data were analyzed using Hayes’ (2013) Process macro in SPSS 21.0 (Model 6).</a:t>
            </a:r>
          </a:p>
          <a:p>
            <a:pPr marL="0" indent="0">
              <a:buNone/>
            </a:pPr>
            <a:endParaRPr lang="en-US" dirty="0" smtClean="0"/>
          </a:p>
        </p:txBody>
      </p:sp>
      <p:sp>
        <p:nvSpPr>
          <p:cNvPr id="4" name="Title 4"/>
          <p:cNvSpPr txBox="1">
            <a:spLocks/>
          </p:cNvSpPr>
          <p:nvPr/>
        </p:nvSpPr>
        <p:spPr>
          <a:xfrm>
            <a:off x="457200" y="304800"/>
            <a:ext cx="8229600" cy="1143000"/>
          </a:xfrm>
          <a:prstGeom prst="roundRect">
            <a:avLst/>
          </a:prstGeom>
          <a:solidFill>
            <a:srgbClr val="002060"/>
          </a:solidFill>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4000" b="1" dirty="0" smtClean="0"/>
              <a:t>Results: H2</a:t>
            </a:r>
            <a:endParaRPr lang="en-US" sz="4000" b="1" dirty="0"/>
          </a:p>
        </p:txBody>
      </p:sp>
      <p:grpSp>
        <p:nvGrpSpPr>
          <p:cNvPr id="17" name="Group 16"/>
          <p:cNvGrpSpPr/>
          <p:nvPr/>
        </p:nvGrpSpPr>
        <p:grpSpPr>
          <a:xfrm>
            <a:off x="609600" y="2895600"/>
            <a:ext cx="8077200" cy="2612674"/>
            <a:chOff x="0" y="0"/>
            <a:chExt cx="6346255" cy="1827937"/>
          </a:xfrm>
        </p:grpSpPr>
        <p:cxnSp>
          <p:nvCxnSpPr>
            <p:cNvPr id="18" name="Straight Arrow Connector 17"/>
            <p:cNvCxnSpPr/>
            <p:nvPr/>
          </p:nvCxnSpPr>
          <p:spPr>
            <a:xfrm flipV="1">
              <a:off x="1524012" y="500423"/>
              <a:ext cx="2133600" cy="89975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20" name="Group 19"/>
            <p:cNvGrpSpPr/>
            <p:nvPr/>
          </p:nvGrpSpPr>
          <p:grpSpPr>
            <a:xfrm>
              <a:off x="0" y="0"/>
              <a:ext cx="6346255" cy="1827937"/>
              <a:chOff x="0" y="0"/>
              <a:chExt cx="6346255" cy="1827937"/>
            </a:xfrm>
          </p:grpSpPr>
          <p:sp>
            <p:nvSpPr>
              <p:cNvPr id="22" name="TextBox 3"/>
              <p:cNvSpPr txBox="1"/>
              <p:nvPr/>
            </p:nvSpPr>
            <p:spPr>
              <a:xfrm>
                <a:off x="0" y="1407973"/>
                <a:ext cx="1524015" cy="409133"/>
              </a:xfrm>
              <a:prstGeom prst="rect">
                <a:avLst/>
              </a:prstGeom>
              <a:noFill/>
              <a:ln>
                <a:solidFill>
                  <a:schemeClr val="tx1"/>
                </a:solidFill>
              </a:ln>
            </p:spPr>
            <p:txBody>
              <a:bodyPr wrap="square" rtlCol="0">
                <a:spAutoFit/>
              </a:bodyPr>
              <a:lstStyle/>
              <a:p>
                <a:pPr marL="0" marR="0" algn="ctr">
                  <a:spcBef>
                    <a:spcPts val="0"/>
                  </a:spcBef>
                  <a:spcAft>
                    <a:spcPts val="0"/>
                  </a:spcAft>
                </a:pPr>
                <a:r>
                  <a:rPr lang="en-US" sz="1600" kern="1200" dirty="0">
                    <a:solidFill>
                      <a:srgbClr val="000000"/>
                    </a:solidFill>
                    <a:effectLst/>
                    <a:ea typeface="Times New Roman" panose="02020603050405020304" pitchFamily="18" charset="0"/>
                  </a:rPr>
                  <a:t>Transgression Condition</a:t>
                </a:r>
                <a:endParaRPr lang="en-US" sz="1400" dirty="0">
                  <a:effectLst/>
                  <a:ea typeface="Times New Roman" panose="02020603050405020304" pitchFamily="18" charset="0"/>
                </a:endParaRPr>
              </a:p>
            </p:txBody>
          </p:sp>
          <p:cxnSp>
            <p:nvCxnSpPr>
              <p:cNvPr id="23" name="Straight Arrow Connector 22"/>
              <p:cNvCxnSpPr>
                <a:stCxn id="22" idx="0"/>
              </p:cNvCxnSpPr>
              <p:nvPr/>
            </p:nvCxnSpPr>
            <p:spPr>
              <a:xfrm flipV="1">
                <a:off x="762008" y="500420"/>
                <a:ext cx="828681" cy="90755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6"/>
              <p:cNvSpPr txBox="1"/>
              <p:nvPr/>
            </p:nvSpPr>
            <p:spPr>
              <a:xfrm>
                <a:off x="947048" y="1"/>
                <a:ext cx="1524015" cy="508221"/>
              </a:xfrm>
              <a:prstGeom prst="rect">
                <a:avLst/>
              </a:prstGeom>
              <a:noFill/>
              <a:ln>
                <a:solidFill>
                  <a:schemeClr val="tx1"/>
                </a:solidFill>
              </a:ln>
            </p:spPr>
            <p:txBody>
              <a:bodyPr wrap="square" rtlCol="0">
                <a:noAutofit/>
              </a:bodyPr>
              <a:lstStyle/>
              <a:p>
                <a:pPr marL="0" marR="0" algn="ctr">
                  <a:spcBef>
                    <a:spcPts val="0"/>
                  </a:spcBef>
                </a:pPr>
                <a:r>
                  <a:rPr lang="en-US" sz="1600" kern="1200" dirty="0">
                    <a:solidFill>
                      <a:srgbClr val="000000"/>
                    </a:solidFill>
                    <a:effectLst/>
                    <a:ea typeface="Times New Roman" panose="02020603050405020304" pitchFamily="18" charset="0"/>
                  </a:rPr>
                  <a:t>Perceptions of </a:t>
                </a:r>
                <a:r>
                  <a:rPr lang="en-US" sz="1600" kern="1200" dirty="0" smtClean="0">
                    <a:solidFill>
                      <a:srgbClr val="000000"/>
                    </a:solidFill>
                    <a:effectLst/>
                    <a:ea typeface="Times New Roman" panose="02020603050405020304" pitchFamily="18" charset="0"/>
                  </a:rPr>
                  <a:t>Irresponsibility</a:t>
                </a:r>
                <a:endParaRPr lang="en-US" sz="1400" dirty="0">
                  <a:effectLst/>
                  <a:ea typeface="Times New Roman" panose="02020603050405020304" pitchFamily="18" charset="0"/>
                </a:endParaRPr>
              </a:p>
            </p:txBody>
          </p:sp>
          <p:cxnSp>
            <p:nvCxnSpPr>
              <p:cNvPr id="25" name="Straight Arrow Connector 24"/>
              <p:cNvCxnSpPr>
                <a:stCxn id="24" idx="3"/>
                <a:endCxn id="26" idx="1"/>
              </p:cNvCxnSpPr>
              <p:nvPr/>
            </p:nvCxnSpPr>
            <p:spPr>
              <a:xfrm flipV="1">
                <a:off x="2471062" y="250219"/>
                <a:ext cx="1186509" cy="389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9"/>
              <p:cNvSpPr txBox="1"/>
              <p:nvPr/>
            </p:nvSpPr>
            <p:spPr>
              <a:xfrm>
                <a:off x="3657571" y="0"/>
                <a:ext cx="1524012" cy="500437"/>
              </a:xfrm>
              <a:prstGeom prst="rect">
                <a:avLst/>
              </a:prstGeom>
              <a:noFill/>
              <a:ln>
                <a:solidFill>
                  <a:schemeClr val="tx1"/>
                </a:solidFill>
              </a:ln>
            </p:spPr>
            <p:txBody>
              <a:bodyPr wrap="square" rtlCol="0">
                <a:noAutofit/>
              </a:bodyPr>
              <a:lstStyle/>
              <a:p>
                <a:pPr marL="0" marR="0" algn="ctr">
                  <a:spcBef>
                    <a:spcPts val="0"/>
                  </a:spcBef>
                  <a:spcAft>
                    <a:spcPts val="0"/>
                  </a:spcAft>
                </a:pPr>
                <a:r>
                  <a:rPr lang="en-US" sz="1600" kern="1200" dirty="0" smtClean="0">
                    <a:solidFill>
                      <a:srgbClr val="000000"/>
                    </a:solidFill>
                    <a:effectLst/>
                    <a:ea typeface="Times New Roman" panose="02020603050405020304" pitchFamily="18" charset="0"/>
                  </a:rPr>
                  <a:t>Poor Moral </a:t>
                </a:r>
                <a:endParaRPr lang="en-US" sz="1600" dirty="0">
                  <a:effectLst/>
                  <a:ea typeface="Times New Roman" panose="02020603050405020304" pitchFamily="18" charset="0"/>
                </a:endParaRPr>
              </a:p>
              <a:p>
                <a:pPr marL="0" marR="0" algn="ctr">
                  <a:spcBef>
                    <a:spcPts val="0"/>
                  </a:spcBef>
                </a:pPr>
                <a:r>
                  <a:rPr lang="en-US" sz="1600" kern="1200" dirty="0">
                    <a:solidFill>
                      <a:srgbClr val="000000"/>
                    </a:solidFill>
                    <a:effectLst/>
                    <a:ea typeface="Times New Roman" panose="02020603050405020304" pitchFamily="18" charset="0"/>
                  </a:rPr>
                  <a:t>Reputation </a:t>
                </a:r>
                <a:endParaRPr lang="en-US" sz="1600" dirty="0">
                  <a:effectLst/>
                  <a:ea typeface="Times New Roman" panose="02020603050405020304" pitchFamily="18" charset="0"/>
                </a:endParaRPr>
              </a:p>
            </p:txBody>
          </p:sp>
          <p:cxnSp>
            <p:nvCxnSpPr>
              <p:cNvPr id="27" name="Straight Arrow Connector 26"/>
              <p:cNvCxnSpPr>
                <a:endCxn id="28" idx="0"/>
              </p:cNvCxnSpPr>
              <p:nvPr/>
            </p:nvCxnSpPr>
            <p:spPr>
              <a:xfrm>
                <a:off x="4593610" y="508208"/>
                <a:ext cx="876336" cy="91059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TextBox 12"/>
              <p:cNvSpPr txBox="1"/>
              <p:nvPr/>
            </p:nvSpPr>
            <p:spPr>
              <a:xfrm>
                <a:off x="4593637" y="1418804"/>
                <a:ext cx="1752618" cy="409133"/>
              </a:xfrm>
              <a:prstGeom prst="rect">
                <a:avLst/>
              </a:prstGeom>
              <a:noFill/>
              <a:ln>
                <a:solidFill>
                  <a:schemeClr val="tx1"/>
                </a:solidFill>
              </a:ln>
            </p:spPr>
            <p:txBody>
              <a:bodyPr wrap="square" rtlCol="0">
                <a:spAutoFit/>
              </a:bodyPr>
              <a:lstStyle/>
              <a:p>
                <a:pPr marL="0" marR="0" algn="ctr">
                  <a:spcBef>
                    <a:spcPts val="0"/>
                  </a:spcBef>
                  <a:spcAft>
                    <a:spcPts val="0"/>
                  </a:spcAft>
                </a:pPr>
                <a:r>
                  <a:rPr lang="en-US" sz="1600" kern="1200" dirty="0">
                    <a:solidFill>
                      <a:srgbClr val="000000"/>
                    </a:solidFill>
                    <a:effectLst/>
                    <a:ea typeface="Times New Roman" panose="02020603050405020304" pitchFamily="18" charset="0"/>
                  </a:rPr>
                  <a:t>Attitudes toward Celebrity</a:t>
                </a:r>
                <a:endParaRPr lang="en-US" sz="1400" dirty="0">
                  <a:effectLst/>
                  <a:ea typeface="Times New Roman" panose="02020603050405020304" pitchFamily="18" charset="0"/>
                </a:endParaRPr>
              </a:p>
            </p:txBody>
          </p:sp>
          <p:cxnSp>
            <p:nvCxnSpPr>
              <p:cNvPr id="29" name="Straight Arrow Connector 28"/>
              <p:cNvCxnSpPr>
                <a:stCxn id="22" idx="3"/>
                <a:endCxn id="28" idx="1"/>
              </p:cNvCxnSpPr>
              <p:nvPr/>
            </p:nvCxnSpPr>
            <p:spPr>
              <a:xfrm>
                <a:off x="1524015" y="1612540"/>
                <a:ext cx="3069622" cy="1083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2470921" y="508225"/>
                <a:ext cx="2122709" cy="89972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TextBox 23"/>
              <p:cNvSpPr txBox="1"/>
              <p:nvPr/>
            </p:nvSpPr>
            <p:spPr>
              <a:xfrm>
                <a:off x="685780" y="880711"/>
                <a:ext cx="533405" cy="215334"/>
              </a:xfrm>
              <a:prstGeom prst="rect">
                <a:avLst/>
              </a:prstGeom>
              <a:noFill/>
            </p:spPr>
            <p:txBody>
              <a:bodyPr wrap="square" rtlCol="0">
                <a:spAutoFit/>
              </a:bodyPr>
              <a:lstStyle/>
              <a:p>
                <a:pPr marL="0" marR="0">
                  <a:spcBef>
                    <a:spcPts val="0"/>
                  </a:spcBef>
                </a:pPr>
                <a:r>
                  <a:rPr lang="en-US" sz="1400" kern="1200" dirty="0">
                    <a:solidFill>
                      <a:srgbClr val="000000"/>
                    </a:solidFill>
                    <a:effectLst/>
                    <a:ea typeface="Times New Roman" panose="02020603050405020304" pitchFamily="18" charset="0"/>
                  </a:rPr>
                  <a:t>.79**</a:t>
                </a:r>
                <a:endParaRPr lang="en-US" sz="1400" dirty="0">
                  <a:effectLst/>
                  <a:ea typeface="Times New Roman" panose="02020603050405020304" pitchFamily="18" charset="0"/>
                </a:endParaRPr>
              </a:p>
            </p:txBody>
          </p:sp>
          <p:sp>
            <p:nvSpPr>
              <p:cNvPr id="32" name="TextBox 25"/>
              <p:cNvSpPr txBox="1"/>
              <p:nvPr/>
            </p:nvSpPr>
            <p:spPr>
              <a:xfrm>
                <a:off x="1730779" y="960357"/>
                <a:ext cx="631196" cy="215334"/>
              </a:xfrm>
              <a:prstGeom prst="rect">
                <a:avLst/>
              </a:prstGeom>
              <a:noFill/>
            </p:spPr>
            <p:txBody>
              <a:bodyPr wrap="square" rtlCol="0">
                <a:spAutoFit/>
              </a:bodyPr>
              <a:lstStyle/>
              <a:p>
                <a:pPr marL="0" marR="0">
                  <a:spcBef>
                    <a:spcPts val="0"/>
                  </a:spcBef>
                </a:pPr>
                <a:r>
                  <a:rPr lang="en-US" sz="1200" dirty="0" smtClean="0">
                    <a:solidFill>
                      <a:srgbClr val="000000"/>
                    </a:solidFill>
                    <a:latin typeface="Times New Roman" panose="02020603050405020304" pitchFamily="18" charset="0"/>
                    <a:ea typeface="Times New Roman" panose="02020603050405020304" pitchFamily="18" charset="0"/>
                  </a:rPr>
                  <a:t>-.</a:t>
                </a:r>
                <a:r>
                  <a:rPr lang="en-US" sz="1400" kern="1200" dirty="0" smtClean="0">
                    <a:solidFill>
                      <a:srgbClr val="000000"/>
                    </a:solidFill>
                    <a:effectLst/>
                    <a:ea typeface="Times New Roman" panose="02020603050405020304" pitchFamily="18" charset="0"/>
                  </a:rPr>
                  <a:t>35</a:t>
                </a:r>
                <a:endParaRPr lang="en-US" sz="1400" dirty="0">
                  <a:effectLst/>
                  <a:ea typeface="Times New Roman" panose="02020603050405020304" pitchFamily="18" charset="0"/>
                </a:endParaRPr>
              </a:p>
            </p:txBody>
          </p:sp>
          <p:sp>
            <p:nvSpPr>
              <p:cNvPr id="33" name="TextBox 26"/>
              <p:cNvSpPr txBox="1"/>
              <p:nvPr/>
            </p:nvSpPr>
            <p:spPr>
              <a:xfrm>
                <a:off x="2792105" y="2"/>
                <a:ext cx="533405" cy="215334"/>
              </a:xfrm>
              <a:prstGeom prst="rect">
                <a:avLst/>
              </a:prstGeom>
              <a:noFill/>
            </p:spPr>
            <p:txBody>
              <a:bodyPr wrap="square" rtlCol="0">
                <a:spAutoFit/>
              </a:bodyPr>
              <a:lstStyle/>
              <a:p>
                <a:pPr marL="0" marR="0">
                  <a:spcBef>
                    <a:spcPts val="0"/>
                  </a:spcBef>
                </a:pPr>
                <a:r>
                  <a:rPr lang="en-US" sz="1400" dirty="0">
                    <a:solidFill>
                      <a:srgbClr val="000000"/>
                    </a:solidFill>
                    <a:ea typeface="Times New Roman" panose="02020603050405020304" pitchFamily="18" charset="0"/>
                  </a:rPr>
                  <a:t>.</a:t>
                </a:r>
                <a:r>
                  <a:rPr lang="en-US" sz="1400" kern="1200" dirty="0" smtClean="0">
                    <a:solidFill>
                      <a:srgbClr val="000000"/>
                    </a:solidFill>
                    <a:effectLst/>
                    <a:ea typeface="Times New Roman" panose="02020603050405020304" pitchFamily="18" charset="0"/>
                  </a:rPr>
                  <a:t>61</a:t>
                </a:r>
                <a:r>
                  <a:rPr lang="en-US" sz="1400" kern="1200" dirty="0">
                    <a:solidFill>
                      <a:srgbClr val="000000"/>
                    </a:solidFill>
                    <a:effectLst/>
                    <a:ea typeface="Times New Roman" panose="02020603050405020304" pitchFamily="18" charset="0"/>
                  </a:rPr>
                  <a:t>**</a:t>
                </a:r>
                <a:endParaRPr lang="en-US" sz="1400" dirty="0">
                  <a:effectLst/>
                  <a:ea typeface="Times New Roman" panose="02020603050405020304" pitchFamily="18" charset="0"/>
                </a:endParaRPr>
              </a:p>
            </p:txBody>
          </p:sp>
          <p:sp>
            <p:nvSpPr>
              <p:cNvPr id="34" name="TextBox 27"/>
              <p:cNvSpPr txBox="1"/>
              <p:nvPr/>
            </p:nvSpPr>
            <p:spPr>
              <a:xfrm>
                <a:off x="3809891" y="895827"/>
                <a:ext cx="658502" cy="215334"/>
              </a:xfrm>
              <a:prstGeom prst="rect">
                <a:avLst/>
              </a:prstGeom>
              <a:noFill/>
            </p:spPr>
            <p:txBody>
              <a:bodyPr wrap="square" rtlCol="0">
                <a:spAutoFit/>
              </a:bodyPr>
              <a:lstStyle/>
              <a:p>
                <a:pPr marL="0" marR="0">
                  <a:spcBef>
                    <a:spcPts val="0"/>
                  </a:spcBef>
                </a:pPr>
                <a:r>
                  <a:rPr lang="en-US" sz="1400" kern="1200" dirty="0">
                    <a:solidFill>
                      <a:srgbClr val="000000"/>
                    </a:solidFill>
                    <a:effectLst/>
                    <a:ea typeface="Times New Roman" panose="02020603050405020304" pitchFamily="18" charset="0"/>
                  </a:rPr>
                  <a:t>-.14</a:t>
                </a:r>
                <a:endParaRPr lang="en-US" sz="1400" dirty="0">
                  <a:effectLst/>
                  <a:ea typeface="Times New Roman" panose="02020603050405020304" pitchFamily="18" charset="0"/>
                </a:endParaRPr>
              </a:p>
            </p:txBody>
          </p:sp>
          <p:sp>
            <p:nvSpPr>
              <p:cNvPr id="35" name="TextBox 28"/>
              <p:cNvSpPr txBox="1"/>
              <p:nvPr/>
            </p:nvSpPr>
            <p:spPr>
              <a:xfrm>
                <a:off x="2797614" y="1431157"/>
                <a:ext cx="533405" cy="215334"/>
              </a:xfrm>
              <a:prstGeom prst="rect">
                <a:avLst/>
              </a:prstGeom>
              <a:noFill/>
            </p:spPr>
            <p:txBody>
              <a:bodyPr wrap="square" rtlCol="0">
                <a:spAutoFit/>
              </a:bodyPr>
              <a:lstStyle/>
              <a:p>
                <a:pPr marL="0" marR="0">
                  <a:spcBef>
                    <a:spcPts val="0"/>
                  </a:spcBef>
                </a:pPr>
                <a:r>
                  <a:rPr lang="en-US" sz="1400" kern="1200" dirty="0" smtClean="0">
                    <a:solidFill>
                      <a:srgbClr val="000000"/>
                    </a:solidFill>
                    <a:effectLst/>
                    <a:ea typeface="Times New Roman" panose="02020603050405020304" pitchFamily="18" charset="0"/>
                  </a:rPr>
                  <a:t>-.13</a:t>
                </a:r>
                <a:endParaRPr lang="en-US" sz="1400" dirty="0">
                  <a:effectLst/>
                  <a:ea typeface="Times New Roman" panose="02020603050405020304" pitchFamily="18" charset="0"/>
                </a:endParaRPr>
              </a:p>
            </p:txBody>
          </p:sp>
          <p:sp>
            <p:nvSpPr>
              <p:cNvPr id="36" name="TextBox 29"/>
              <p:cNvSpPr txBox="1"/>
              <p:nvPr/>
            </p:nvSpPr>
            <p:spPr>
              <a:xfrm>
                <a:off x="5031777" y="862541"/>
                <a:ext cx="533405" cy="215334"/>
              </a:xfrm>
              <a:prstGeom prst="rect">
                <a:avLst/>
              </a:prstGeom>
              <a:noFill/>
            </p:spPr>
            <p:txBody>
              <a:bodyPr wrap="square" rtlCol="0">
                <a:spAutoFit/>
              </a:bodyPr>
              <a:lstStyle/>
              <a:p>
                <a:pPr marL="0" marR="0">
                  <a:spcBef>
                    <a:spcPts val="0"/>
                  </a:spcBef>
                </a:pPr>
                <a:r>
                  <a:rPr lang="en-US" sz="1400" kern="1200" dirty="0" smtClean="0">
                    <a:solidFill>
                      <a:srgbClr val="000000"/>
                    </a:solidFill>
                    <a:effectLst/>
                    <a:ea typeface="Times New Roman" panose="02020603050405020304" pitchFamily="18" charset="0"/>
                  </a:rPr>
                  <a:t>-.27*</a:t>
                </a:r>
                <a:endParaRPr lang="en-US" sz="1400" dirty="0">
                  <a:effectLst/>
                  <a:ea typeface="Times New Roman" panose="02020603050405020304" pitchFamily="18" charset="0"/>
                </a:endParaRPr>
              </a:p>
            </p:txBody>
          </p:sp>
        </p:grpSp>
      </p:grpSp>
    </p:spTree>
    <p:extLst>
      <p:ext uri="{BB962C8B-B14F-4D97-AF65-F5344CB8AC3E}">
        <p14:creationId xmlns:p14="http://schemas.microsoft.com/office/powerpoint/2010/main" val="34568625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
            <a:ext cx="8229600" cy="1143000"/>
          </a:xfrm>
        </p:spPr>
        <p:txBody>
          <a:bodyPr/>
          <a:lstStyle/>
          <a:p>
            <a:r>
              <a:rPr lang="en-US" dirty="0" smtClean="0"/>
              <a:t>Ball </a:t>
            </a:r>
            <a:endParaRPr lang="en-US" dirty="0"/>
          </a:p>
        </p:txBody>
      </p:sp>
      <p:sp>
        <p:nvSpPr>
          <p:cNvPr id="3" name="Content Placeholder 2"/>
          <p:cNvSpPr>
            <a:spLocks noGrp="1"/>
          </p:cNvSpPr>
          <p:nvPr>
            <p:ph idx="1"/>
          </p:nvPr>
        </p:nvSpPr>
        <p:spPr>
          <a:xfrm>
            <a:off x="457200" y="1600200"/>
            <a:ext cx="8229600" cy="5257800"/>
          </a:xfrm>
        </p:spPr>
        <p:txBody>
          <a:bodyPr>
            <a:normAutofit fontScale="92500" lnSpcReduction="10000"/>
          </a:bodyPr>
          <a:lstStyle/>
          <a:p>
            <a:r>
              <a:rPr lang="en-US" sz="2400" dirty="0" smtClean="0"/>
              <a:t>This research suggests </a:t>
            </a:r>
            <a:r>
              <a:rPr lang="en-US" sz="2400" dirty="0"/>
              <a:t>that celebrities should carefully consider the risks they are assuming before endorsing a </a:t>
            </a:r>
            <a:r>
              <a:rPr lang="en-US" sz="2400" dirty="0" smtClean="0"/>
              <a:t>brand.</a:t>
            </a:r>
          </a:p>
          <a:p>
            <a:endParaRPr lang="en-US" sz="2400" dirty="0" smtClean="0"/>
          </a:p>
          <a:p>
            <a:r>
              <a:rPr lang="en-US" sz="2400" dirty="0" smtClean="0"/>
              <a:t>Celebrities </a:t>
            </a:r>
            <a:r>
              <a:rPr lang="en-US" sz="2400" dirty="0"/>
              <a:t>should search for ways to minimize the negative effect on their own reputation should an endorsed brand face negative press. </a:t>
            </a:r>
            <a:endParaRPr lang="en-US" sz="2400" dirty="0" smtClean="0"/>
          </a:p>
          <a:p>
            <a:endParaRPr lang="en-US" sz="2400" dirty="0" smtClean="0"/>
          </a:p>
          <a:p>
            <a:r>
              <a:rPr lang="en-US" sz="2400" dirty="0" smtClean="0"/>
              <a:t>This </a:t>
            </a:r>
            <a:r>
              <a:rPr lang="en-US" sz="2400" dirty="0"/>
              <a:t>research </a:t>
            </a:r>
            <a:r>
              <a:rPr lang="en-US" sz="2400" dirty="0" smtClean="0"/>
              <a:t>suggest that the </a:t>
            </a:r>
            <a:r>
              <a:rPr lang="en-US" sz="2400" dirty="0"/>
              <a:t>relationship </a:t>
            </a:r>
            <a:r>
              <a:rPr lang="en-US" sz="2400" dirty="0" smtClean="0"/>
              <a:t>between the </a:t>
            </a:r>
            <a:r>
              <a:rPr lang="en-US" sz="2400" dirty="0"/>
              <a:t>brand and the celebrity endorser </a:t>
            </a:r>
            <a:r>
              <a:rPr lang="en-US" sz="2400" dirty="0" smtClean="0"/>
              <a:t>is </a:t>
            </a:r>
            <a:r>
              <a:rPr lang="en-US" sz="2400" dirty="0"/>
              <a:t>a two-way </a:t>
            </a:r>
            <a:r>
              <a:rPr lang="en-US" sz="2400" dirty="0" smtClean="0"/>
              <a:t>street.</a:t>
            </a:r>
          </a:p>
          <a:p>
            <a:pPr marL="0" indent="0">
              <a:buNone/>
            </a:pPr>
            <a:endParaRPr lang="en-US" sz="2400" dirty="0" smtClean="0"/>
          </a:p>
          <a:p>
            <a:r>
              <a:rPr lang="en-US" sz="2400" dirty="0" smtClean="0"/>
              <a:t>This </a:t>
            </a:r>
            <a:r>
              <a:rPr lang="en-US" sz="2400" dirty="0"/>
              <a:t>study is one of the first to not only empirically test for the effect of a brand transgression on attitude toward the endorser, but also to show </a:t>
            </a:r>
            <a:r>
              <a:rPr lang="en-US" sz="2400" dirty="0" smtClean="0"/>
              <a:t>a sequential </a:t>
            </a:r>
            <a:r>
              <a:rPr lang="en-US" sz="2400" dirty="0"/>
              <a:t>pathway by which this relationship transpires</a:t>
            </a:r>
            <a:r>
              <a:rPr lang="en-US" sz="2400" dirty="0" smtClean="0"/>
              <a:t>.</a:t>
            </a:r>
          </a:p>
          <a:p>
            <a:pPr marL="0" indent="0" algn="ctr">
              <a:buNone/>
            </a:pPr>
            <a:r>
              <a:rPr lang="en-US" sz="2400" b="1" dirty="0" smtClean="0"/>
              <a:t>Thank You! Questions?</a:t>
            </a:r>
            <a:endParaRPr lang="en-US" sz="2400" b="1" dirty="0"/>
          </a:p>
          <a:p>
            <a:pPr marL="0" indent="0">
              <a:buNone/>
            </a:pPr>
            <a:endParaRPr lang="en-US" sz="2400" dirty="0"/>
          </a:p>
        </p:txBody>
      </p:sp>
      <p:sp>
        <p:nvSpPr>
          <p:cNvPr id="4" name="Title 4"/>
          <p:cNvSpPr txBox="1">
            <a:spLocks/>
          </p:cNvSpPr>
          <p:nvPr/>
        </p:nvSpPr>
        <p:spPr>
          <a:xfrm>
            <a:off x="457200" y="304800"/>
            <a:ext cx="8229600" cy="1143000"/>
          </a:xfrm>
          <a:prstGeom prst="roundRect">
            <a:avLst/>
          </a:prstGeom>
          <a:solidFill>
            <a:srgbClr val="002060"/>
          </a:solidFill>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4000" b="1" dirty="0" smtClean="0"/>
              <a:t>Contributions</a:t>
            </a:r>
            <a:endParaRPr lang="en-US" sz="4000" b="1" dirty="0"/>
          </a:p>
        </p:txBody>
      </p:sp>
    </p:spTree>
    <p:extLst>
      <p:ext uri="{BB962C8B-B14F-4D97-AF65-F5344CB8AC3E}">
        <p14:creationId xmlns:p14="http://schemas.microsoft.com/office/powerpoint/2010/main" val="34803838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066800"/>
            <a:ext cx="9144001" cy="5791200"/>
          </a:xfrm>
          <a:prstGeom prst="rect">
            <a:avLst/>
          </a:prstGeom>
        </p:spPr>
      </p:pic>
      <p:sp>
        <p:nvSpPr>
          <p:cNvPr id="2" name="Title 1"/>
          <p:cNvSpPr>
            <a:spLocks noGrp="1"/>
          </p:cNvSpPr>
          <p:nvPr>
            <p:ph type="title"/>
          </p:nvPr>
        </p:nvSpPr>
        <p:spPr>
          <a:xfrm>
            <a:off x="457200" y="243840"/>
            <a:ext cx="8229600" cy="1143000"/>
          </a:xfrm>
        </p:spPr>
        <p:txBody>
          <a:bodyPr/>
          <a:lstStyle/>
          <a:p>
            <a:r>
              <a:rPr lang="en-US" dirty="0" smtClean="0"/>
              <a:t>Ball </a:t>
            </a:r>
            <a:endParaRPr lang="en-US" dirty="0"/>
          </a:p>
        </p:txBody>
      </p:sp>
      <p:sp>
        <p:nvSpPr>
          <p:cNvPr id="3" name="Content Placeholder 2"/>
          <p:cNvSpPr>
            <a:spLocks noGrp="1"/>
          </p:cNvSpPr>
          <p:nvPr>
            <p:ph idx="1"/>
          </p:nvPr>
        </p:nvSpPr>
        <p:spPr>
          <a:xfrm>
            <a:off x="152400" y="1511808"/>
            <a:ext cx="4876800" cy="4525963"/>
          </a:xfrm>
        </p:spPr>
        <p:txBody>
          <a:bodyPr>
            <a:noAutofit/>
          </a:bodyPr>
          <a:lstStyle/>
          <a:p>
            <a:pPr marL="0" indent="0">
              <a:buNone/>
            </a:pPr>
            <a:r>
              <a:rPr lang="en-US" sz="2400" dirty="0" smtClean="0"/>
              <a:t>Individuals </a:t>
            </a:r>
            <a:r>
              <a:rPr lang="en-US" sz="2400" dirty="0"/>
              <a:t>that “enjoy public recognition and use this recognition on behalf of a consumer good by appearing with it in an advertisement” </a:t>
            </a:r>
            <a:r>
              <a:rPr lang="en-US" sz="1600" i="1" dirty="0" smtClean="0"/>
              <a:t>(McCracken 1989)</a:t>
            </a:r>
            <a:r>
              <a:rPr lang="en-US" sz="1600" dirty="0" smtClean="0"/>
              <a:t>.</a:t>
            </a:r>
          </a:p>
          <a:p>
            <a:pPr marL="457200" lvl="1" indent="0">
              <a:buNone/>
            </a:pPr>
            <a:endParaRPr lang="en-US" sz="2000" dirty="0" smtClean="0"/>
          </a:p>
          <a:p>
            <a:pPr lvl="1"/>
            <a:endParaRPr lang="en-US" sz="2000" dirty="0" smtClean="0"/>
          </a:p>
        </p:txBody>
      </p:sp>
      <p:sp>
        <p:nvSpPr>
          <p:cNvPr id="4" name="Title 4"/>
          <p:cNvSpPr txBox="1">
            <a:spLocks/>
          </p:cNvSpPr>
          <p:nvPr/>
        </p:nvSpPr>
        <p:spPr>
          <a:xfrm>
            <a:off x="457200" y="304800"/>
            <a:ext cx="8229600" cy="1143000"/>
          </a:xfrm>
          <a:prstGeom prst="roundRect">
            <a:avLst/>
          </a:prstGeom>
          <a:solidFill>
            <a:srgbClr val="002060"/>
          </a:solidFill>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4000" b="1" dirty="0" smtClean="0"/>
              <a:t>Celebrity Endorsers</a:t>
            </a:r>
            <a:endParaRPr lang="en-US" sz="2600" b="1" dirty="0"/>
          </a:p>
        </p:txBody>
      </p:sp>
      <p:sp>
        <p:nvSpPr>
          <p:cNvPr id="5" name="TextBox 4"/>
          <p:cNvSpPr txBox="1"/>
          <p:nvPr/>
        </p:nvSpPr>
        <p:spPr>
          <a:xfrm>
            <a:off x="152400" y="1524000"/>
            <a:ext cx="5410200" cy="2277547"/>
          </a:xfrm>
          <a:prstGeom prst="rect">
            <a:avLst/>
          </a:prstGeom>
          <a:noFill/>
        </p:spPr>
        <p:txBody>
          <a:bodyPr wrap="square" rtlCol="0">
            <a:spAutoFit/>
          </a:bodyPr>
          <a:lstStyle/>
          <a:p>
            <a:r>
              <a:rPr lang="en-US" sz="2000" dirty="0"/>
              <a:t>Celebrity endorsers are effective at influencing:</a:t>
            </a:r>
          </a:p>
          <a:p>
            <a:pPr marL="742950" lvl="1" indent="-285750">
              <a:buFont typeface="Arial" panose="020B0604020202020204" pitchFamily="34" charset="0"/>
              <a:buChar char="•"/>
            </a:pPr>
            <a:r>
              <a:rPr lang="en-US" sz="1600" dirty="0"/>
              <a:t>Attitudes towards the product </a:t>
            </a:r>
            <a:r>
              <a:rPr lang="en-US" sz="1200" i="1" dirty="0"/>
              <a:t>(Atkin &amp; Block 1983; </a:t>
            </a:r>
            <a:r>
              <a:rPr lang="en-US" sz="1200" i="1" dirty="0" err="1"/>
              <a:t>Eisend</a:t>
            </a:r>
            <a:r>
              <a:rPr lang="en-US" sz="1200" i="1" dirty="0"/>
              <a:t> &amp; </a:t>
            </a:r>
            <a:r>
              <a:rPr lang="en-US" sz="1200" i="1" dirty="0" err="1"/>
              <a:t>Langner</a:t>
            </a:r>
            <a:r>
              <a:rPr lang="en-US" sz="1200" i="1" dirty="0"/>
              <a:t> 2010; </a:t>
            </a:r>
            <a:r>
              <a:rPr lang="en-US" sz="1200" i="1" dirty="0" err="1"/>
              <a:t>Kahle</a:t>
            </a:r>
            <a:r>
              <a:rPr lang="en-US" sz="1200" i="1" dirty="0"/>
              <a:t> &amp; Homer </a:t>
            </a:r>
            <a:r>
              <a:rPr lang="en-US" sz="1200" i="1" dirty="0" smtClean="0"/>
              <a:t>1985)</a:t>
            </a:r>
          </a:p>
          <a:p>
            <a:pPr marL="742950" lvl="1" indent="-285750">
              <a:buFont typeface="Arial" panose="020B0604020202020204" pitchFamily="34" charset="0"/>
              <a:buChar char="•"/>
            </a:pPr>
            <a:r>
              <a:rPr lang="en-US" sz="1600" dirty="0" smtClean="0"/>
              <a:t>Purchase </a:t>
            </a:r>
            <a:r>
              <a:rPr lang="en-US" sz="1600" dirty="0"/>
              <a:t>intentions </a:t>
            </a:r>
            <a:r>
              <a:rPr lang="en-US" sz="1200" i="1" dirty="0"/>
              <a:t>(</a:t>
            </a:r>
            <a:r>
              <a:rPr lang="en-US" sz="1200" i="1" dirty="0" err="1"/>
              <a:t>Kahle</a:t>
            </a:r>
            <a:r>
              <a:rPr lang="en-US" sz="1200" i="1" dirty="0"/>
              <a:t> &amp; Homer 1985) </a:t>
            </a:r>
            <a:endParaRPr lang="en-US" sz="1200" i="1" dirty="0" smtClean="0"/>
          </a:p>
          <a:p>
            <a:pPr marL="742950" lvl="1" indent="-285750">
              <a:buFont typeface="Arial" panose="020B0604020202020204" pitchFamily="34" charset="0"/>
              <a:buChar char="•"/>
            </a:pPr>
            <a:r>
              <a:rPr lang="en-US" sz="1600" dirty="0" smtClean="0"/>
              <a:t>Perceptions </a:t>
            </a:r>
            <a:r>
              <a:rPr lang="en-US" sz="1600" dirty="0"/>
              <a:t>of performance and financial risk </a:t>
            </a:r>
            <a:r>
              <a:rPr lang="en-US" sz="1200" i="1" dirty="0"/>
              <a:t>(Biswas et al. </a:t>
            </a:r>
            <a:r>
              <a:rPr lang="en-US" sz="1200" i="1" dirty="0" smtClean="0"/>
              <a:t>2006)</a:t>
            </a:r>
            <a:endParaRPr lang="en-US" sz="1600" i="1" dirty="0" smtClean="0"/>
          </a:p>
          <a:p>
            <a:pPr marL="742950" lvl="1" indent="-285750">
              <a:buFont typeface="Arial" panose="020B0604020202020204" pitchFamily="34" charset="0"/>
              <a:buChar char="•"/>
            </a:pPr>
            <a:r>
              <a:rPr lang="en-US" sz="1600" dirty="0" smtClean="0"/>
              <a:t>Sales </a:t>
            </a:r>
            <a:r>
              <a:rPr lang="en-US" sz="1200" i="1" dirty="0"/>
              <a:t>(</a:t>
            </a:r>
            <a:r>
              <a:rPr lang="en-US" sz="1200" i="1" dirty="0" err="1"/>
              <a:t>Elberse</a:t>
            </a:r>
            <a:r>
              <a:rPr lang="en-US" sz="1200" i="1" dirty="0"/>
              <a:t> &amp;</a:t>
            </a:r>
            <a:r>
              <a:rPr lang="en-US" sz="1200" i="1" dirty="0" err="1"/>
              <a:t>Verleun</a:t>
            </a:r>
            <a:r>
              <a:rPr lang="en-US" sz="1200" i="1" dirty="0"/>
              <a:t> </a:t>
            </a:r>
            <a:r>
              <a:rPr lang="en-US" sz="1200" i="1" dirty="0" smtClean="0"/>
              <a:t>2012)</a:t>
            </a:r>
          </a:p>
          <a:p>
            <a:pPr marL="742950" lvl="1" indent="-285750">
              <a:buFont typeface="Arial" panose="020B0604020202020204" pitchFamily="34" charset="0"/>
              <a:buChar char="•"/>
            </a:pPr>
            <a:r>
              <a:rPr lang="en-US" sz="1600" dirty="0" smtClean="0"/>
              <a:t>Stock </a:t>
            </a:r>
            <a:r>
              <a:rPr lang="en-US" sz="1600" dirty="0"/>
              <a:t>prices </a:t>
            </a:r>
            <a:r>
              <a:rPr lang="en-US" sz="1200" i="1" dirty="0"/>
              <a:t>(</a:t>
            </a:r>
            <a:r>
              <a:rPr lang="en-US" sz="1200" i="1" dirty="0" err="1"/>
              <a:t>Elberse</a:t>
            </a:r>
            <a:r>
              <a:rPr lang="en-US" sz="1200" i="1" dirty="0"/>
              <a:t> &amp; </a:t>
            </a:r>
            <a:r>
              <a:rPr lang="en-US" sz="1200" i="1" dirty="0" err="1"/>
              <a:t>Verleun</a:t>
            </a:r>
            <a:r>
              <a:rPr lang="en-US" sz="1200" i="1" dirty="0"/>
              <a:t> 2012)</a:t>
            </a:r>
          </a:p>
          <a:p>
            <a:endParaRPr lang="en-US" dirty="0"/>
          </a:p>
        </p:txBody>
      </p:sp>
    </p:spTree>
    <p:extLst>
      <p:ext uri="{BB962C8B-B14F-4D97-AF65-F5344CB8AC3E}">
        <p14:creationId xmlns:p14="http://schemas.microsoft.com/office/powerpoint/2010/main" val="1072949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
            <a:ext cx="8229600" cy="1143000"/>
          </a:xfrm>
        </p:spPr>
        <p:txBody>
          <a:bodyPr/>
          <a:lstStyle/>
          <a:p>
            <a:r>
              <a:rPr lang="en-US" dirty="0" smtClean="0"/>
              <a:t>Ball </a:t>
            </a:r>
            <a:endParaRPr lang="en-US" dirty="0"/>
          </a:p>
        </p:txBody>
      </p:sp>
      <p:sp>
        <p:nvSpPr>
          <p:cNvPr id="4" name="Title 4"/>
          <p:cNvSpPr txBox="1">
            <a:spLocks/>
          </p:cNvSpPr>
          <p:nvPr/>
        </p:nvSpPr>
        <p:spPr>
          <a:xfrm>
            <a:off x="457200" y="304800"/>
            <a:ext cx="8229600" cy="1143000"/>
          </a:xfrm>
          <a:prstGeom prst="roundRect">
            <a:avLst/>
          </a:prstGeom>
          <a:solidFill>
            <a:srgbClr val="002060"/>
          </a:solidFill>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4000" b="1" dirty="0" smtClean="0"/>
              <a:t>Celebrities Behaving Badly</a:t>
            </a:r>
            <a:endParaRPr lang="en-US" sz="2600" b="1"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1981200"/>
            <a:ext cx="3549754" cy="2362200"/>
          </a:xfrm>
          <a:prstGeom prst="rect">
            <a:avLst/>
          </a:prstGeom>
        </p:spPr>
      </p:pic>
      <p:pic>
        <p:nvPicPr>
          <p:cNvPr id="1034" name="Picture 10" descr="Image result for nik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17310" y="3812232"/>
            <a:ext cx="2177143" cy="121920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p:cNvPicPr>
            <a:picLocks noChangeAspect="1"/>
          </p:cNvPicPr>
          <p:nvPr/>
        </p:nvPicPr>
        <p:blipFill>
          <a:blip r:embed="rId5"/>
          <a:stretch>
            <a:fillRect/>
          </a:stretch>
        </p:blipFill>
        <p:spPr>
          <a:xfrm>
            <a:off x="79247" y="3812232"/>
            <a:ext cx="1840969" cy="1776630"/>
          </a:xfrm>
          <a:prstGeom prst="rect">
            <a:avLst/>
          </a:prstGeom>
        </p:spPr>
      </p:pic>
      <p:pic>
        <p:nvPicPr>
          <p:cNvPr id="13" name="Picture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199" y="5566654"/>
            <a:ext cx="4267201" cy="1069848"/>
          </a:xfrm>
          <a:prstGeom prst="rect">
            <a:avLst/>
          </a:prstGeom>
        </p:spPr>
      </p:pic>
      <p:pic>
        <p:nvPicPr>
          <p:cNvPr id="1038" name="Picture 14" descr="http://static.foxsports.com/content/fscom/img/2013/03/10/031013-Golf-Tiger-Woods-PI_20130310171806128_660_320.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947416" y="1981200"/>
            <a:ext cx="3742432" cy="1814513"/>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http://mms.businesswire.com/media/20140429006363/en/311041/5/Gillette_Logo_blue_highres.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181600" y="5566654"/>
            <a:ext cx="3618271" cy="1061360"/>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http://www.assima.net/images/logos/clients/accenture-logo.png.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818632" y="3795713"/>
            <a:ext cx="2054225" cy="1207334"/>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http://upload.wikimedia.org/wikipedia/en/thumb/2/22/AT%26T_logo.svg/100px-AT%26T_logo.svg.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70124" y="3952520"/>
            <a:ext cx="952500" cy="145732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838200" y="4703104"/>
            <a:ext cx="7010400" cy="1908215"/>
          </a:xfrm>
          <a:prstGeom prst="rect">
            <a:avLst/>
          </a:prstGeom>
          <a:noFill/>
        </p:spPr>
        <p:txBody>
          <a:bodyPr wrap="square" rtlCol="0">
            <a:spAutoFit/>
          </a:bodyPr>
          <a:lstStyle/>
          <a:p>
            <a:r>
              <a:rPr lang="en-US" sz="2400" dirty="0"/>
              <a:t>Celebrity Transgressions </a:t>
            </a:r>
            <a:endParaRPr lang="en-US" sz="2000" dirty="0"/>
          </a:p>
          <a:p>
            <a:pPr marL="800100" lvl="1" indent="-342900">
              <a:buFont typeface="Arial" panose="020B0604020202020204" pitchFamily="34" charset="0"/>
              <a:buChar char="•"/>
            </a:pPr>
            <a:r>
              <a:rPr lang="en-US" sz="2000" dirty="0"/>
              <a:t>Negatively impact consumers’ evaluations of the brand </a:t>
            </a:r>
            <a:r>
              <a:rPr lang="en-US" sz="1600" i="1" dirty="0"/>
              <a:t>(Till &amp; </a:t>
            </a:r>
            <a:r>
              <a:rPr lang="en-US" sz="1600" i="1" dirty="0" err="1"/>
              <a:t>Shimp</a:t>
            </a:r>
            <a:r>
              <a:rPr lang="en-US" sz="1600" i="1" dirty="0"/>
              <a:t> 1998; Um 2013</a:t>
            </a:r>
            <a:r>
              <a:rPr lang="en-US" sz="1600" i="1" dirty="0" smtClean="0"/>
              <a:t>)</a:t>
            </a:r>
            <a:r>
              <a:rPr lang="en-US" sz="1600" dirty="0" smtClean="0"/>
              <a:t>.</a:t>
            </a:r>
          </a:p>
          <a:p>
            <a:pPr marL="800100" lvl="1" indent="-342900">
              <a:buFont typeface="Arial" panose="020B0604020202020204" pitchFamily="34" charset="0"/>
              <a:buChar char="•"/>
            </a:pPr>
            <a:r>
              <a:rPr lang="en-US" sz="2000" dirty="0" smtClean="0"/>
              <a:t>Reduce </a:t>
            </a:r>
            <a:r>
              <a:rPr lang="en-US" sz="2000" dirty="0"/>
              <a:t>purchase intentions </a:t>
            </a:r>
            <a:r>
              <a:rPr lang="en-US" sz="1600" i="1" dirty="0"/>
              <a:t>(Um </a:t>
            </a:r>
            <a:r>
              <a:rPr lang="en-US" sz="1600" i="1" dirty="0" smtClean="0"/>
              <a:t>2013)</a:t>
            </a:r>
            <a:endParaRPr lang="en-US" sz="1600" dirty="0" smtClean="0"/>
          </a:p>
          <a:p>
            <a:pPr marL="800100" lvl="1" indent="-342900">
              <a:buFont typeface="Arial" panose="020B0604020202020204" pitchFamily="34" charset="0"/>
              <a:buChar char="•"/>
            </a:pPr>
            <a:r>
              <a:rPr lang="en-US" sz="2000" dirty="0" smtClean="0"/>
              <a:t>Adverse </a:t>
            </a:r>
            <a:r>
              <a:rPr lang="en-US" sz="2000" dirty="0"/>
              <a:t>effect on stock returns </a:t>
            </a:r>
            <a:r>
              <a:rPr lang="en-US" sz="1600" i="1" dirty="0"/>
              <a:t>(</a:t>
            </a:r>
            <a:r>
              <a:rPr lang="en-US" sz="1600" i="1" dirty="0" err="1"/>
              <a:t>Bartz</a:t>
            </a:r>
            <a:r>
              <a:rPr lang="en-US" sz="1600" i="1" dirty="0"/>
              <a:t>, </a:t>
            </a:r>
            <a:r>
              <a:rPr lang="en-US" sz="1600" i="1" dirty="0" err="1"/>
              <a:t>Molchanov</a:t>
            </a:r>
            <a:r>
              <a:rPr lang="en-US" sz="1600" i="1" dirty="0"/>
              <a:t>, &amp; Stork 2013) </a:t>
            </a:r>
          </a:p>
          <a:p>
            <a:endParaRPr lang="en-US" dirty="0"/>
          </a:p>
        </p:txBody>
      </p:sp>
    </p:spTree>
    <p:extLst>
      <p:ext uri="{BB962C8B-B14F-4D97-AF65-F5344CB8AC3E}">
        <p14:creationId xmlns:p14="http://schemas.microsoft.com/office/powerpoint/2010/main" val="676007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2"/>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1034"/>
                                        </p:tgtEl>
                                        <p:attrNameLst>
                                          <p:attrName>style.visibility</p:attrName>
                                        </p:attrNameLst>
                                      </p:cBhvr>
                                      <p:to>
                                        <p:strVal val="hidden"/>
                                      </p:to>
                                    </p:set>
                                  </p:childTnLst>
                                </p:cTn>
                              </p:par>
                              <p:par>
                                <p:cTn id="9" presetID="1" presetClass="exit" presetSubtype="0" fill="hold" nodeType="withEffect">
                                  <p:stCondLst>
                                    <p:cond delay="0"/>
                                  </p:stCondLst>
                                  <p:childTnLst>
                                    <p:set>
                                      <p:cBhvr>
                                        <p:cTn id="10" dur="1" fill="hold">
                                          <p:stCondLst>
                                            <p:cond delay="0"/>
                                          </p:stCondLst>
                                        </p:cTn>
                                        <p:tgtEl>
                                          <p:spTgt spid="13"/>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1046"/>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1044"/>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1042"/>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482156" y="93096"/>
            <a:ext cx="8229600" cy="1676400"/>
          </a:xfrm>
          <a:prstGeom prst="roundRect">
            <a:avLst/>
          </a:prstGeom>
          <a:solidFill>
            <a:srgbClr val="002060"/>
          </a:solidFill>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3200" dirty="0" smtClean="0"/>
              <a:t>Do </a:t>
            </a:r>
            <a:r>
              <a:rPr lang="en-US" sz="3200" dirty="0"/>
              <a:t>the actions of brands impact how consumers view the celebrities that </a:t>
            </a:r>
            <a:endParaRPr lang="en-US" sz="3200" dirty="0" smtClean="0"/>
          </a:p>
          <a:p>
            <a:r>
              <a:rPr lang="en-US" sz="3200" dirty="0" smtClean="0"/>
              <a:t>are paid </a:t>
            </a:r>
            <a:r>
              <a:rPr lang="en-US" sz="3200" dirty="0"/>
              <a:t>to endorse them?</a:t>
            </a:r>
            <a:r>
              <a:rPr lang="en-US" sz="3200" b="1" dirty="0"/>
              <a:t>  </a:t>
            </a:r>
            <a:endParaRPr lang="en-US" sz="3200" dirty="0"/>
          </a:p>
        </p:txBody>
      </p:sp>
      <p:pic>
        <p:nvPicPr>
          <p:cNvPr id="3"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07112" y="1653302"/>
            <a:ext cx="4524375" cy="2619375"/>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38800" y="4211349"/>
            <a:ext cx="2857500" cy="2486025"/>
          </a:xfrm>
          <a:prstGeom prst="rect">
            <a:avLst/>
          </a:prstGeom>
        </p:spPr>
      </p:pic>
      <p:sp>
        <p:nvSpPr>
          <p:cNvPr id="6" name="Rectangle 5"/>
          <p:cNvSpPr/>
          <p:nvPr/>
        </p:nvSpPr>
        <p:spPr>
          <a:xfrm>
            <a:off x="482156" y="4478179"/>
            <a:ext cx="4869561" cy="2062103"/>
          </a:xfrm>
          <a:prstGeom prst="rect">
            <a:avLst/>
          </a:prstGeom>
        </p:spPr>
        <p:txBody>
          <a:bodyPr wrap="square">
            <a:spAutoFit/>
          </a:bodyPr>
          <a:lstStyle/>
          <a:p>
            <a:r>
              <a:rPr lang="en-US" sz="1600" dirty="0"/>
              <a:t>"The attempt to commercialize and make popular more than 200 years of human degradation, where blacks were considered three-fifths human by our Constitution is offensive, appalling and insensitive. Removing the chains from our ankles and placing them on our shoes is no progress. ... These slave shoes are odious and we as a people should be called to resent and resist them</a:t>
            </a:r>
            <a:r>
              <a:rPr lang="en-US" sz="1600" dirty="0" smtClean="0"/>
              <a:t>.“ – Rev. Jesse Jackson</a:t>
            </a:r>
            <a:endParaRPr lang="en-US" sz="1600" dirty="0"/>
          </a:p>
        </p:txBody>
      </p:sp>
      <p:sp>
        <p:nvSpPr>
          <p:cNvPr id="7" name="Rectangle 6"/>
          <p:cNvSpPr/>
          <p:nvPr/>
        </p:nvSpPr>
        <p:spPr>
          <a:xfrm>
            <a:off x="5390483" y="1872247"/>
            <a:ext cx="3637407" cy="2339102"/>
          </a:xfrm>
          <a:prstGeom prst="rect">
            <a:avLst/>
          </a:prstGeom>
        </p:spPr>
        <p:txBody>
          <a:bodyPr wrap="square">
            <a:spAutoFit/>
          </a:bodyPr>
          <a:lstStyle/>
          <a:p>
            <a:r>
              <a:rPr lang="en-US" dirty="0" smtClean="0"/>
              <a:t> </a:t>
            </a:r>
            <a:r>
              <a:rPr lang="en-US" sz="1600" dirty="0" smtClean="0"/>
              <a:t>“…Instead </a:t>
            </a:r>
            <a:r>
              <a:rPr lang="en-US" sz="1600" dirty="0"/>
              <a:t>of encouraging young girls to be healthy, live a balanced life and feel good about their individuality and natural body type, ads like this tell young girls that they need to “shape up” and run away from food to be popular and </a:t>
            </a:r>
            <a:r>
              <a:rPr lang="en-US" sz="1600" dirty="0" smtClean="0"/>
              <a:t>successful… </a:t>
            </a:r>
            <a:r>
              <a:rPr lang="en-US" sz="1600" dirty="0" err="1"/>
              <a:t>Skechers</a:t>
            </a:r>
            <a:r>
              <a:rPr lang="en-US" sz="1600" dirty="0"/>
              <a:t> is the one who needs to shape up</a:t>
            </a:r>
            <a:r>
              <a:rPr lang="en-US" sz="1600" dirty="0" smtClean="0"/>
              <a:t>!” - Lynn </a:t>
            </a:r>
            <a:r>
              <a:rPr lang="en-US" sz="1600" dirty="0" err="1"/>
              <a:t>Grefe</a:t>
            </a:r>
            <a:r>
              <a:rPr lang="en-US" sz="1600" dirty="0"/>
              <a:t>, president and CEO of NEDA</a:t>
            </a:r>
          </a:p>
        </p:txBody>
      </p:sp>
    </p:spTree>
    <p:extLst>
      <p:ext uri="{BB962C8B-B14F-4D97-AF65-F5344CB8AC3E}">
        <p14:creationId xmlns:p14="http://schemas.microsoft.com/office/powerpoint/2010/main" val="1334355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
            <a:ext cx="8229600" cy="1143000"/>
          </a:xfrm>
        </p:spPr>
        <p:txBody>
          <a:bodyPr/>
          <a:lstStyle/>
          <a:p>
            <a:r>
              <a:rPr lang="en-US" dirty="0" smtClean="0"/>
              <a:t>Ball </a:t>
            </a:r>
            <a:endParaRPr lang="en-US" dirty="0"/>
          </a:p>
        </p:txBody>
      </p:sp>
      <p:sp>
        <p:nvSpPr>
          <p:cNvPr id="3" name="Content Placeholder 2"/>
          <p:cNvSpPr>
            <a:spLocks noGrp="1"/>
          </p:cNvSpPr>
          <p:nvPr>
            <p:ph idx="1"/>
          </p:nvPr>
        </p:nvSpPr>
        <p:spPr/>
        <p:txBody>
          <a:bodyPr>
            <a:normAutofit/>
          </a:bodyPr>
          <a:lstStyle/>
          <a:p>
            <a:r>
              <a:rPr lang="en-US" sz="2400" dirty="0" smtClean="0"/>
              <a:t>Objects </a:t>
            </a:r>
            <a:r>
              <a:rPr lang="en-US" sz="2400" dirty="0"/>
              <a:t>and persons that have been endowed with culturally constituted meanings can transfer these meanings </a:t>
            </a:r>
            <a:r>
              <a:rPr lang="en-US" sz="2400" dirty="0" smtClean="0"/>
              <a:t>to products </a:t>
            </a:r>
            <a:r>
              <a:rPr lang="en-US" sz="1600" i="1" dirty="0" smtClean="0"/>
              <a:t>(McCracken 1986).</a:t>
            </a:r>
            <a:endParaRPr lang="en-US" dirty="0" smtClean="0"/>
          </a:p>
          <a:p>
            <a:pPr lvl="1">
              <a:spcBef>
                <a:spcPts val="0"/>
              </a:spcBef>
            </a:pPr>
            <a:r>
              <a:rPr lang="en-US" sz="2000" dirty="0" smtClean="0"/>
              <a:t>Brands carry </a:t>
            </a:r>
            <a:r>
              <a:rPr lang="en-US" sz="2000" dirty="0"/>
              <a:t>cultural meaning </a:t>
            </a:r>
            <a:r>
              <a:rPr lang="en-US" sz="1600" i="1" dirty="0"/>
              <a:t>(Schroeder 2009) </a:t>
            </a:r>
            <a:endParaRPr lang="en-US" sz="1600" i="1" dirty="0" smtClean="0"/>
          </a:p>
          <a:p>
            <a:pPr lvl="1">
              <a:spcBef>
                <a:spcPts val="0"/>
              </a:spcBef>
            </a:pPr>
            <a:r>
              <a:rPr lang="en-US" sz="2000" dirty="0" smtClean="0"/>
              <a:t>Celebrities </a:t>
            </a:r>
            <a:r>
              <a:rPr lang="en-US" sz="2000" dirty="0"/>
              <a:t>can be conceptualized as branded products </a:t>
            </a:r>
            <a:r>
              <a:rPr lang="en-US" sz="1600" i="1" dirty="0"/>
              <a:t>(Luo et al. </a:t>
            </a:r>
            <a:r>
              <a:rPr lang="en-US" sz="1600" i="1" dirty="0" smtClean="0"/>
              <a:t>2010)</a:t>
            </a:r>
          </a:p>
          <a:p>
            <a:pPr marL="457200" lvl="1" indent="0">
              <a:spcBef>
                <a:spcPts val="0"/>
              </a:spcBef>
              <a:buNone/>
            </a:pPr>
            <a:endParaRPr lang="en-US" sz="1200" i="1" dirty="0" smtClean="0"/>
          </a:p>
          <a:p>
            <a:pPr>
              <a:spcBef>
                <a:spcPts val="0"/>
              </a:spcBef>
            </a:pPr>
            <a:r>
              <a:rPr lang="en-US" sz="2400" dirty="0"/>
              <a:t>This suggests that brands (an object) could also transfer meaning to a celebrity (the product</a:t>
            </a:r>
            <a:r>
              <a:rPr lang="en-US" sz="2400" dirty="0" smtClean="0"/>
              <a:t>).</a:t>
            </a:r>
            <a:endParaRPr lang="en-US" sz="2400" dirty="0"/>
          </a:p>
          <a:p>
            <a:pPr>
              <a:spcBef>
                <a:spcPts val="0"/>
              </a:spcBef>
            </a:pPr>
            <a:endParaRPr lang="en-US" sz="1800" i="1" dirty="0" smtClean="0"/>
          </a:p>
          <a:p>
            <a:pPr>
              <a:spcBef>
                <a:spcPts val="0"/>
              </a:spcBef>
            </a:pPr>
            <a:endParaRPr lang="en-US" sz="2000" i="1" dirty="0" smtClean="0"/>
          </a:p>
          <a:p>
            <a:pPr marL="457200" lvl="1" indent="0">
              <a:buNone/>
            </a:pPr>
            <a:endParaRPr lang="en-US" dirty="0"/>
          </a:p>
        </p:txBody>
      </p:sp>
      <p:sp>
        <p:nvSpPr>
          <p:cNvPr id="4" name="Title 4"/>
          <p:cNvSpPr txBox="1">
            <a:spLocks/>
          </p:cNvSpPr>
          <p:nvPr/>
        </p:nvSpPr>
        <p:spPr>
          <a:xfrm>
            <a:off x="457200" y="304800"/>
            <a:ext cx="8229600" cy="1143000"/>
          </a:xfrm>
          <a:prstGeom prst="roundRect">
            <a:avLst/>
          </a:prstGeom>
          <a:solidFill>
            <a:srgbClr val="002060"/>
          </a:solidFill>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4000" b="1" dirty="0" smtClean="0"/>
              <a:t>Transfer of Meaning</a:t>
            </a:r>
            <a:endParaRPr lang="en-US" sz="4000" b="1" dirty="0"/>
          </a:p>
        </p:txBody>
      </p:sp>
    </p:spTree>
    <p:extLst>
      <p:ext uri="{BB962C8B-B14F-4D97-AF65-F5344CB8AC3E}">
        <p14:creationId xmlns:p14="http://schemas.microsoft.com/office/powerpoint/2010/main" val="34749860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
            <a:ext cx="8229600" cy="1143000"/>
          </a:xfrm>
        </p:spPr>
        <p:txBody>
          <a:bodyPr/>
          <a:lstStyle/>
          <a:p>
            <a:r>
              <a:rPr lang="en-US" dirty="0" smtClean="0"/>
              <a:t>Ball </a:t>
            </a:r>
            <a:endParaRPr lang="en-US" dirty="0"/>
          </a:p>
        </p:txBody>
      </p:sp>
      <p:sp>
        <p:nvSpPr>
          <p:cNvPr id="3" name="Content Placeholder 2"/>
          <p:cNvSpPr>
            <a:spLocks noGrp="1"/>
          </p:cNvSpPr>
          <p:nvPr>
            <p:ph idx="1"/>
          </p:nvPr>
        </p:nvSpPr>
        <p:spPr/>
        <p:txBody>
          <a:bodyPr>
            <a:normAutofit/>
          </a:bodyPr>
          <a:lstStyle/>
          <a:p>
            <a:r>
              <a:rPr lang="en-US" sz="2400" dirty="0" smtClean="0"/>
              <a:t>Memory </a:t>
            </a:r>
            <a:r>
              <a:rPr lang="en-US" sz="2400" dirty="0"/>
              <a:t>is stored in nodes that are connected by </a:t>
            </a:r>
            <a:r>
              <a:rPr lang="en-US" sz="2400" dirty="0" smtClean="0"/>
              <a:t>links </a:t>
            </a:r>
            <a:r>
              <a:rPr lang="en-US" sz="1600" i="1" dirty="0"/>
              <a:t>(Anderson 1983</a:t>
            </a:r>
            <a:r>
              <a:rPr lang="en-US" sz="1600" i="1" dirty="0" smtClean="0"/>
              <a:t>)</a:t>
            </a:r>
          </a:p>
          <a:p>
            <a:r>
              <a:rPr lang="en-US" sz="2400" dirty="0" smtClean="0"/>
              <a:t>Celebrities </a:t>
            </a:r>
            <a:r>
              <a:rPr lang="en-US" sz="2400" dirty="0"/>
              <a:t>and the brands that they endorse </a:t>
            </a:r>
            <a:r>
              <a:rPr lang="en-US" sz="2400" dirty="0" smtClean="0"/>
              <a:t>can become </a:t>
            </a:r>
            <a:r>
              <a:rPr lang="en-US" sz="2400" dirty="0"/>
              <a:t>linked in a consumer’s memory </a:t>
            </a:r>
            <a:r>
              <a:rPr lang="en-US" sz="1600" i="1" dirty="0"/>
              <a:t>(Keller 1993; Till </a:t>
            </a:r>
            <a:r>
              <a:rPr lang="en-US" sz="1600" i="1" dirty="0" smtClean="0"/>
              <a:t>&amp; </a:t>
            </a:r>
            <a:r>
              <a:rPr lang="en-US" sz="1600" i="1" dirty="0" err="1"/>
              <a:t>Shimp</a:t>
            </a:r>
            <a:r>
              <a:rPr lang="en-US" sz="1600" i="1" dirty="0"/>
              <a:t> 1998; Till 1998</a:t>
            </a:r>
            <a:r>
              <a:rPr lang="en-US" sz="1600" i="1" dirty="0" smtClean="0"/>
              <a:t>)</a:t>
            </a:r>
          </a:p>
          <a:p>
            <a:r>
              <a:rPr lang="en-US" sz="2400" dirty="0" smtClean="0"/>
              <a:t>Support for this assertion:</a:t>
            </a:r>
          </a:p>
          <a:p>
            <a:pPr lvl="1"/>
            <a:r>
              <a:rPr lang="en-US" sz="1800" dirty="0" smtClean="0"/>
              <a:t>Perceptions </a:t>
            </a:r>
            <a:r>
              <a:rPr lang="en-US" sz="1800" dirty="0"/>
              <a:t>of the brand should also be able to impact the image of the </a:t>
            </a:r>
            <a:r>
              <a:rPr lang="en-US" sz="1800" dirty="0" smtClean="0"/>
              <a:t>celebrity</a:t>
            </a:r>
            <a:r>
              <a:rPr lang="en-US" sz="1800" i="1" dirty="0" smtClean="0"/>
              <a:t> </a:t>
            </a:r>
            <a:r>
              <a:rPr lang="en-US" sz="1600" i="1" dirty="0" smtClean="0"/>
              <a:t>(Seno &amp; Lukas 2007)</a:t>
            </a:r>
          </a:p>
          <a:p>
            <a:pPr lvl="1"/>
            <a:r>
              <a:rPr lang="en-US" sz="1800" dirty="0" smtClean="0"/>
              <a:t>Perceptions </a:t>
            </a:r>
            <a:r>
              <a:rPr lang="en-US" sz="1800" dirty="0"/>
              <a:t>of a brand can impact perceived attributes of a celebrity such as attractiveness, trustworthiness, expertise, and credibility </a:t>
            </a:r>
            <a:r>
              <a:rPr lang="en-US" sz="1600" i="1" dirty="0"/>
              <a:t>(Doss 2011</a:t>
            </a:r>
            <a:r>
              <a:rPr lang="en-US" sz="1600" i="1" dirty="0" smtClean="0"/>
              <a:t>)</a:t>
            </a:r>
          </a:p>
          <a:p>
            <a:pPr lvl="1"/>
            <a:r>
              <a:rPr lang="en-US" sz="1800" dirty="0" smtClean="0"/>
              <a:t>Analysis </a:t>
            </a:r>
            <a:r>
              <a:rPr lang="en-US" sz="1800" dirty="0"/>
              <a:t>of newspaper articles suggests that actions committed by a brand may transfer to the </a:t>
            </a:r>
            <a:r>
              <a:rPr lang="en-US" sz="1800" dirty="0" smtClean="0"/>
              <a:t>endorser </a:t>
            </a:r>
            <a:r>
              <a:rPr lang="en-US" sz="1600" i="1" dirty="0" smtClean="0"/>
              <a:t>(</a:t>
            </a:r>
            <a:r>
              <a:rPr lang="en-US" sz="1600" i="1" dirty="0" err="1"/>
              <a:t>Halonen</a:t>
            </a:r>
            <a:r>
              <a:rPr lang="en-US" sz="1600" i="1" dirty="0"/>
              <a:t>-Knight </a:t>
            </a:r>
            <a:r>
              <a:rPr lang="en-US" sz="1600" i="1" dirty="0" smtClean="0"/>
              <a:t>&amp; </a:t>
            </a:r>
            <a:r>
              <a:rPr lang="en-US" sz="1600" i="1" dirty="0" err="1"/>
              <a:t>Hurmerinta</a:t>
            </a:r>
            <a:r>
              <a:rPr lang="en-US" sz="1600" i="1" dirty="0"/>
              <a:t> </a:t>
            </a:r>
            <a:r>
              <a:rPr lang="en-US" sz="1600" i="1" dirty="0" smtClean="0"/>
              <a:t>2010</a:t>
            </a:r>
            <a:r>
              <a:rPr lang="en-US" sz="1600" i="1" dirty="0"/>
              <a:t>) </a:t>
            </a:r>
            <a:endParaRPr lang="en-US" sz="1600" i="1" dirty="0" smtClean="0"/>
          </a:p>
          <a:p>
            <a:pPr lvl="1"/>
            <a:endParaRPr lang="en-US" sz="1600" i="1" dirty="0" smtClean="0"/>
          </a:p>
          <a:p>
            <a:pPr lvl="1"/>
            <a:endParaRPr lang="en-US" sz="1600" i="1" dirty="0" smtClean="0"/>
          </a:p>
        </p:txBody>
      </p:sp>
      <p:sp>
        <p:nvSpPr>
          <p:cNvPr id="4" name="Title 4"/>
          <p:cNvSpPr txBox="1">
            <a:spLocks/>
          </p:cNvSpPr>
          <p:nvPr/>
        </p:nvSpPr>
        <p:spPr>
          <a:xfrm>
            <a:off x="457200" y="304800"/>
            <a:ext cx="8229600" cy="1143000"/>
          </a:xfrm>
          <a:prstGeom prst="roundRect">
            <a:avLst/>
          </a:prstGeom>
          <a:solidFill>
            <a:srgbClr val="002060"/>
          </a:solidFill>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4000" b="1" dirty="0" smtClean="0"/>
              <a:t>Associative Network Model </a:t>
            </a:r>
            <a:r>
              <a:rPr lang="en-US" sz="4000" b="1" dirty="0"/>
              <a:t>of </a:t>
            </a:r>
            <a:r>
              <a:rPr lang="en-US" sz="4000" b="1" dirty="0" smtClean="0"/>
              <a:t>Memory</a:t>
            </a:r>
            <a:endParaRPr lang="en-US" sz="4000" b="1" dirty="0"/>
          </a:p>
        </p:txBody>
      </p:sp>
    </p:spTree>
    <p:extLst>
      <p:ext uri="{BB962C8B-B14F-4D97-AF65-F5344CB8AC3E}">
        <p14:creationId xmlns:p14="http://schemas.microsoft.com/office/powerpoint/2010/main" val="42067640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
            <a:ext cx="8229600" cy="1143000"/>
          </a:xfrm>
        </p:spPr>
        <p:txBody>
          <a:bodyPr/>
          <a:lstStyle/>
          <a:p>
            <a:r>
              <a:rPr lang="en-US" dirty="0" smtClean="0"/>
              <a:t>Ball </a:t>
            </a:r>
            <a:endParaRPr lang="en-US" dirty="0"/>
          </a:p>
        </p:txBody>
      </p:sp>
      <p:sp>
        <p:nvSpPr>
          <p:cNvPr id="3" name="Content Placeholder 2"/>
          <p:cNvSpPr>
            <a:spLocks noGrp="1"/>
          </p:cNvSpPr>
          <p:nvPr>
            <p:ph idx="1"/>
          </p:nvPr>
        </p:nvSpPr>
        <p:spPr>
          <a:xfrm>
            <a:off x="762000" y="1600200"/>
            <a:ext cx="7391400" cy="4525963"/>
          </a:xfrm>
        </p:spPr>
        <p:txBody>
          <a:bodyPr>
            <a:normAutofit/>
          </a:bodyPr>
          <a:lstStyle/>
          <a:p>
            <a:pPr marL="628650" indent="-628650">
              <a:buNone/>
            </a:pPr>
            <a:endParaRPr lang="en-US" dirty="0"/>
          </a:p>
          <a:p>
            <a:pPr marL="0" indent="0">
              <a:buNone/>
            </a:pPr>
            <a:r>
              <a:rPr lang="en-US" sz="2800" b="1" dirty="0" smtClean="0"/>
              <a:t>H1</a:t>
            </a:r>
            <a:r>
              <a:rPr lang="en-US" sz="2800" b="1" dirty="0"/>
              <a:t>: </a:t>
            </a:r>
            <a:r>
              <a:rPr lang="en-US" sz="2800" dirty="0"/>
              <a:t>	A transgression committed by a brand will </a:t>
            </a:r>
            <a:r>
              <a:rPr lang="en-US" sz="2800" dirty="0" smtClean="0"/>
              <a:t>	negatively </a:t>
            </a:r>
            <a:r>
              <a:rPr lang="en-US" sz="2800" dirty="0"/>
              <a:t>impact consumers’ attitudes </a:t>
            </a:r>
            <a:r>
              <a:rPr lang="en-US" sz="2800" dirty="0" smtClean="0"/>
              <a:t>	toward </a:t>
            </a:r>
            <a:r>
              <a:rPr lang="en-US" sz="2800" dirty="0"/>
              <a:t>the </a:t>
            </a:r>
            <a:r>
              <a:rPr lang="en-US" sz="2800" dirty="0" smtClean="0"/>
              <a:t>celebrity </a:t>
            </a:r>
            <a:r>
              <a:rPr lang="en-US" sz="2800" dirty="0"/>
              <a:t>endorsing the brand</a:t>
            </a:r>
            <a:r>
              <a:rPr lang="en-US" sz="2400" dirty="0"/>
              <a:t>. </a:t>
            </a:r>
          </a:p>
        </p:txBody>
      </p:sp>
      <p:sp>
        <p:nvSpPr>
          <p:cNvPr id="4" name="Title 4"/>
          <p:cNvSpPr txBox="1">
            <a:spLocks/>
          </p:cNvSpPr>
          <p:nvPr/>
        </p:nvSpPr>
        <p:spPr>
          <a:xfrm>
            <a:off x="457200" y="304800"/>
            <a:ext cx="8229600" cy="1143000"/>
          </a:xfrm>
          <a:prstGeom prst="roundRect">
            <a:avLst/>
          </a:prstGeom>
          <a:solidFill>
            <a:srgbClr val="002060"/>
          </a:solidFill>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4000" b="1" dirty="0" smtClean="0"/>
              <a:t>Hypothesis #1</a:t>
            </a:r>
            <a:endParaRPr lang="en-US" sz="4000" b="1" dirty="0"/>
          </a:p>
        </p:txBody>
      </p:sp>
    </p:spTree>
    <p:extLst>
      <p:ext uri="{BB962C8B-B14F-4D97-AF65-F5344CB8AC3E}">
        <p14:creationId xmlns:p14="http://schemas.microsoft.com/office/powerpoint/2010/main" val="20089592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
            <a:ext cx="8229600" cy="1143000"/>
          </a:xfrm>
        </p:spPr>
        <p:txBody>
          <a:bodyPr/>
          <a:lstStyle/>
          <a:p>
            <a:r>
              <a:rPr lang="en-US" dirty="0" smtClean="0"/>
              <a:t>Ball </a:t>
            </a:r>
            <a:endParaRPr lang="en-US" dirty="0"/>
          </a:p>
        </p:txBody>
      </p:sp>
      <p:sp>
        <p:nvSpPr>
          <p:cNvPr id="3" name="Content Placeholder 2"/>
          <p:cNvSpPr>
            <a:spLocks noGrp="1"/>
          </p:cNvSpPr>
          <p:nvPr>
            <p:ph idx="1"/>
          </p:nvPr>
        </p:nvSpPr>
        <p:spPr>
          <a:xfrm>
            <a:off x="457200" y="1600200"/>
            <a:ext cx="8229600" cy="4876800"/>
          </a:xfrm>
        </p:spPr>
        <p:txBody>
          <a:bodyPr>
            <a:normAutofit fontScale="92500" lnSpcReduction="20000"/>
          </a:bodyPr>
          <a:lstStyle/>
          <a:p>
            <a:pPr>
              <a:spcBef>
                <a:spcPts val="0"/>
              </a:spcBef>
            </a:pPr>
            <a:r>
              <a:rPr lang="en-US" sz="2400" dirty="0"/>
              <a:t>Attribution theory </a:t>
            </a:r>
            <a:r>
              <a:rPr lang="en-US" sz="1600" i="1" dirty="0"/>
              <a:t>(</a:t>
            </a:r>
            <a:r>
              <a:rPr lang="en-US" sz="1600" i="1" dirty="0" err="1"/>
              <a:t>Heider</a:t>
            </a:r>
            <a:r>
              <a:rPr lang="en-US" sz="1600" i="1" dirty="0"/>
              <a:t> 1958) </a:t>
            </a:r>
            <a:r>
              <a:rPr lang="en-US" sz="2400" dirty="0"/>
              <a:t>suggests that blame </a:t>
            </a:r>
            <a:r>
              <a:rPr lang="en-US" sz="1600" i="1" dirty="0"/>
              <a:t>(Bailey and </a:t>
            </a:r>
            <a:r>
              <a:rPr lang="en-US" sz="1600" i="1" dirty="0" err="1"/>
              <a:t>Bonifield</a:t>
            </a:r>
            <a:r>
              <a:rPr lang="en-US" sz="1600" i="1" dirty="0"/>
              <a:t> 2010; </a:t>
            </a:r>
            <a:r>
              <a:rPr lang="en-US" sz="1600" i="1" dirty="0" err="1"/>
              <a:t>Cleeren</a:t>
            </a:r>
            <a:r>
              <a:rPr lang="en-US" sz="1600" i="1" dirty="0"/>
              <a:t> et al. 2013)</a:t>
            </a:r>
            <a:r>
              <a:rPr lang="en-US" sz="1600" dirty="0"/>
              <a:t> </a:t>
            </a:r>
            <a:r>
              <a:rPr lang="en-US" sz="2400" dirty="0"/>
              <a:t>and the often held mindset that others are guilty by association </a:t>
            </a:r>
            <a:r>
              <a:rPr lang="en-US" sz="1600" i="1" dirty="0"/>
              <a:t>(</a:t>
            </a:r>
            <a:r>
              <a:rPr lang="en-US" sz="1600" i="1" dirty="0" err="1"/>
              <a:t>Cleeren</a:t>
            </a:r>
            <a:r>
              <a:rPr lang="en-US" sz="1600" i="1" dirty="0"/>
              <a:t> et al. 2013) </a:t>
            </a:r>
            <a:r>
              <a:rPr lang="en-US" sz="2400" dirty="0"/>
              <a:t>may be the one part of the underlying mechanism that results in a reduction of consumers’ attitudes toward the endorser. </a:t>
            </a:r>
            <a:endParaRPr lang="en-US" sz="2400" dirty="0" smtClean="0"/>
          </a:p>
          <a:p>
            <a:pPr marL="0" indent="0">
              <a:spcBef>
                <a:spcPts val="0"/>
              </a:spcBef>
              <a:buNone/>
            </a:pPr>
            <a:endParaRPr lang="en-US" sz="2400" dirty="0" smtClean="0"/>
          </a:p>
          <a:p>
            <a:pPr marL="285750" indent="-285750"/>
            <a:r>
              <a:rPr lang="en-US" sz="2400" dirty="0"/>
              <a:t>Moral psychology research suggests that perceptions of responsibility impact individuals make moral judgments unconsciously and automatically </a:t>
            </a:r>
            <a:r>
              <a:rPr lang="en-US" sz="1600" i="1" dirty="0"/>
              <a:t>(Greene and </a:t>
            </a:r>
            <a:r>
              <a:rPr lang="en-US" sz="1600" i="1" dirty="0" err="1"/>
              <a:t>Haidt</a:t>
            </a:r>
            <a:r>
              <a:rPr lang="en-US" sz="1600" i="1" dirty="0"/>
              <a:t> 2006).</a:t>
            </a:r>
          </a:p>
          <a:p>
            <a:pPr lvl="1">
              <a:buFont typeface="Arial" panose="020B0604020202020204" pitchFamily="34" charset="0"/>
              <a:buChar char="•"/>
            </a:pPr>
            <a:r>
              <a:rPr lang="en-US" sz="2400" dirty="0"/>
              <a:t>Perceptions of responsibility  have been found to impact moral reputation </a:t>
            </a:r>
            <a:r>
              <a:rPr lang="en-US" sz="1600" i="1" dirty="0"/>
              <a:t>(Zhou and </a:t>
            </a:r>
            <a:r>
              <a:rPr lang="en-US" sz="1600" i="1" dirty="0" err="1"/>
              <a:t>Whitla</a:t>
            </a:r>
            <a:r>
              <a:rPr lang="en-US" sz="1600" i="1" dirty="0"/>
              <a:t> 2013)</a:t>
            </a:r>
          </a:p>
          <a:p>
            <a:pPr lvl="1"/>
            <a:endParaRPr lang="en-US" sz="2400" dirty="0"/>
          </a:p>
          <a:p>
            <a:pPr marL="285750" indent="-285750"/>
            <a:r>
              <a:rPr lang="en-US" sz="2400" dirty="0"/>
              <a:t>Further, assessments of moral reputation results in feelings of instant approval or disapproval </a:t>
            </a:r>
            <a:r>
              <a:rPr lang="en-US" sz="1600" i="1" dirty="0"/>
              <a:t>(Greene and </a:t>
            </a:r>
            <a:r>
              <a:rPr lang="en-US" sz="1600" i="1" dirty="0" err="1"/>
              <a:t>Haidt</a:t>
            </a:r>
            <a:r>
              <a:rPr lang="en-US" sz="1600" i="1" dirty="0"/>
              <a:t> 2006). </a:t>
            </a:r>
            <a:endParaRPr lang="en-US" sz="2400" i="1" dirty="0"/>
          </a:p>
          <a:p>
            <a:pPr lvl="1">
              <a:buFont typeface="Arial" panose="020B0604020202020204" pitchFamily="34" charset="0"/>
              <a:buChar char="•"/>
            </a:pPr>
            <a:r>
              <a:rPr lang="en-US" sz="2400" dirty="0"/>
              <a:t>Decreases in perceptions of moral reputation also lead to decreases in attitudes</a:t>
            </a:r>
            <a:r>
              <a:rPr lang="en-US" sz="1600" dirty="0"/>
              <a:t> </a:t>
            </a:r>
            <a:r>
              <a:rPr lang="en-US" sz="1600" i="1" dirty="0"/>
              <a:t>(Zhou and </a:t>
            </a:r>
            <a:r>
              <a:rPr lang="en-US" sz="1600" i="1" dirty="0" err="1"/>
              <a:t>Whitla</a:t>
            </a:r>
            <a:r>
              <a:rPr lang="en-US" sz="1600" i="1" dirty="0"/>
              <a:t> 2013)</a:t>
            </a:r>
          </a:p>
          <a:p>
            <a:pPr>
              <a:spcBef>
                <a:spcPts val="0"/>
              </a:spcBef>
            </a:pPr>
            <a:endParaRPr lang="en-US" sz="2400" dirty="0" smtClean="0"/>
          </a:p>
          <a:p>
            <a:endParaRPr lang="en-US" sz="2400" dirty="0"/>
          </a:p>
          <a:p>
            <a:pPr marL="0" indent="0">
              <a:buNone/>
            </a:pPr>
            <a:endParaRPr lang="en-US" sz="2400" dirty="0" smtClean="0"/>
          </a:p>
        </p:txBody>
      </p:sp>
      <p:sp>
        <p:nvSpPr>
          <p:cNvPr id="4" name="Title 4"/>
          <p:cNvSpPr txBox="1">
            <a:spLocks/>
          </p:cNvSpPr>
          <p:nvPr/>
        </p:nvSpPr>
        <p:spPr>
          <a:xfrm>
            <a:off x="457200" y="304800"/>
            <a:ext cx="8229600" cy="1143000"/>
          </a:xfrm>
          <a:prstGeom prst="roundRect">
            <a:avLst/>
          </a:prstGeom>
          <a:solidFill>
            <a:srgbClr val="002060"/>
          </a:solidFill>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4000" b="1" dirty="0" smtClean="0"/>
              <a:t>Responsibility &amp; Moral Reputation</a:t>
            </a:r>
            <a:endParaRPr lang="en-US" sz="4000" b="1" dirty="0"/>
          </a:p>
        </p:txBody>
      </p:sp>
    </p:spTree>
    <p:extLst>
      <p:ext uri="{BB962C8B-B14F-4D97-AF65-F5344CB8AC3E}">
        <p14:creationId xmlns:p14="http://schemas.microsoft.com/office/powerpoint/2010/main" val="23054629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
            <a:ext cx="8229600" cy="1143000"/>
          </a:xfrm>
        </p:spPr>
        <p:txBody>
          <a:bodyPr/>
          <a:lstStyle/>
          <a:p>
            <a:r>
              <a:rPr lang="en-US" dirty="0" smtClean="0"/>
              <a:t>Ball </a:t>
            </a:r>
            <a:endParaRPr lang="en-US" dirty="0"/>
          </a:p>
        </p:txBody>
      </p:sp>
      <p:sp>
        <p:nvSpPr>
          <p:cNvPr id="3" name="Content Placeholder 2"/>
          <p:cNvSpPr>
            <a:spLocks noGrp="1"/>
          </p:cNvSpPr>
          <p:nvPr>
            <p:ph idx="1"/>
          </p:nvPr>
        </p:nvSpPr>
        <p:spPr>
          <a:xfrm>
            <a:off x="762000" y="1110590"/>
            <a:ext cx="7391400" cy="4525963"/>
          </a:xfrm>
        </p:spPr>
        <p:txBody>
          <a:bodyPr>
            <a:normAutofit/>
          </a:bodyPr>
          <a:lstStyle/>
          <a:p>
            <a:pPr marL="628650" indent="-628650">
              <a:buNone/>
            </a:pPr>
            <a:endParaRPr lang="en-US" dirty="0"/>
          </a:p>
          <a:p>
            <a:pPr marL="0" indent="0">
              <a:buNone/>
            </a:pPr>
            <a:r>
              <a:rPr lang="en-US" sz="2800" b="1" dirty="0" smtClean="0"/>
              <a:t>H2: </a:t>
            </a:r>
            <a:r>
              <a:rPr lang="en-US" sz="2800" dirty="0"/>
              <a:t>	The impact of a transgression committed </a:t>
            </a:r>
            <a:r>
              <a:rPr lang="en-US" sz="2800" dirty="0" smtClean="0"/>
              <a:t>	by </a:t>
            </a:r>
            <a:r>
              <a:rPr lang="en-US" sz="2800" dirty="0"/>
              <a:t>a brand on consumers’ attitudes toward </a:t>
            </a:r>
            <a:r>
              <a:rPr lang="en-US" sz="2800" dirty="0" smtClean="0"/>
              <a:t>	the </a:t>
            </a:r>
            <a:r>
              <a:rPr lang="en-US" sz="2800" dirty="0"/>
              <a:t>celebrity endorsing the brand will be </a:t>
            </a:r>
            <a:r>
              <a:rPr lang="en-US" sz="2800" dirty="0" smtClean="0"/>
              <a:t>	sequentially </a:t>
            </a:r>
            <a:r>
              <a:rPr lang="en-US" sz="2800" dirty="0"/>
              <a:t>mediated by perceptions of </a:t>
            </a:r>
            <a:r>
              <a:rPr lang="en-US" sz="2800" dirty="0" smtClean="0"/>
              <a:t>	responsibility </a:t>
            </a:r>
            <a:r>
              <a:rPr lang="en-US" sz="2800" dirty="0"/>
              <a:t>and moral reputation.</a:t>
            </a:r>
            <a:endParaRPr lang="en-US" sz="2400" dirty="0"/>
          </a:p>
        </p:txBody>
      </p:sp>
      <p:sp>
        <p:nvSpPr>
          <p:cNvPr id="4" name="Title 4"/>
          <p:cNvSpPr txBox="1">
            <a:spLocks/>
          </p:cNvSpPr>
          <p:nvPr/>
        </p:nvSpPr>
        <p:spPr>
          <a:xfrm>
            <a:off x="457200" y="304800"/>
            <a:ext cx="8229600" cy="1143000"/>
          </a:xfrm>
          <a:prstGeom prst="roundRect">
            <a:avLst/>
          </a:prstGeom>
          <a:solidFill>
            <a:srgbClr val="002060"/>
          </a:solidFill>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4000" b="1" dirty="0" smtClean="0"/>
              <a:t>Hypothesis #2</a:t>
            </a:r>
            <a:endParaRPr lang="en-US" sz="4000" b="1" dirty="0"/>
          </a:p>
        </p:txBody>
      </p:sp>
      <p:grpSp>
        <p:nvGrpSpPr>
          <p:cNvPr id="5" name="Group 4"/>
          <p:cNvGrpSpPr/>
          <p:nvPr/>
        </p:nvGrpSpPr>
        <p:grpSpPr>
          <a:xfrm>
            <a:off x="762000" y="4071954"/>
            <a:ext cx="7924800" cy="2566407"/>
            <a:chOff x="609600" y="2838077"/>
            <a:chExt cx="7924800" cy="2566407"/>
          </a:xfrm>
        </p:grpSpPr>
        <p:sp>
          <p:nvSpPr>
            <p:cNvPr id="6" name="TextBox 5"/>
            <p:cNvSpPr txBox="1"/>
            <p:nvPr/>
          </p:nvSpPr>
          <p:spPr>
            <a:xfrm>
              <a:off x="609600" y="4758153"/>
              <a:ext cx="1752600" cy="646331"/>
            </a:xfrm>
            <a:prstGeom prst="rect">
              <a:avLst/>
            </a:prstGeom>
            <a:noFill/>
            <a:ln>
              <a:solidFill>
                <a:srgbClr val="303C18"/>
              </a:solidFill>
            </a:ln>
          </p:spPr>
          <p:txBody>
            <a:bodyPr wrap="square" rtlCol="0" anchor="ctr">
              <a:spAutoFit/>
            </a:bodyPr>
            <a:lstStyle/>
            <a:p>
              <a:pPr algn="ctr"/>
              <a:r>
                <a:rPr lang="en-US" dirty="0" smtClean="0"/>
                <a:t>Brand Transgression</a:t>
              </a:r>
            </a:p>
          </p:txBody>
        </p:sp>
        <p:sp>
          <p:nvSpPr>
            <p:cNvPr id="7" name="TextBox 6"/>
            <p:cNvSpPr txBox="1"/>
            <p:nvPr/>
          </p:nvSpPr>
          <p:spPr>
            <a:xfrm>
              <a:off x="7010400" y="4751557"/>
              <a:ext cx="1524000" cy="646331"/>
            </a:xfrm>
            <a:prstGeom prst="rect">
              <a:avLst/>
            </a:prstGeom>
            <a:noFill/>
            <a:ln>
              <a:solidFill>
                <a:srgbClr val="303C18"/>
              </a:solidFill>
            </a:ln>
          </p:spPr>
          <p:txBody>
            <a:bodyPr wrap="square" rtlCol="0" anchor="ctr" anchorCtr="1">
              <a:spAutoFit/>
            </a:bodyPr>
            <a:lstStyle/>
            <a:p>
              <a:pPr algn="ctr"/>
              <a:endParaRPr lang="en-US" dirty="0" smtClean="0"/>
            </a:p>
            <a:p>
              <a:pPr algn="ctr"/>
              <a:r>
                <a:rPr lang="en-US" dirty="0" smtClean="0"/>
                <a:t>Attitudes</a:t>
              </a:r>
            </a:p>
          </p:txBody>
        </p:sp>
        <p:cxnSp>
          <p:nvCxnSpPr>
            <p:cNvPr id="8" name="Straight Arrow Connector 7"/>
            <p:cNvCxnSpPr>
              <a:stCxn id="6" idx="3"/>
              <a:endCxn id="7" idx="1"/>
            </p:cNvCxnSpPr>
            <p:nvPr/>
          </p:nvCxnSpPr>
          <p:spPr>
            <a:xfrm flipV="1">
              <a:off x="2362200" y="5074723"/>
              <a:ext cx="4648200" cy="6596"/>
            </a:xfrm>
            <a:prstGeom prst="straightConnector1">
              <a:avLst/>
            </a:prstGeom>
            <a:ln>
              <a:solidFill>
                <a:srgbClr val="303C18"/>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574175" y="2886305"/>
              <a:ext cx="1524000" cy="892552"/>
            </a:xfrm>
            <a:prstGeom prst="rect">
              <a:avLst/>
            </a:prstGeom>
            <a:noFill/>
            <a:ln>
              <a:solidFill>
                <a:srgbClr val="303C18"/>
              </a:solidFill>
            </a:ln>
          </p:spPr>
          <p:txBody>
            <a:bodyPr wrap="square" rtlCol="0" anchor="ctr">
              <a:spAutoFit/>
            </a:bodyPr>
            <a:lstStyle/>
            <a:p>
              <a:pPr algn="ctr"/>
              <a:endParaRPr lang="en-US" sz="800" dirty="0" smtClean="0"/>
            </a:p>
            <a:p>
              <a:pPr algn="ctr"/>
              <a:r>
                <a:rPr lang="en-US" dirty="0" smtClean="0"/>
                <a:t>Perceptions of Responsibility</a:t>
              </a:r>
            </a:p>
            <a:p>
              <a:endParaRPr lang="en-US" sz="800" dirty="0"/>
            </a:p>
          </p:txBody>
        </p:sp>
        <p:sp>
          <p:nvSpPr>
            <p:cNvPr id="10" name="TextBox 9"/>
            <p:cNvSpPr txBox="1"/>
            <p:nvPr/>
          </p:nvSpPr>
          <p:spPr>
            <a:xfrm>
              <a:off x="4876800" y="2838077"/>
              <a:ext cx="1524000" cy="892552"/>
            </a:xfrm>
            <a:prstGeom prst="rect">
              <a:avLst/>
            </a:prstGeom>
            <a:noFill/>
            <a:ln>
              <a:solidFill>
                <a:srgbClr val="303C18"/>
              </a:solidFill>
            </a:ln>
          </p:spPr>
          <p:txBody>
            <a:bodyPr wrap="square" rtlCol="0" anchor="ctr">
              <a:spAutoFit/>
            </a:bodyPr>
            <a:lstStyle/>
            <a:p>
              <a:pPr algn="ctr"/>
              <a:endParaRPr lang="en-US" sz="800" dirty="0" smtClean="0"/>
            </a:p>
            <a:p>
              <a:pPr algn="ctr"/>
              <a:r>
                <a:rPr lang="en-US" dirty="0" smtClean="0"/>
                <a:t>Moral Reputation</a:t>
              </a:r>
            </a:p>
            <a:p>
              <a:endParaRPr lang="en-US" sz="800" dirty="0"/>
            </a:p>
          </p:txBody>
        </p:sp>
        <p:cxnSp>
          <p:nvCxnSpPr>
            <p:cNvPr id="11" name="Straight Arrow Connector 10"/>
            <p:cNvCxnSpPr>
              <a:stCxn id="6" idx="0"/>
              <a:endCxn id="9" idx="1"/>
            </p:cNvCxnSpPr>
            <p:nvPr/>
          </p:nvCxnSpPr>
          <p:spPr>
            <a:xfrm flipV="1">
              <a:off x="1485900" y="3332581"/>
              <a:ext cx="1088275" cy="14255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9" idx="3"/>
            </p:cNvCxnSpPr>
            <p:nvPr/>
          </p:nvCxnSpPr>
          <p:spPr>
            <a:xfrm flipV="1">
              <a:off x="4098175" y="3328721"/>
              <a:ext cx="778625" cy="386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10" idx="3"/>
              <a:endCxn id="7" idx="0"/>
            </p:cNvCxnSpPr>
            <p:nvPr/>
          </p:nvCxnSpPr>
          <p:spPr>
            <a:xfrm>
              <a:off x="6400800" y="3284353"/>
              <a:ext cx="1371600" cy="14672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4272180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1657</TotalTime>
  <Words>1280</Words>
  <Application>Microsoft Office PowerPoint</Application>
  <PresentationFormat>On-screen Show (4:3)</PresentationFormat>
  <Paragraphs>157</Paragraphs>
  <Slides>15</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Office Theme</vt:lpstr>
      <vt:lpstr>PowerPoint Presentation</vt:lpstr>
      <vt:lpstr>Ball </vt:lpstr>
      <vt:lpstr>Ball </vt:lpstr>
      <vt:lpstr>PowerPoint Presentation</vt:lpstr>
      <vt:lpstr>Ball </vt:lpstr>
      <vt:lpstr>Ball </vt:lpstr>
      <vt:lpstr>Ball </vt:lpstr>
      <vt:lpstr>Ball </vt:lpstr>
      <vt:lpstr>Ball </vt:lpstr>
      <vt:lpstr>Ball </vt:lpstr>
      <vt:lpstr>Ball </vt:lpstr>
      <vt:lpstr>Ball </vt:lpstr>
      <vt:lpstr>Ball </vt:lpstr>
      <vt:lpstr>Ball </vt:lpstr>
      <vt:lpstr>Ball </vt:lpstr>
    </vt:vector>
  </TitlesOfParts>
  <Company>University of TN at Martin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Christina Saenger</dc:creator>
  <cp:lastModifiedBy>Thomas, Veronica L.</cp:lastModifiedBy>
  <cp:revision>277</cp:revision>
  <cp:lastPrinted>2015-05-06T20:07:11Z</cp:lastPrinted>
  <dcterms:created xsi:type="dcterms:W3CDTF">2014-02-28T16:29:08Z</dcterms:created>
  <dcterms:modified xsi:type="dcterms:W3CDTF">2015-05-13T15:23:48Z</dcterms:modified>
</cp:coreProperties>
</file>