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430" r:id="rId2"/>
    <p:sldId id="319" r:id="rId3"/>
    <p:sldId id="390" r:id="rId4"/>
    <p:sldId id="394" r:id="rId5"/>
    <p:sldId id="400" r:id="rId6"/>
    <p:sldId id="402" r:id="rId7"/>
    <p:sldId id="447" r:id="rId8"/>
    <p:sldId id="432" r:id="rId9"/>
    <p:sldId id="441" r:id="rId10"/>
    <p:sldId id="440" r:id="rId11"/>
    <p:sldId id="433" r:id="rId12"/>
    <p:sldId id="434" r:id="rId13"/>
    <p:sldId id="435" r:id="rId14"/>
    <p:sldId id="436" r:id="rId15"/>
    <p:sldId id="442" r:id="rId16"/>
    <p:sldId id="428" r:id="rId17"/>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CC66"/>
    <a:srgbClr val="FF5050"/>
    <a:srgbClr val="33CC33"/>
    <a:srgbClr val="A22A2A"/>
    <a:srgbClr val="FDFDFD"/>
    <a:srgbClr val="800000"/>
    <a:srgbClr val="E12BD4"/>
    <a:srgbClr val="5317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3357" autoAdjust="0"/>
  </p:normalViewPr>
  <p:slideViewPr>
    <p:cSldViewPr>
      <p:cViewPr varScale="1">
        <p:scale>
          <a:sx n="69" d="100"/>
          <a:sy n="69" d="100"/>
        </p:scale>
        <p:origin x="744" y="78"/>
      </p:cViewPr>
      <p:guideLst>
        <p:guide orient="horz" pos="2160"/>
        <p:guide pos="3840"/>
      </p:guideLst>
    </p:cSldViewPr>
  </p:slideViewPr>
  <p:outlineViewPr>
    <p:cViewPr>
      <p:scale>
        <a:sx n="33" d="100"/>
        <a:sy n="33" d="100"/>
      </p:scale>
      <p:origin x="0" y="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1"/>
            <a:ext cx="2971800" cy="457200"/>
          </a:xfrm>
          <a:prstGeom prst="rect">
            <a:avLst/>
          </a:prstGeom>
        </p:spPr>
        <p:txBody>
          <a:bodyPr vert="horz" lIns="91418" tIns="45707" rIns="91418" bIns="45707" rtlCol="0"/>
          <a:lstStyle>
            <a:lvl1pPr algn="l">
              <a:defRPr sz="1200"/>
            </a:lvl1pPr>
          </a:lstStyle>
          <a:p>
            <a:endParaRPr lang="en-US"/>
          </a:p>
        </p:txBody>
      </p:sp>
      <p:sp>
        <p:nvSpPr>
          <p:cNvPr id="3" name="Marcador de Posição da Data 2"/>
          <p:cNvSpPr>
            <a:spLocks noGrp="1"/>
          </p:cNvSpPr>
          <p:nvPr>
            <p:ph type="dt" sz="quarter" idx="1"/>
          </p:nvPr>
        </p:nvSpPr>
        <p:spPr>
          <a:xfrm>
            <a:off x="3885011" y="1"/>
            <a:ext cx="2971800" cy="457200"/>
          </a:xfrm>
          <a:prstGeom prst="rect">
            <a:avLst/>
          </a:prstGeom>
        </p:spPr>
        <p:txBody>
          <a:bodyPr vert="horz" lIns="91418" tIns="45707" rIns="91418" bIns="45707" rtlCol="0"/>
          <a:lstStyle>
            <a:lvl1pPr algn="r">
              <a:defRPr sz="1200"/>
            </a:lvl1pPr>
          </a:lstStyle>
          <a:p>
            <a:fld id="{C2E69BC2-7594-4477-A7BB-8850658A1AF2}" type="datetimeFigureOut">
              <a:rPr lang="en-US" smtClean="0"/>
              <a:t>5/19/2015</a:t>
            </a:fld>
            <a:endParaRPr lang="en-US"/>
          </a:p>
        </p:txBody>
      </p:sp>
      <p:sp>
        <p:nvSpPr>
          <p:cNvPr id="4" name="Marcador de Posição do Rodapé 3"/>
          <p:cNvSpPr>
            <a:spLocks noGrp="1"/>
          </p:cNvSpPr>
          <p:nvPr>
            <p:ph type="ftr" sz="quarter" idx="2"/>
          </p:nvPr>
        </p:nvSpPr>
        <p:spPr>
          <a:xfrm>
            <a:off x="0" y="8684685"/>
            <a:ext cx="2971800" cy="457200"/>
          </a:xfrm>
          <a:prstGeom prst="rect">
            <a:avLst/>
          </a:prstGeom>
        </p:spPr>
        <p:txBody>
          <a:bodyPr vert="horz" lIns="91418" tIns="45707" rIns="91418" bIns="45707" rtlCol="0" anchor="b"/>
          <a:lstStyle>
            <a:lvl1pPr algn="l">
              <a:defRPr sz="1200"/>
            </a:lvl1pPr>
          </a:lstStyle>
          <a:p>
            <a:endParaRPr lang="en-US"/>
          </a:p>
        </p:txBody>
      </p:sp>
      <p:sp>
        <p:nvSpPr>
          <p:cNvPr id="5" name="Marcador de Posição do Número do Diapositivo 4"/>
          <p:cNvSpPr>
            <a:spLocks noGrp="1"/>
          </p:cNvSpPr>
          <p:nvPr>
            <p:ph type="sldNum" sz="quarter" idx="3"/>
          </p:nvPr>
        </p:nvSpPr>
        <p:spPr>
          <a:xfrm>
            <a:off x="3885011" y="8684685"/>
            <a:ext cx="2971800" cy="457200"/>
          </a:xfrm>
          <a:prstGeom prst="rect">
            <a:avLst/>
          </a:prstGeom>
        </p:spPr>
        <p:txBody>
          <a:bodyPr vert="horz" lIns="91418" tIns="45707" rIns="91418" bIns="45707" rtlCol="0" anchor="b"/>
          <a:lstStyle>
            <a:lvl1pPr algn="r">
              <a:defRPr sz="1200"/>
            </a:lvl1pPr>
          </a:lstStyle>
          <a:p>
            <a:fld id="{039E7174-AB8F-4B44-8F7A-3C9C157D88C5}" type="slidenum">
              <a:rPr lang="en-US" smtClean="0"/>
              <a:t>‹#›</a:t>
            </a:fld>
            <a:endParaRPr lang="en-US"/>
          </a:p>
        </p:txBody>
      </p:sp>
    </p:spTree>
    <p:extLst>
      <p:ext uri="{BB962C8B-B14F-4D97-AF65-F5344CB8AC3E}">
        <p14:creationId xmlns:p14="http://schemas.microsoft.com/office/powerpoint/2010/main" val="2846233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1"/>
            <a:ext cx="2971800" cy="457200"/>
          </a:xfrm>
          <a:prstGeom prst="rect">
            <a:avLst/>
          </a:prstGeom>
        </p:spPr>
        <p:txBody>
          <a:bodyPr vert="horz" lIns="91418" tIns="45707" rIns="91418" bIns="45707" rtlCol="0"/>
          <a:lstStyle>
            <a:lvl1pPr algn="l">
              <a:defRPr sz="1200"/>
            </a:lvl1pPr>
          </a:lstStyle>
          <a:p>
            <a:endParaRPr lang="pt-PT"/>
          </a:p>
        </p:txBody>
      </p:sp>
      <p:sp>
        <p:nvSpPr>
          <p:cNvPr id="3" name="Marcador de Posição da Data 2"/>
          <p:cNvSpPr>
            <a:spLocks noGrp="1"/>
          </p:cNvSpPr>
          <p:nvPr>
            <p:ph type="dt" idx="1"/>
          </p:nvPr>
        </p:nvSpPr>
        <p:spPr>
          <a:xfrm>
            <a:off x="3884613" y="1"/>
            <a:ext cx="2971800" cy="457200"/>
          </a:xfrm>
          <a:prstGeom prst="rect">
            <a:avLst/>
          </a:prstGeom>
        </p:spPr>
        <p:txBody>
          <a:bodyPr vert="horz" lIns="91418" tIns="45707" rIns="91418" bIns="45707" rtlCol="0"/>
          <a:lstStyle>
            <a:lvl1pPr algn="r">
              <a:defRPr sz="1200"/>
            </a:lvl1pPr>
          </a:lstStyle>
          <a:p>
            <a:fld id="{7421789D-C970-40E7-AA4C-F456E34F031C}" type="datetimeFigureOut">
              <a:rPr lang="pt-PT" smtClean="0"/>
              <a:t>19-05-2015</a:t>
            </a:fld>
            <a:endParaRPr lang="pt-PT"/>
          </a:p>
        </p:txBody>
      </p:sp>
      <p:sp>
        <p:nvSpPr>
          <p:cNvPr id="4" name="Marcador de Posição da Imagem do Diapositivo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18" tIns="45707" rIns="91418" bIns="45707" rtlCol="0" anchor="ctr"/>
          <a:lstStyle/>
          <a:p>
            <a:endParaRPr lang="pt-PT"/>
          </a:p>
        </p:txBody>
      </p:sp>
      <p:sp>
        <p:nvSpPr>
          <p:cNvPr id="5" name="Marcador de Posição de Notas 4"/>
          <p:cNvSpPr>
            <a:spLocks noGrp="1"/>
          </p:cNvSpPr>
          <p:nvPr>
            <p:ph type="body" sz="quarter" idx="3"/>
          </p:nvPr>
        </p:nvSpPr>
        <p:spPr>
          <a:xfrm>
            <a:off x="685800" y="4343403"/>
            <a:ext cx="5486400" cy="4114800"/>
          </a:xfrm>
          <a:prstGeom prst="rect">
            <a:avLst/>
          </a:prstGeom>
        </p:spPr>
        <p:txBody>
          <a:bodyPr vert="horz" lIns="91418" tIns="45707" rIns="91418" bIns="45707"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5"/>
            <a:ext cx="2971800" cy="457200"/>
          </a:xfrm>
          <a:prstGeom prst="rect">
            <a:avLst/>
          </a:prstGeom>
        </p:spPr>
        <p:txBody>
          <a:bodyPr vert="horz" lIns="91418" tIns="45707" rIns="91418" bIns="45707"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5"/>
            <a:ext cx="2971800" cy="457200"/>
          </a:xfrm>
          <a:prstGeom prst="rect">
            <a:avLst/>
          </a:prstGeom>
        </p:spPr>
        <p:txBody>
          <a:bodyPr vert="horz" lIns="91418" tIns="45707" rIns="91418" bIns="45707" rtlCol="0" anchor="b"/>
          <a:lstStyle>
            <a:lvl1pPr algn="r">
              <a:defRPr sz="1200"/>
            </a:lvl1pPr>
          </a:lstStyle>
          <a:p>
            <a:fld id="{CA0A9CA0-CFA4-4CB1-8390-7B1F352DCD15}" type="slidenum">
              <a:rPr lang="pt-PT" smtClean="0"/>
              <a:t>‹#›</a:t>
            </a:fld>
            <a:endParaRPr lang="pt-PT"/>
          </a:p>
        </p:txBody>
      </p:sp>
    </p:spTree>
    <p:extLst>
      <p:ext uri="{BB962C8B-B14F-4D97-AF65-F5344CB8AC3E}">
        <p14:creationId xmlns:p14="http://schemas.microsoft.com/office/powerpoint/2010/main" val="2900687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a:t>
            </a:fld>
            <a:endParaRPr lang="en-US"/>
          </a:p>
        </p:txBody>
      </p:sp>
    </p:spTree>
    <p:extLst>
      <p:ext uri="{BB962C8B-B14F-4D97-AF65-F5344CB8AC3E}">
        <p14:creationId xmlns:p14="http://schemas.microsoft.com/office/powerpoint/2010/main" val="1764066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pt-PT"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10</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pt-PT"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11</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12</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13</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14</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GB" sz="1200" dirty="0" smtClean="0">
              <a:latin typeface="Gill Sans MT" panose="020B0502020104020203" pitchFamily="34" charset="0"/>
            </a:endParaRPr>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15</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16</a:t>
            </a:fld>
            <a:endParaRPr lang="en-US"/>
          </a:p>
        </p:txBody>
      </p:sp>
    </p:spTree>
    <p:extLst>
      <p:ext uri="{BB962C8B-B14F-4D97-AF65-F5344CB8AC3E}">
        <p14:creationId xmlns:p14="http://schemas.microsoft.com/office/powerpoint/2010/main" val="1764066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2</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pPr algn="just">
              <a:spcBef>
                <a:spcPts val="600"/>
              </a:spcBef>
            </a:pPr>
            <a:endParaRPr lang="en-US"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3</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4</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pPr defTabSz="914169">
              <a:defRPr/>
            </a:pPr>
            <a:endParaRPr lang="en-US"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5</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endParaRPr lang="en-US" dirty="0" smtClean="0">
              <a:latin typeface="Gill Sans MT" panose="020B0502020104020203" pitchFamily="34" charset="0"/>
            </a:endParaRPr>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6</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pPr marL="0" indent="0">
              <a:buNone/>
            </a:pPr>
            <a:endParaRPr lang="en-GB" sz="1200" dirty="0" smtClean="0">
              <a:latin typeface="Gill Sans MT" panose="020B0502020104020203" pitchFamily="34" charset="0"/>
            </a:endParaRPr>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7</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pPr marL="0" indent="0">
              <a:buNone/>
            </a:pPr>
            <a:endParaRPr lang="en-GB"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8</a:t>
            </a:fld>
            <a:endParaRPr lang="en-US"/>
          </a:p>
        </p:txBody>
      </p:sp>
    </p:spTree>
    <p:extLst>
      <p:ext uri="{BB962C8B-B14F-4D97-AF65-F5344CB8AC3E}">
        <p14:creationId xmlns:p14="http://schemas.microsoft.com/office/powerpoint/2010/main" val="3878991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381000" y="685800"/>
            <a:ext cx="6096000" cy="3429000"/>
          </a:xfrm>
        </p:spPr>
      </p:sp>
      <p:sp>
        <p:nvSpPr>
          <p:cNvPr id="3" name="Marcador de Posição de Notas 2"/>
          <p:cNvSpPr>
            <a:spLocks noGrp="1"/>
          </p:cNvSpPr>
          <p:nvPr>
            <p:ph type="body" idx="1"/>
          </p:nvPr>
        </p:nvSpPr>
        <p:spPr/>
        <p:txBody>
          <a:bodyPr/>
          <a:lstStyle/>
          <a:p>
            <a:pPr marL="0" indent="0">
              <a:buNone/>
            </a:pPr>
            <a:endParaRPr lang="en-GB" dirty="0" smtClean="0"/>
          </a:p>
        </p:txBody>
      </p:sp>
      <p:sp>
        <p:nvSpPr>
          <p:cNvPr id="4" name="Marcador de Posição do Número do Diapositivo 3"/>
          <p:cNvSpPr>
            <a:spLocks noGrp="1"/>
          </p:cNvSpPr>
          <p:nvPr>
            <p:ph type="sldNum" sz="quarter" idx="10"/>
          </p:nvPr>
        </p:nvSpPr>
        <p:spPr/>
        <p:txBody>
          <a:bodyPr/>
          <a:lstStyle/>
          <a:p>
            <a:fld id="{97741E47-4428-4310-8D96-994B2D51442E}" type="slidenum">
              <a:rPr lang="en-US" smtClean="0"/>
              <a:t>9</a:t>
            </a:fld>
            <a:endParaRPr lang="en-US"/>
          </a:p>
        </p:txBody>
      </p:sp>
    </p:spTree>
    <p:extLst>
      <p:ext uri="{BB962C8B-B14F-4D97-AF65-F5344CB8AC3E}">
        <p14:creationId xmlns:p14="http://schemas.microsoft.com/office/powerpoint/2010/main" val="387899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159861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393865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09600" y="274639"/>
            <a:ext cx="80264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3528854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353232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290800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DA6652F-803B-48DF-8007-06627EC90730}" type="datetimeFigureOut">
              <a:rPr lang="pt-PT" smtClean="0"/>
              <a:t>19-05-2015</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374185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DA6652F-803B-48DF-8007-06627EC90730}" type="datetimeFigureOut">
              <a:rPr lang="pt-PT" smtClean="0"/>
              <a:t>19-05-2015</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383102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DA6652F-803B-48DF-8007-06627EC90730}" type="datetimeFigureOut">
              <a:rPr lang="pt-PT" smtClean="0"/>
              <a:t>19-05-2015</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1424649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DA6652F-803B-48DF-8007-06627EC90730}" type="datetimeFigureOut">
              <a:rPr lang="pt-PT" smtClean="0"/>
              <a:t>19-05-2015</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16092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DA6652F-803B-48DF-8007-06627EC90730}" type="datetimeFigureOut">
              <a:rPr lang="pt-PT" smtClean="0"/>
              <a:t>19-05-2015</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152558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DA6652F-803B-48DF-8007-06627EC90730}" type="datetimeFigureOut">
              <a:rPr lang="pt-PT" smtClean="0"/>
              <a:t>19-05-2015</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D61AE5FA-59E8-4C33-882A-EF1C10A71B67}" type="slidenum">
              <a:rPr lang="pt-PT" smtClean="0"/>
              <a:t>‹#›</a:t>
            </a:fld>
            <a:endParaRPr lang="pt-PT"/>
          </a:p>
        </p:txBody>
      </p:sp>
    </p:spTree>
    <p:extLst>
      <p:ext uri="{BB962C8B-B14F-4D97-AF65-F5344CB8AC3E}">
        <p14:creationId xmlns:p14="http://schemas.microsoft.com/office/powerpoint/2010/main" val="4074140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DFD"/>
        </a:solidFill>
        <a:effectLst/>
      </p:bgPr>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6652F-803B-48DF-8007-06627EC90730}" type="datetimeFigureOut">
              <a:rPr lang="pt-PT" smtClean="0"/>
              <a:t>19-05-2015</a:t>
            </a:fld>
            <a:endParaRPr lang="pt-PT"/>
          </a:p>
        </p:txBody>
      </p:sp>
      <p:sp>
        <p:nvSpPr>
          <p:cNvPr id="5" name="Marcador de Posição do Rodapé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AE5FA-59E8-4C33-882A-EF1C10A71B67}" type="slidenum">
              <a:rPr lang="pt-PT" smtClean="0"/>
              <a:t>‹#›</a:t>
            </a:fld>
            <a:endParaRPr lang="pt-PT"/>
          </a:p>
        </p:txBody>
      </p:sp>
    </p:spTree>
    <p:extLst>
      <p:ext uri="{BB962C8B-B14F-4D97-AF65-F5344CB8AC3E}">
        <p14:creationId xmlns:p14="http://schemas.microsoft.com/office/powerpoint/2010/main" val="2632775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0" y="2494133"/>
            <a:ext cx="12192000" cy="2052439"/>
          </a:xfrm>
          <a:prstGeom prst="rect">
            <a:avLst/>
          </a:prstGeom>
          <a:solidFill>
            <a:srgbClr val="CC3300">
              <a:alpha val="90000"/>
            </a:srgbClr>
          </a:solidFill>
          <a:ln>
            <a:solidFill>
              <a:srgbClr val="CC3300">
                <a:alpha val="9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1" name="Subtítulo 2"/>
          <p:cNvSpPr>
            <a:spLocks noGrp="1"/>
          </p:cNvSpPr>
          <p:nvPr>
            <p:ph type="subTitle" idx="1"/>
          </p:nvPr>
        </p:nvSpPr>
        <p:spPr>
          <a:xfrm>
            <a:off x="2387588" y="1008362"/>
            <a:ext cx="7416824" cy="1152127"/>
          </a:xfrm>
        </p:spPr>
        <p:txBody>
          <a:bodyPr anchor="ctr">
            <a:noAutofit/>
          </a:bodyPr>
          <a:lstStyle/>
          <a:p>
            <a:r>
              <a:rPr lang="en-GB" sz="2000" b="1" dirty="0">
                <a:solidFill>
                  <a:schemeClr val="tx1"/>
                </a:solidFill>
                <a:latin typeface="Gill Sans MT" panose="020B0502020104020203" pitchFamily="34" charset="0"/>
              </a:rPr>
              <a:t>4</a:t>
            </a:r>
            <a:r>
              <a:rPr lang="en-GB" sz="2000" b="1" baseline="30000" dirty="0">
                <a:solidFill>
                  <a:schemeClr val="tx1"/>
                </a:solidFill>
                <a:latin typeface="Gill Sans MT" panose="020B0502020104020203" pitchFamily="34" charset="0"/>
              </a:rPr>
              <a:t>th</a:t>
            </a:r>
            <a:r>
              <a:rPr lang="en-GB" sz="2000" b="1" dirty="0">
                <a:solidFill>
                  <a:schemeClr val="tx1"/>
                </a:solidFill>
                <a:latin typeface="Gill Sans MT" panose="020B0502020104020203" pitchFamily="34" charset="0"/>
              </a:rPr>
              <a:t> International Consumer </a:t>
            </a:r>
            <a:r>
              <a:rPr lang="en-GB" sz="2000" b="1" dirty="0" smtClean="0">
                <a:solidFill>
                  <a:schemeClr val="tx1"/>
                </a:solidFill>
                <a:latin typeface="Gill Sans MT" panose="020B0502020104020203" pitchFamily="34" charset="0"/>
              </a:rPr>
              <a:t>Brand Relationships </a:t>
            </a:r>
            <a:r>
              <a:rPr lang="en-GB" sz="2000" b="1" dirty="0">
                <a:solidFill>
                  <a:schemeClr val="tx1"/>
                </a:solidFill>
                <a:latin typeface="Gill Sans MT" panose="020B0502020104020203" pitchFamily="34" charset="0"/>
              </a:rPr>
              <a:t>Conference</a:t>
            </a:r>
          </a:p>
          <a:p>
            <a:r>
              <a:rPr lang="en-GB" sz="2000" dirty="0">
                <a:solidFill>
                  <a:schemeClr val="tx1">
                    <a:lumMod val="50000"/>
                    <a:lumOff val="50000"/>
                  </a:schemeClr>
                </a:solidFill>
                <a:latin typeface="Gill Sans MT" panose="020B0502020104020203" pitchFamily="34" charset="0"/>
              </a:rPr>
              <a:t>21–23 May 2015 | Porto, Portugal</a:t>
            </a:r>
          </a:p>
        </p:txBody>
      </p:sp>
      <p:sp>
        <p:nvSpPr>
          <p:cNvPr id="7" name="Subtítulo 2"/>
          <p:cNvSpPr txBox="1">
            <a:spLocks/>
          </p:cNvSpPr>
          <p:nvPr/>
        </p:nvSpPr>
        <p:spPr>
          <a:xfrm>
            <a:off x="1738524" y="4725145"/>
            <a:ext cx="8748464" cy="107983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pt-PT" sz="2000" b="1" dirty="0">
                <a:solidFill>
                  <a:schemeClr val="tx1"/>
                </a:solidFill>
                <a:latin typeface="Gill Sans MT" panose="020B0502020104020203" pitchFamily="34" charset="0"/>
              </a:rPr>
              <a:t>Rui </a:t>
            </a:r>
            <a:r>
              <a:rPr lang="pt-PT" sz="2000" b="1" dirty="0" smtClean="0">
                <a:solidFill>
                  <a:schemeClr val="tx1"/>
                </a:solidFill>
                <a:latin typeface="Gill Sans MT" panose="020B0502020104020203" pitchFamily="34" charset="0"/>
              </a:rPr>
              <a:t>Lopes | </a:t>
            </a:r>
            <a:r>
              <a:rPr lang="pt-PT" sz="2000" dirty="0" smtClean="0">
                <a:solidFill>
                  <a:schemeClr val="tx1">
                    <a:lumMod val="50000"/>
                    <a:lumOff val="50000"/>
                  </a:schemeClr>
                </a:solidFill>
                <a:latin typeface="Gill Sans MT" panose="020B0502020104020203" pitchFamily="34" charset="0"/>
              </a:rPr>
              <a:t>rui.s.lopes@gmail.com</a:t>
            </a:r>
            <a:endParaRPr lang="en-US" sz="2000" dirty="0" smtClean="0">
              <a:solidFill>
                <a:schemeClr val="tx1">
                  <a:lumMod val="50000"/>
                  <a:lumOff val="50000"/>
                </a:schemeClr>
              </a:solidFill>
              <a:latin typeface="Gill Sans MT" panose="020B0502020104020203" pitchFamily="34" charset="0"/>
            </a:endParaRPr>
          </a:p>
          <a:p>
            <a:r>
              <a:rPr lang="pt-PT" sz="2000" b="1" dirty="0" smtClean="0">
                <a:solidFill>
                  <a:schemeClr val="tx1"/>
                </a:solidFill>
                <a:latin typeface="Gill Sans MT" panose="020B0502020104020203" pitchFamily="34" charset="0"/>
              </a:rPr>
              <a:t>Sandra Loureiro | </a:t>
            </a:r>
            <a:r>
              <a:rPr lang="pt-PT" sz="2000" dirty="0" smtClean="0">
                <a:solidFill>
                  <a:schemeClr val="tx1">
                    <a:lumMod val="50000"/>
                    <a:lumOff val="50000"/>
                  </a:schemeClr>
                </a:solidFill>
                <a:latin typeface="Gill Sans MT" panose="020B0502020104020203" pitchFamily="34" charset="0"/>
              </a:rPr>
              <a:t>sandramloureiro@netcabo.pt</a:t>
            </a:r>
            <a:endParaRPr lang="pt-PT" sz="2000" dirty="0">
              <a:solidFill>
                <a:schemeClr val="tx1">
                  <a:lumMod val="50000"/>
                  <a:lumOff val="50000"/>
                </a:schemeClr>
              </a:solidFill>
              <a:latin typeface="Gill Sans MT" panose="020B0502020104020203" pitchFamily="34" charset="0"/>
            </a:endParaRPr>
          </a:p>
        </p:txBody>
      </p:sp>
      <p:sp>
        <p:nvSpPr>
          <p:cNvPr id="9" name="Subtítulo 2"/>
          <p:cNvSpPr txBox="1">
            <a:spLocks/>
          </p:cNvSpPr>
          <p:nvPr/>
        </p:nvSpPr>
        <p:spPr>
          <a:xfrm>
            <a:off x="2097823" y="2494133"/>
            <a:ext cx="7968272" cy="2084378"/>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dirty="0"/>
              <a:t> </a:t>
            </a:r>
            <a:r>
              <a:rPr lang="en-US" sz="2800" b="1" dirty="0">
                <a:solidFill>
                  <a:schemeClr val="bg1"/>
                </a:solidFill>
                <a:latin typeface="Gill Sans MT" panose="020B0502020104020203" pitchFamily="34" charset="0"/>
                <a:ea typeface="Verdana" panose="020B0604030504040204" pitchFamily="34" charset="0"/>
                <a:cs typeface="Verdana" panose="020B0604030504040204" pitchFamily="34" charset="0"/>
              </a:rPr>
              <a:t>When relationships go wrong:</a:t>
            </a:r>
          </a:p>
          <a:p>
            <a:r>
              <a:rPr lang="en-US" sz="2800" b="1" dirty="0">
                <a:solidFill>
                  <a:schemeClr val="bg1"/>
                </a:solidFill>
                <a:latin typeface="Gill Sans MT" panose="020B0502020104020203" pitchFamily="34" charset="0"/>
                <a:ea typeface="Verdana" panose="020B0604030504040204" pitchFamily="34" charset="0"/>
                <a:cs typeface="Verdana" panose="020B0604030504040204" pitchFamily="34" charset="0"/>
              </a:rPr>
              <a:t>Insights from previous studies.</a:t>
            </a:r>
          </a:p>
        </p:txBody>
      </p:sp>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2909" y="5983552"/>
            <a:ext cx="2926182" cy="514368"/>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4664" y="218065"/>
            <a:ext cx="3014590" cy="758358"/>
          </a:xfrm>
          <a:prstGeom prst="rect">
            <a:avLst/>
          </a:prstGeom>
        </p:spPr>
      </p:pic>
    </p:spTree>
    <p:extLst>
      <p:ext uri="{BB962C8B-B14F-4D97-AF65-F5344CB8AC3E}">
        <p14:creationId xmlns:p14="http://schemas.microsoft.com/office/powerpoint/2010/main" val="197925464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Thematic Findings</a:t>
            </a:r>
          </a:p>
        </p:txBody>
      </p:sp>
      <p:sp>
        <p:nvSpPr>
          <p:cNvPr id="13" name="CaixaDeTexto 12"/>
          <p:cNvSpPr txBox="1"/>
          <p:nvPr/>
        </p:nvSpPr>
        <p:spPr>
          <a:xfrm>
            <a:off x="1263859" y="859065"/>
            <a:ext cx="9664279" cy="5139869"/>
          </a:xfrm>
          <a:prstGeom prst="rect">
            <a:avLst/>
          </a:prstGeom>
          <a:noFill/>
        </p:spPr>
        <p:txBody>
          <a:bodyPr wrap="square" rtlCol="0">
            <a:spAutoFit/>
          </a:bodyPr>
          <a:lstStyle/>
          <a:p>
            <a:pPr algn="ctr"/>
            <a:r>
              <a:rPr lang="en-US" sz="2400" b="1" dirty="0">
                <a:solidFill>
                  <a:srgbClr val="C00000"/>
                </a:solidFill>
                <a:latin typeface="Gill Sans MT" panose="020B0502020104020203" pitchFamily="34" charset="0"/>
              </a:rPr>
              <a:t>Conflict attitude</a:t>
            </a:r>
          </a:p>
          <a:p>
            <a:pPr algn="just"/>
            <a:endParaRPr lang="pt-PT" b="1" dirty="0">
              <a:solidFill>
                <a:srgbClr val="C00000"/>
              </a:solidFill>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Indicates confrontation against an object</a:t>
            </a:r>
          </a:p>
          <a:p>
            <a:pPr marL="285750" indent="-285750" algn="just">
              <a:spcBef>
                <a:spcPts val="1200"/>
              </a:spcBef>
              <a:buFont typeface="Courier New" panose="02070309020205020404" pitchFamily="49" charset="0"/>
              <a:buChar char="o"/>
            </a:pPr>
            <a:r>
              <a:rPr lang="en-US" sz="2000" dirty="0">
                <a:latin typeface="Gill Sans MT" panose="020B0502020104020203" pitchFamily="34" charset="0"/>
              </a:rPr>
              <a:t>It might reflect the </a:t>
            </a:r>
            <a:r>
              <a:rPr lang="en-US" sz="2000" b="1" dirty="0">
                <a:latin typeface="Gill Sans MT" panose="020B0502020104020203" pitchFamily="34" charset="0"/>
              </a:rPr>
              <a:t>competitive vs cooperative character of a brand relationship</a:t>
            </a:r>
            <a:r>
              <a:rPr lang="en-US" sz="2000" b="1" dirty="0" smtClean="0">
                <a:latin typeface="Gill Sans MT" panose="020B0502020104020203" pitchFamily="34" charset="0"/>
              </a:rPr>
              <a:t>:</a:t>
            </a:r>
          </a:p>
          <a:p>
            <a:pPr algn="just">
              <a:spcBef>
                <a:spcPts val="1200"/>
              </a:spcBef>
            </a:pPr>
            <a:endParaRPr lang="en-US" sz="600" b="1" dirty="0">
              <a:latin typeface="Gill Sans MT" panose="020B0502020104020203" pitchFamily="34" charset="0"/>
            </a:endParaRPr>
          </a:p>
          <a:p>
            <a:pPr marL="742950" lvl="1" indent="-285750" algn="just">
              <a:spcBef>
                <a:spcPts val="600"/>
              </a:spcBef>
              <a:buFont typeface="Courier New" panose="02070309020205020404" pitchFamily="49" charset="0"/>
              <a:buChar char="o"/>
            </a:pPr>
            <a:r>
              <a:rPr lang="en-US" sz="2000" u="sng" dirty="0">
                <a:latin typeface="Gill Sans MT" panose="020B0502020104020203" pitchFamily="34" charset="0"/>
              </a:rPr>
              <a:t>Revengeful associations</a:t>
            </a:r>
            <a:r>
              <a:rPr lang="en-US" sz="2000" dirty="0">
                <a:latin typeface="Gill Sans MT" panose="020B0502020104020203" pitchFamily="34" charset="0"/>
              </a:rPr>
              <a:t>, </a:t>
            </a:r>
            <a:r>
              <a:rPr lang="en-US" sz="2000" u="sng" dirty="0">
                <a:latin typeface="Gill Sans MT" panose="020B0502020104020203" pitchFamily="34" charset="0"/>
              </a:rPr>
              <a:t>brand retaliation</a:t>
            </a:r>
            <a:r>
              <a:rPr lang="en-US" sz="2000" dirty="0">
                <a:latin typeface="Gill Sans MT" panose="020B0502020104020203" pitchFamily="34" charset="0"/>
              </a:rPr>
              <a:t> or </a:t>
            </a:r>
            <a:r>
              <a:rPr lang="en-US" sz="2000" u="sng" dirty="0">
                <a:latin typeface="Gill Sans MT" panose="020B0502020104020203" pitchFamily="34" charset="0"/>
              </a:rPr>
              <a:t>boycott</a:t>
            </a:r>
            <a:r>
              <a:rPr lang="en-US" sz="2000" dirty="0">
                <a:latin typeface="Gill Sans MT" panose="020B0502020104020203" pitchFamily="34" charset="0"/>
              </a:rPr>
              <a:t> (</a:t>
            </a:r>
            <a:r>
              <a:rPr lang="en-US" sz="2000" dirty="0" err="1">
                <a:latin typeface="Gill Sans MT" panose="020B0502020104020203" pitchFamily="34" charset="0"/>
              </a:rPr>
              <a:t>Giesler</a:t>
            </a:r>
            <a:r>
              <a:rPr lang="en-US" sz="2000" dirty="0">
                <a:latin typeface="Gill Sans MT" panose="020B0502020104020203" pitchFamily="34" charset="0"/>
              </a:rPr>
              <a:t>, 2012; Thompson et al., 2006; Berry and </a:t>
            </a:r>
            <a:r>
              <a:rPr lang="en-US" sz="2000" dirty="0" err="1">
                <a:latin typeface="Gill Sans MT" panose="020B0502020104020203" pitchFamily="34" charset="0"/>
              </a:rPr>
              <a:t>Seiders</a:t>
            </a:r>
            <a:r>
              <a:rPr lang="en-US" sz="2000" dirty="0">
                <a:latin typeface="Gill Sans MT" panose="020B0502020104020203" pitchFamily="34" charset="0"/>
              </a:rPr>
              <a:t>, 2008; Fisk et al., 2010)</a:t>
            </a:r>
          </a:p>
          <a:p>
            <a:pPr marL="742950" lvl="1" indent="-285750" algn="just">
              <a:spcBef>
                <a:spcPts val="600"/>
              </a:spcBef>
              <a:buFont typeface="Courier New" panose="02070309020205020404" pitchFamily="49" charset="0"/>
              <a:buChar char="o"/>
            </a:pPr>
            <a:r>
              <a:rPr lang="en-US" sz="2000" u="sng" dirty="0">
                <a:latin typeface="Gill Sans MT" panose="020B0502020104020203" pitchFamily="34" charset="0"/>
              </a:rPr>
              <a:t>Anti-consumption</a:t>
            </a:r>
            <a:r>
              <a:rPr lang="en-US" sz="2000" dirty="0">
                <a:latin typeface="Gill Sans MT" panose="020B0502020104020203" pitchFamily="34" charset="0"/>
              </a:rPr>
              <a:t> mainly regarding </a:t>
            </a:r>
            <a:r>
              <a:rPr lang="en-US" sz="2000" u="sng" dirty="0">
                <a:latin typeface="Gill Sans MT" panose="020B0502020104020203" pitchFamily="34" charset="0"/>
              </a:rPr>
              <a:t>dissatisfaction</a:t>
            </a:r>
            <a:r>
              <a:rPr lang="en-US" sz="2000" dirty="0">
                <a:latin typeface="Gill Sans MT" panose="020B0502020104020203" pitchFamily="34" charset="0"/>
              </a:rPr>
              <a:t> with brands (Banister &amp; Hogg, 2004; Oliver, 1980). </a:t>
            </a:r>
          </a:p>
          <a:p>
            <a:pPr algn="just"/>
            <a:endParaRPr lang="pt-PT" dirty="0">
              <a:latin typeface="Gill Sans MT" panose="020B0502020104020203" pitchFamily="34" charset="0"/>
            </a:endParaRPr>
          </a:p>
          <a:p>
            <a:pPr algn="just"/>
            <a:endParaRPr lang="en-US" sz="2000" dirty="0">
              <a:latin typeface="Gill Sans MT" panose="020B0502020104020203" pitchFamily="34" charset="0"/>
            </a:endParaRPr>
          </a:p>
          <a:p>
            <a:pPr algn="just"/>
            <a:r>
              <a:rPr lang="en-US" sz="2000" i="1" dirty="0">
                <a:latin typeface="Gill Sans MT" panose="020B0502020104020203" pitchFamily="34" charset="0"/>
              </a:rPr>
              <a:t> </a:t>
            </a:r>
            <a:r>
              <a:rPr lang="en-US" sz="2000" i="1" dirty="0" smtClean="0">
                <a:latin typeface="Gill Sans MT" panose="020B0502020104020203" pitchFamily="34" charset="0"/>
              </a:rPr>
              <a:t> Brand </a:t>
            </a:r>
            <a:r>
              <a:rPr lang="en-US" sz="2000" i="1" dirty="0">
                <a:latin typeface="Gill Sans MT" panose="020B0502020104020203" pitchFamily="34" charset="0"/>
              </a:rPr>
              <a:t>Avoidance</a:t>
            </a:r>
          </a:p>
          <a:p>
            <a:pPr marL="742950" lvl="1" indent="-285750" algn="just">
              <a:buFont typeface="Courier New" panose="02070309020205020404" pitchFamily="49" charset="0"/>
              <a:buChar char="o"/>
            </a:pPr>
            <a:r>
              <a:rPr lang="en-US" sz="2000" dirty="0">
                <a:latin typeface="Gill Sans MT" panose="020B0502020104020203" pitchFamily="34" charset="0"/>
              </a:rPr>
              <a:t>A negative perception of relationship (Bartholomew &amp; Horowitz, 1991).</a:t>
            </a:r>
          </a:p>
          <a:p>
            <a:pPr marL="742950" lvl="1" indent="-285750" algn="just">
              <a:buFont typeface="Courier New" panose="02070309020205020404" pitchFamily="49" charset="0"/>
              <a:buChar char="o"/>
            </a:pPr>
            <a:r>
              <a:rPr lang="pt-PT" sz="2000" dirty="0" err="1">
                <a:latin typeface="Gill Sans MT" panose="020B0502020104020203" pitchFamily="34" charset="0"/>
              </a:rPr>
              <a:t>Has</a:t>
            </a:r>
            <a:r>
              <a:rPr lang="pt-PT" sz="2000" dirty="0">
                <a:latin typeface="Gill Sans MT" panose="020B0502020104020203" pitchFamily="34" charset="0"/>
              </a:rPr>
              <a:t> </a:t>
            </a:r>
            <a:r>
              <a:rPr lang="pt-PT" sz="2000" dirty="0" err="1">
                <a:latin typeface="Gill Sans MT" panose="020B0502020104020203" pitchFamily="34" charset="0"/>
              </a:rPr>
              <a:t>been</a:t>
            </a:r>
            <a:r>
              <a:rPr lang="pt-PT" sz="2000" dirty="0">
                <a:latin typeface="Gill Sans MT" panose="020B0502020104020203" pitchFamily="34" charset="0"/>
              </a:rPr>
              <a:t> </a:t>
            </a:r>
            <a:r>
              <a:rPr lang="pt-PT" sz="2000" dirty="0" err="1">
                <a:latin typeface="Gill Sans MT" panose="020B0502020104020203" pitchFamily="34" charset="0"/>
              </a:rPr>
              <a:t>associated</a:t>
            </a:r>
            <a:r>
              <a:rPr lang="pt-PT" sz="2000" dirty="0">
                <a:latin typeface="Gill Sans MT" panose="020B0502020104020203" pitchFamily="34" charset="0"/>
              </a:rPr>
              <a:t> </a:t>
            </a:r>
            <a:r>
              <a:rPr lang="pt-PT" sz="2000" dirty="0" err="1">
                <a:latin typeface="Gill Sans MT" panose="020B0502020104020203" pitchFamily="34" charset="0"/>
              </a:rPr>
              <a:t>with</a:t>
            </a:r>
            <a:r>
              <a:rPr lang="pt-PT" sz="2000" dirty="0">
                <a:latin typeface="Gill Sans MT" panose="020B0502020104020203" pitchFamily="34" charset="0"/>
              </a:rPr>
              <a:t> </a:t>
            </a:r>
            <a:r>
              <a:rPr lang="pt-PT" sz="2000" dirty="0" err="1">
                <a:latin typeface="Gill Sans MT" panose="020B0502020104020203" pitchFamily="34" charset="0"/>
              </a:rPr>
              <a:t>two</a:t>
            </a:r>
            <a:r>
              <a:rPr lang="pt-PT" sz="2000" dirty="0">
                <a:latin typeface="Gill Sans MT" panose="020B0502020104020203" pitchFamily="34" charset="0"/>
              </a:rPr>
              <a:t> causal </a:t>
            </a:r>
            <a:r>
              <a:rPr lang="pt-PT" sz="2000" dirty="0" err="1">
                <a:latin typeface="Gill Sans MT" panose="020B0502020104020203" pitchFamily="34" charset="0"/>
              </a:rPr>
              <a:t>variables</a:t>
            </a:r>
            <a:r>
              <a:rPr lang="pt-PT" sz="2000" dirty="0">
                <a:latin typeface="Gill Sans MT" panose="020B0502020104020203" pitchFamily="34" charset="0"/>
              </a:rPr>
              <a:t> (</a:t>
            </a:r>
            <a:r>
              <a:rPr lang="en-US" sz="2000" dirty="0">
                <a:latin typeface="Gill Sans MT" panose="020B0502020104020203" pitchFamily="34" charset="0"/>
              </a:rPr>
              <a:t>Park et al., 2013):</a:t>
            </a:r>
          </a:p>
          <a:p>
            <a:pPr marL="1200150" lvl="2" indent="-285750" algn="just">
              <a:buFont typeface="Arial" panose="020B0604020202020204" pitchFamily="34" charset="0"/>
              <a:buChar char="•"/>
            </a:pPr>
            <a:r>
              <a:rPr lang="en-US" sz="2000" u="sng" dirty="0">
                <a:latin typeface="Gill Sans MT" panose="020B0502020104020203" pitchFamily="34" charset="0"/>
              </a:rPr>
              <a:t>Poor product performance</a:t>
            </a:r>
            <a:r>
              <a:rPr lang="en-US" sz="2000" dirty="0">
                <a:latin typeface="Gill Sans MT" panose="020B0502020104020203" pitchFamily="34" charset="0"/>
              </a:rPr>
              <a:t> and </a:t>
            </a:r>
            <a:r>
              <a:rPr lang="en-US" sz="2000" u="sng" dirty="0">
                <a:latin typeface="Gill Sans MT" panose="020B0502020104020203" pitchFamily="34" charset="0"/>
              </a:rPr>
              <a:t>symbolic incongruence</a:t>
            </a:r>
            <a:r>
              <a:rPr lang="en-US" sz="2000" dirty="0">
                <a:latin typeface="Gill Sans MT" panose="020B0502020104020203" pitchFamily="34" charset="0"/>
              </a:rPr>
              <a:t> (Lee, et. al, 2009).</a:t>
            </a: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0"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1"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2"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335232550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2" name="CaixaDeTexto 1"/>
          <p:cNvSpPr txBox="1"/>
          <p:nvPr/>
        </p:nvSpPr>
        <p:spPr>
          <a:xfrm>
            <a:off x="1199456" y="1052736"/>
            <a:ext cx="9793088" cy="4462760"/>
          </a:xfrm>
          <a:prstGeom prst="rect">
            <a:avLst/>
          </a:prstGeom>
          <a:noFill/>
        </p:spPr>
        <p:txBody>
          <a:bodyPr wrap="square" rtlCol="0">
            <a:spAutoFit/>
          </a:bodyPr>
          <a:lstStyle/>
          <a:p>
            <a:pPr algn="ctr"/>
            <a:r>
              <a:rPr lang="en-US" sz="2400" b="1" dirty="0">
                <a:solidFill>
                  <a:srgbClr val="C00000"/>
                </a:solidFill>
                <a:latin typeface="Gill Sans MT" panose="020B0502020104020203" pitchFamily="34" charset="0"/>
              </a:rPr>
              <a:t>Brand-self distance</a:t>
            </a:r>
          </a:p>
          <a:p>
            <a:pPr algn="ctr"/>
            <a:endParaRPr lang="en-US" sz="2000" b="1" dirty="0">
              <a:solidFill>
                <a:srgbClr val="C00000"/>
              </a:solidFill>
              <a:latin typeface="Gill Sans MT" panose="020B0502020104020203" pitchFamily="34" charset="0"/>
            </a:endParaRPr>
          </a:p>
          <a:p>
            <a:pPr marL="285750" indent="-285750" algn="just">
              <a:buFont typeface="Courier New" panose="02070309020205020404" pitchFamily="49" charset="0"/>
              <a:buChar char="o"/>
            </a:pPr>
            <a:r>
              <a:rPr lang="en-US" sz="2000" b="1" dirty="0">
                <a:latin typeface="Gill Sans MT" panose="020B0502020104020203" pitchFamily="34" charset="0"/>
              </a:rPr>
              <a:t>Undesired self </a:t>
            </a:r>
            <a:r>
              <a:rPr lang="en-US" sz="2000" dirty="0">
                <a:latin typeface="Gill Sans MT" panose="020B0502020104020203" pitchFamily="34" charset="0"/>
              </a:rPr>
              <a:t>is a set of values with which people do not want to incorporate into his self-concept (Ogilvie, 1987)</a:t>
            </a:r>
          </a:p>
          <a:p>
            <a:pPr marL="285750" indent="-285750" algn="just">
              <a:buFont typeface="Courier New" panose="02070309020205020404" pitchFamily="49" charset="0"/>
              <a:buChar char="o"/>
            </a:pPr>
            <a:endParaRPr lang="en-US" sz="2000" dirty="0">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Consumers identify their </a:t>
            </a:r>
            <a:r>
              <a:rPr lang="en-US" sz="2000" b="1" dirty="0">
                <a:latin typeface="Gill Sans MT" panose="020B0502020104020203" pitchFamily="34" charset="0"/>
              </a:rPr>
              <a:t>social reference groups </a:t>
            </a:r>
            <a:r>
              <a:rPr lang="en-US" sz="2000" dirty="0">
                <a:latin typeface="Gill Sans MT" panose="020B0502020104020203" pitchFamily="34" charset="0"/>
              </a:rPr>
              <a:t>through what they choose to consume as well as what they choose not to consume.</a:t>
            </a:r>
          </a:p>
          <a:p>
            <a:pPr marL="285750" indent="-285750" algn="just">
              <a:buFont typeface="Courier New" panose="02070309020205020404" pitchFamily="49" charset="0"/>
              <a:buChar char="o"/>
            </a:pPr>
            <a:endParaRPr lang="en-US" sz="2000" dirty="0">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The fact that a reference group is consuming a certain brand can influence other individuals to avoid the brand in order to not be associated with the mentioned group - </a:t>
            </a:r>
            <a:r>
              <a:rPr lang="en-US" sz="2000" b="1" dirty="0">
                <a:latin typeface="Gill Sans MT" panose="020B0502020104020203" pitchFamily="34" charset="0"/>
              </a:rPr>
              <a:t>dissociative reference groups </a:t>
            </a:r>
            <a:r>
              <a:rPr lang="en-US" sz="2000" dirty="0">
                <a:latin typeface="Gill Sans MT" panose="020B0502020104020203" pitchFamily="34" charset="0"/>
              </a:rPr>
              <a:t>(</a:t>
            </a:r>
            <a:r>
              <a:rPr lang="en-US" sz="2000" dirty="0" err="1">
                <a:latin typeface="Gill Sans MT" panose="020B0502020104020203" pitchFamily="34" charset="0"/>
              </a:rPr>
              <a:t>Hempel</a:t>
            </a:r>
            <a:r>
              <a:rPr lang="en-US" sz="2000" dirty="0">
                <a:latin typeface="Gill Sans MT" panose="020B0502020104020203" pitchFamily="34" charset="0"/>
              </a:rPr>
              <a:t>, 2012).</a:t>
            </a:r>
            <a:endParaRPr lang="pt-PT" sz="2000" dirty="0">
              <a:latin typeface="Gill Sans MT" panose="020B0502020104020203" pitchFamily="34" charset="0"/>
            </a:endParaRPr>
          </a:p>
          <a:p>
            <a:pPr algn="just"/>
            <a:endParaRPr lang="en-US" sz="2000" dirty="0">
              <a:latin typeface="Gill Sans MT" panose="020B0502020104020203" pitchFamily="34" charset="0"/>
            </a:endParaRPr>
          </a:p>
          <a:p>
            <a:pPr marL="285750" indent="-285750" algn="just">
              <a:buFont typeface="Courier New" panose="02070309020205020404" pitchFamily="49" charset="0"/>
              <a:buChar char="o"/>
            </a:pPr>
            <a:r>
              <a:rPr lang="en-US" sz="2000" b="1" dirty="0">
                <a:latin typeface="Gill Sans MT" panose="020B0502020104020203" pitchFamily="34" charset="0"/>
              </a:rPr>
              <a:t>Brand-self distance </a:t>
            </a:r>
            <a:r>
              <a:rPr lang="en-US" sz="2000" dirty="0">
                <a:latin typeface="Gill Sans MT" panose="020B0502020104020203" pitchFamily="34" charset="0"/>
              </a:rPr>
              <a:t>defines the perceived distance between one's self and the brand (Park et. al, 2013).</a:t>
            </a:r>
          </a:p>
        </p:txBody>
      </p:sp>
      <p:sp>
        <p:nvSpPr>
          <p:cNvPr id="13"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Thematic Findings</a:t>
            </a: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0"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1"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2"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75057981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2" name="CaixaDeTexto 1"/>
          <p:cNvSpPr txBox="1"/>
          <p:nvPr/>
        </p:nvSpPr>
        <p:spPr>
          <a:xfrm>
            <a:off x="1190582" y="745290"/>
            <a:ext cx="9810836" cy="5309146"/>
          </a:xfrm>
          <a:prstGeom prst="rect">
            <a:avLst/>
          </a:prstGeom>
          <a:noFill/>
        </p:spPr>
        <p:txBody>
          <a:bodyPr wrap="square" rtlCol="0">
            <a:spAutoFit/>
          </a:bodyPr>
          <a:lstStyle/>
          <a:p>
            <a:pPr algn="ctr"/>
            <a:r>
              <a:rPr lang="en-US" sz="2400" b="1" dirty="0">
                <a:solidFill>
                  <a:srgbClr val="C00000"/>
                </a:solidFill>
                <a:latin typeface="Gill Sans MT" panose="020B0502020104020203" pitchFamily="34" charset="0"/>
              </a:rPr>
              <a:t>Negative Perceived Emotions</a:t>
            </a:r>
            <a:endParaRPr lang="pt-PT" sz="2400" b="1" dirty="0">
              <a:solidFill>
                <a:srgbClr val="C00000"/>
              </a:solidFill>
              <a:latin typeface="Gill Sans MT" panose="020B0502020104020203" pitchFamily="34" charset="0"/>
            </a:endParaRPr>
          </a:p>
          <a:p>
            <a:pPr algn="just">
              <a:spcBef>
                <a:spcPts val="1200"/>
              </a:spcBef>
              <a:spcAft>
                <a:spcPts val="600"/>
              </a:spcAft>
            </a:pPr>
            <a:r>
              <a:rPr lang="pt-PT" sz="2000" b="1" dirty="0" err="1">
                <a:latin typeface="Gill Sans MT" panose="020B0502020104020203" pitchFamily="34" charset="0"/>
              </a:rPr>
              <a:t>Emotion</a:t>
            </a:r>
            <a:r>
              <a:rPr lang="pt-PT" sz="2000" b="1" dirty="0">
                <a:latin typeface="Gill Sans MT" panose="020B0502020104020203" pitchFamily="34" charset="0"/>
              </a:rPr>
              <a:t> </a:t>
            </a:r>
            <a:r>
              <a:rPr lang="pt-PT" sz="2000" b="1" dirty="0" err="1">
                <a:latin typeface="Gill Sans MT" panose="020B0502020104020203" pitchFamily="34" charset="0"/>
              </a:rPr>
              <a:t>vs</a:t>
            </a:r>
            <a:r>
              <a:rPr lang="pt-PT" sz="2000" b="1" dirty="0">
                <a:latin typeface="Gill Sans MT" panose="020B0502020104020203" pitchFamily="34" charset="0"/>
              </a:rPr>
              <a:t> </a:t>
            </a:r>
            <a:r>
              <a:rPr lang="pt-PT" sz="2000" b="1" dirty="0" err="1">
                <a:latin typeface="Gill Sans MT" panose="020B0502020104020203" pitchFamily="34" charset="0"/>
              </a:rPr>
              <a:t>Relationship</a:t>
            </a:r>
            <a:endParaRPr lang="en-US" sz="2000" b="1" dirty="0">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The love </a:t>
            </a:r>
            <a:r>
              <a:rPr lang="en-US" sz="2000" u="sng" dirty="0">
                <a:latin typeface="Gill Sans MT" panose="020B0502020104020203" pitchFamily="34" charset="0"/>
              </a:rPr>
              <a:t>emotion</a:t>
            </a:r>
            <a:r>
              <a:rPr lang="en-US" sz="2000" dirty="0">
                <a:latin typeface="Gill Sans MT" panose="020B0502020104020203" pitchFamily="34" charset="0"/>
              </a:rPr>
              <a:t>, which like all emotions, is short term (Rajeev, </a:t>
            </a:r>
            <a:r>
              <a:rPr lang="en-US" sz="2000" dirty="0" err="1">
                <a:latin typeface="Gill Sans MT" panose="020B0502020104020203" pitchFamily="34" charset="0"/>
              </a:rPr>
              <a:t>Ahuvia</a:t>
            </a:r>
            <a:r>
              <a:rPr lang="en-US" sz="2000" dirty="0">
                <a:latin typeface="Gill Sans MT" panose="020B0502020104020203" pitchFamily="34" charset="0"/>
              </a:rPr>
              <a:t> &amp; </a:t>
            </a:r>
            <a:r>
              <a:rPr lang="en-US" sz="2000" dirty="0" err="1">
                <a:latin typeface="Gill Sans MT" panose="020B0502020104020203" pitchFamily="34" charset="0"/>
              </a:rPr>
              <a:t>Bagozzi</a:t>
            </a:r>
            <a:r>
              <a:rPr lang="en-US" sz="2000" dirty="0">
                <a:latin typeface="Gill Sans MT" panose="020B0502020104020203" pitchFamily="34" charset="0"/>
              </a:rPr>
              <a:t>, 2012),</a:t>
            </a:r>
          </a:p>
          <a:p>
            <a:pPr marL="285750" indent="-285750" algn="just">
              <a:buFont typeface="Courier New" panose="02070309020205020404" pitchFamily="49" charset="0"/>
              <a:buChar char="o"/>
            </a:pPr>
            <a:r>
              <a:rPr lang="en-US" sz="2000" dirty="0">
                <a:latin typeface="Gill Sans MT" panose="020B0502020104020203" pitchFamily="34" charset="0"/>
              </a:rPr>
              <a:t>The love </a:t>
            </a:r>
            <a:r>
              <a:rPr lang="en-US" sz="2000" u="sng" dirty="0">
                <a:latin typeface="Gill Sans MT" panose="020B0502020104020203" pitchFamily="34" charset="0"/>
              </a:rPr>
              <a:t>relationship</a:t>
            </a:r>
            <a:r>
              <a:rPr lang="en-US" sz="2000" dirty="0">
                <a:latin typeface="Gill Sans MT" panose="020B0502020104020203" pitchFamily="34" charset="0"/>
              </a:rPr>
              <a:t> can last for decades and involves numerous affective, cognitive, and </a:t>
            </a:r>
            <a:r>
              <a:rPr lang="en-US" sz="2000" dirty="0" err="1">
                <a:latin typeface="Gill Sans MT" panose="020B0502020104020203" pitchFamily="34" charset="0"/>
              </a:rPr>
              <a:t>behavioural</a:t>
            </a:r>
            <a:r>
              <a:rPr lang="en-US" sz="2000" dirty="0">
                <a:latin typeface="Gill Sans MT" panose="020B0502020104020203" pitchFamily="34" charset="0"/>
              </a:rPr>
              <a:t> experiences (Fournier 1998).</a:t>
            </a:r>
          </a:p>
          <a:p>
            <a:pPr marL="285750" indent="-285750" algn="just">
              <a:buFont typeface="Courier New" panose="02070309020205020404" pitchFamily="49" charset="0"/>
              <a:buChar char="o"/>
            </a:pPr>
            <a:endParaRPr lang="en-US" sz="2000" dirty="0">
              <a:latin typeface="Gill Sans MT" panose="020B0502020104020203" pitchFamily="34" charset="0"/>
            </a:endParaRPr>
          </a:p>
          <a:p>
            <a:pPr algn="just"/>
            <a:endParaRPr lang="pt-PT" sz="2000" b="1" dirty="0" smtClean="0">
              <a:latin typeface="Gill Sans MT" panose="020B0502020104020203" pitchFamily="34" charset="0"/>
            </a:endParaRPr>
          </a:p>
          <a:p>
            <a:pPr algn="just"/>
            <a:endParaRPr lang="pt-PT" sz="2000" b="1" dirty="0">
              <a:latin typeface="Gill Sans MT" panose="020B0502020104020203" pitchFamily="34" charset="0"/>
            </a:endParaRPr>
          </a:p>
          <a:p>
            <a:pPr algn="just"/>
            <a:endParaRPr lang="en-US" sz="2000" b="1" dirty="0">
              <a:latin typeface="Gill Sans MT" panose="020B0502020104020203" pitchFamily="34" charset="0"/>
            </a:endParaRPr>
          </a:p>
          <a:p>
            <a:pPr algn="just"/>
            <a:r>
              <a:rPr lang="en-US" sz="2000" b="1" dirty="0">
                <a:latin typeface="Gill Sans MT" panose="020B0502020104020203" pitchFamily="34" charset="0"/>
              </a:rPr>
              <a:t>Negative emotions towards brands </a:t>
            </a:r>
            <a:r>
              <a:rPr lang="en-US" sz="2000" dirty="0">
                <a:latin typeface="Gill Sans MT" panose="020B0502020104020203" pitchFamily="34" charset="0"/>
              </a:rPr>
              <a:t>(Romani, </a:t>
            </a:r>
            <a:r>
              <a:rPr lang="en-US" sz="2000" dirty="0" err="1">
                <a:latin typeface="Gill Sans MT" panose="020B0502020104020203" pitchFamily="34" charset="0"/>
              </a:rPr>
              <a:t>Grapp</a:t>
            </a:r>
            <a:r>
              <a:rPr lang="en-US" sz="2000" dirty="0">
                <a:latin typeface="Gill Sans MT" panose="020B0502020104020203" pitchFamily="34" charset="0"/>
              </a:rPr>
              <a:t> &amp; </a:t>
            </a:r>
            <a:r>
              <a:rPr lang="en-US" sz="2000" dirty="0" err="1">
                <a:latin typeface="Gill Sans MT" panose="020B0502020104020203" pitchFamily="34" charset="0"/>
              </a:rPr>
              <a:t>Dalli</a:t>
            </a:r>
            <a:r>
              <a:rPr lang="en-US" sz="2000" dirty="0">
                <a:latin typeface="Gill Sans MT" panose="020B0502020104020203" pitchFamily="34" charset="0"/>
              </a:rPr>
              <a:t>, 2012)</a:t>
            </a:r>
          </a:p>
          <a:p>
            <a:pPr algn="just"/>
            <a:r>
              <a:rPr lang="en-US" sz="2000" dirty="0">
                <a:latin typeface="Gill Sans MT" panose="020B0502020104020203" pitchFamily="34" charset="0"/>
              </a:rPr>
              <a:t>Scale comprising six distinct negative emotions towards brands </a:t>
            </a:r>
            <a:r>
              <a:rPr lang="en-US" dirty="0">
                <a:latin typeface="Gill Sans MT" panose="020B0502020104020203" pitchFamily="34" charset="0"/>
              </a:rPr>
              <a:t>(</a:t>
            </a:r>
            <a:r>
              <a:rPr lang="en-US" i="1" dirty="0">
                <a:latin typeface="Gill Sans MT" panose="020B0502020104020203" pitchFamily="34" charset="0"/>
              </a:rPr>
              <a:t>anger</a:t>
            </a:r>
            <a:r>
              <a:rPr lang="en-US" dirty="0">
                <a:latin typeface="Gill Sans MT" panose="020B0502020104020203" pitchFamily="34" charset="0"/>
              </a:rPr>
              <a:t>, </a:t>
            </a:r>
            <a:r>
              <a:rPr lang="en-US" i="1" dirty="0">
                <a:latin typeface="Gill Sans MT" panose="020B0502020104020203" pitchFamily="34" charset="0"/>
              </a:rPr>
              <a:t>sadness</a:t>
            </a:r>
            <a:r>
              <a:rPr lang="en-US" dirty="0">
                <a:latin typeface="Gill Sans MT" panose="020B0502020104020203" pitchFamily="34" charset="0"/>
              </a:rPr>
              <a:t>, </a:t>
            </a:r>
            <a:r>
              <a:rPr lang="en-US" i="1" dirty="0">
                <a:latin typeface="Gill Sans MT" panose="020B0502020104020203" pitchFamily="34" charset="0"/>
              </a:rPr>
              <a:t>worry</a:t>
            </a:r>
            <a:r>
              <a:rPr lang="en-US" dirty="0">
                <a:latin typeface="Gill Sans MT" panose="020B0502020104020203" pitchFamily="34" charset="0"/>
              </a:rPr>
              <a:t>, </a:t>
            </a:r>
            <a:r>
              <a:rPr lang="en-US" i="1" dirty="0">
                <a:latin typeface="Gill Sans MT" panose="020B0502020104020203" pitchFamily="34" charset="0"/>
              </a:rPr>
              <a:t>embarrassment</a:t>
            </a:r>
            <a:r>
              <a:rPr lang="en-US" dirty="0">
                <a:latin typeface="Gill Sans MT" panose="020B0502020104020203" pitchFamily="34" charset="0"/>
              </a:rPr>
              <a:t>, </a:t>
            </a:r>
            <a:r>
              <a:rPr lang="en-US" i="1" dirty="0">
                <a:latin typeface="Gill Sans MT" panose="020B0502020104020203" pitchFamily="34" charset="0"/>
              </a:rPr>
              <a:t>discontent</a:t>
            </a:r>
            <a:r>
              <a:rPr lang="en-US" dirty="0">
                <a:latin typeface="Gill Sans MT" panose="020B0502020104020203" pitchFamily="34" charset="0"/>
              </a:rPr>
              <a:t>, and </a:t>
            </a:r>
            <a:r>
              <a:rPr lang="en-US" i="1" dirty="0">
                <a:latin typeface="Gill Sans MT" panose="020B0502020104020203" pitchFamily="34" charset="0"/>
              </a:rPr>
              <a:t>dislike</a:t>
            </a:r>
            <a:r>
              <a:rPr lang="en-US" dirty="0">
                <a:latin typeface="Gill Sans MT" panose="020B0502020104020203" pitchFamily="34" charset="0"/>
              </a:rPr>
              <a:t>).</a:t>
            </a:r>
          </a:p>
          <a:p>
            <a:pPr algn="just"/>
            <a:endParaRPr lang="en-US" sz="2000" dirty="0">
              <a:latin typeface="Gill Sans MT" panose="020B0502020104020203" pitchFamily="34" charset="0"/>
            </a:endParaRPr>
          </a:p>
          <a:p>
            <a:pPr algn="just"/>
            <a:r>
              <a:rPr lang="en-US" sz="2000" dirty="0">
                <a:latin typeface="Gill Sans MT" panose="020B0502020104020203" pitchFamily="34" charset="0"/>
              </a:rPr>
              <a:t>We can expect that consumer–brand relationships may become negative not only because of the way consumers feel about the brand, but also because of the way consumers feel about themselves when in the relationship with the brand (</a:t>
            </a:r>
            <a:r>
              <a:rPr lang="en-US" sz="2000" dirty="0" err="1">
                <a:latin typeface="Gill Sans MT" panose="020B0502020104020203" pitchFamily="34" charset="0"/>
              </a:rPr>
              <a:t>Roseman</a:t>
            </a:r>
            <a:r>
              <a:rPr lang="en-US" sz="2000" dirty="0">
                <a:latin typeface="Gill Sans MT" panose="020B0502020104020203" pitchFamily="34" charset="0"/>
              </a:rPr>
              <a:t>, </a:t>
            </a:r>
            <a:r>
              <a:rPr lang="en-US" sz="2000" dirty="0" err="1">
                <a:latin typeface="Gill Sans MT" panose="020B0502020104020203" pitchFamily="34" charset="0"/>
              </a:rPr>
              <a:t>Spindel</a:t>
            </a:r>
            <a:r>
              <a:rPr lang="en-US" sz="2000" dirty="0">
                <a:latin typeface="Gill Sans MT" panose="020B0502020104020203" pitchFamily="34" charset="0"/>
              </a:rPr>
              <a:t>, &amp; Jose, 1990). </a:t>
            </a:r>
          </a:p>
        </p:txBody>
      </p:sp>
      <p:sp>
        <p:nvSpPr>
          <p:cNvPr id="13"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Thematic Findings</a:t>
            </a:r>
          </a:p>
        </p:txBody>
      </p:sp>
      <p:sp>
        <p:nvSpPr>
          <p:cNvPr id="3" name="Rectângulo 2"/>
          <p:cNvSpPr/>
          <p:nvPr/>
        </p:nvSpPr>
        <p:spPr>
          <a:xfrm>
            <a:off x="2455095" y="2924944"/>
            <a:ext cx="7281809" cy="646331"/>
          </a:xfrm>
          <a:prstGeom prst="rect">
            <a:avLst/>
          </a:prstGeom>
          <a:ln w="6350">
            <a:solidFill>
              <a:srgbClr val="C00000"/>
            </a:solidFill>
            <a:prstDash val="sysDot"/>
          </a:ln>
        </p:spPr>
        <p:txBody>
          <a:bodyPr wrap="square">
            <a:spAutoFit/>
          </a:bodyPr>
          <a:lstStyle/>
          <a:p>
            <a:pPr algn="just"/>
            <a:r>
              <a:rPr lang="en-US" dirty="0">
                <a:solidFill>
                  <a:schemeClr val="tx1">
                    <a:lumMod val="65000"/>
                    <a:lumOff val="35000"/>
                  </a:schemeClr>
                </a:solidFill>
                <a:latin typeface="Gill Sans MT" panose="020B0502020104020203" pitchFamily="34" charset="0"/>
              </a:rPr>
              <a:t>We will consider that brand hate emotion refers to the emotional state of hate toward a brand that will influence the brand hate relationship.</a:t>
            </a:r>
          </a:p>
        </p:txBody>
      </p:sp>
      <p:sp>
        <p:nvSpPr>
          <p:cNvPr id="10"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1"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2"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5"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25113978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Effect transition="in" filter="fade">
                                      <p:cBhvr>
                                        <p:cTn id="7" dur="500"/>
                                        <p:tgtEl>
                                          <p:spTgt spid="2">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9" end="9"/>
                                            </p:txEl>
                                          </p:spTgt>
                                        </p:tgtEl>
                                        <p:attrNameLst>
                                          <p:attrName>style.visibility</p:attrName>
                                        </p:attrNameLst>
                                      </p:cBhvr>
                                      <p:to>
                                        <p:strVal val="visible"/>
                                      </p:to>
                                    </p:set>
                                    <p:animEffect transition="in" filter="fade">
                                      <p:cBhvr>
                                        <p:cTn id="10" dur="500"/>
                                        <p:tgtEl>
                                          <p:spTgt spid="2">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11" end="11"/>
                                            </p:txEl>
                                          </p:spTgt>
                                        </p:tgtEl>
                                        <p:attrNameLst>
                                          <p:attrName>style.visibility</p:attrName>
                                        </p:attrNameLst>
                                      </p:cBhvr>
                                      <p:to>
                                        <p:strVal val="visible"/>
                                      </p:to>
                                    </p:set>
                                    <p:animEffect transition="in" filter="fade">
                                      <p:cBhvr>
                                        <p:cTn id="13"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2" name="CaixaDeTexto 1"/>
          <p:cNvSpPr txBox="1"/>
          <p:nvPr/>
        </p:nvSpPr>
        <p:spPr>
          <a:xfrm>
            <a:off x="1469528" y="920621"/>
            <a:ext cx="9198472" cy="4755148"/>
          </a:xfrm>
          <a:prstGeom prst="rect">
            <a:avLst/>
          </a:prstGeom>
          <a:noFill/>
        </p:spPr>
        <p:txBody>
          <a:bodyPr wrap="square" rtlCol="0">
            <a:spAutoFit/>
          </a:bodyPr>
          <a:lstStyle/>
          <a:p>
            <a:pPr algn="ctr"/>
            <a:r>
              <a:rPr lang="en-US" sz="2400" b="1" dirty="0">
                <a:solidFill>
                  <a:srgbClr val="C00000"/>
                </a:solidFill>
                <a:latin typeface="Gill Sans MT" panose="020B0502020104020203" pitchFamily="34" charset="0"/>
              </a:rPr>
              <a:t>Countercultural phenomena</a:t>
            </a:r>
          </a:p>
          <a:p>
            <a:pPr marL="285750" indent="-285750" algn="just">
              <a:spcBef>
                <a:spcPts val="600"/>
              </a:spcBef>
              <a:buFont typeface="Courier New" panose="02070309020205020404" pitchFamily="49" charset="0"/>
              <a:buChar char="o"/>
            </a:pPr>
            <a:r>
              <a:rPr lang="en-US" sz="2000" dirty="0">
                <a:latin typeface="Gill Sans MT" panose="020B0502020104020203" pitchFamily="34" charset="0"/>
              </a:rPr>
              <a:t>Brands outside of the norm may serve as recognizable symbols of uniqueness </a:t>
            </a:r>
            <a:r>
              <a:rPr lang="en-US" dirty="0">
                <a:latin typeface="Gill Sans MT" panose="020B0502020104020203" pitchFamily="34" charset="0"/>
              </a:rPr>
              <a:t>(McGinnis &amp; Gentry, 2009</a:t>
            </a:r>
            <a:r>
              <a:rPr lang="en-US" dirty="0" smtClean="0">
                <a:latin typeface="Gill Sans MT" panose="020B0502020104020203" pitchFamily="34" charset="0"/>
              </a:rPr>
              <a:t>).</a:t>
            </a:r>
          </a:p>
          <a:p>
            <a:pPr marL="285750" indent="-285750" algn="just">
              <a:spcBef>
                <a:spcPts val="600"/>
              </a:spcBef>
              <a:buFont typeface="Courier New" panose="02070309020205020404" pitchFamily="49" charset="0"/>
              <a:buChar char="o"/>
            </a:pPr>
            <a:endParaRPr lang="en-US" dirty="0">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Desire of uniqueness</a:t>
            </a:r>
            <a:r>
              <a:rPr lang="en-US" sz="2000" dirty="0" smtClean="0">
                <a:latin typeface="Gill Sans MT" panose="020B0502020104020203" pitchFamily="34" charset="0"/>
              </a:rPr>
              <a:t>: </a:t>
            </a:r>
            <a:r>
              <a:rPr lang="en-US" sz="2000" u="sng" dirty="0" smtClean="0">
                <a:latin typeface="Gill Sans MT" panose="020B0502020104020203" pitchFamily="34" charset="0"/>
              </a:rPr>
              <a:t>Counter-conformity</a:t>
            </a:r>
            <a:r>
              <a:rPr lang="en-US" sz="2000" dirty="0">
                <a:latin typeface="Gill Sans MT" panose="020B0502020104020203" pitchFamily="34" charset="0"/>
              </a:rPr>
              <a:t> </a:t>
            </a:r>
            <a:r>
              <a:rPr lang="en-US" sz="2000" dirty="0" smtClean="0">
                <a:latin typeface="Gill Sans MT" panose="020B0502020104020203" pitchFamily="34" charset="0"/>
              </a:rPr>
              <a:t>and </a:t>
            </a:r>
            <a:r>
              <a:rPr lang="en-US" sz="2000" u="sng" dirty="0" smtClean="0">
                <a:latin typeface="Gill Sans MT" panose="020B0502020104020203" pitchFamily="34" charset="0"/>
              </a:rPr>
              <a:t>A</a:t>
            </a:r>
            <a:r>
              <a:rPr lang="en-US" sz="2000" u="sng" dirty="0" smtClean="0">
                <a:latin typeface="Gill Sans MT" panose="020B0502020104020203" pitchFamily="34" charset="0"/>
              </a:rPr>
              <a:t>voidance </a:t>
            </a:r>
            <a:r>
              <a:rPr lang="en-US" sz="2000" u="sng" dirty="0">
                <a:latin typeface="Gill Sans MT" panose="020B0502020104020203" pitchFamily="34" charset="0"/>
              </a:rPr>
              <a:t>of similarity</a:t>
            </a:r>
            <a:r>
              <a:rPr lang="en-US" sz="2000" dirty="0" smtClean="0">
                <a:latin typeface="Gill Sans MT" panose="020B0502020104020203" pitchFamily="34" charset="0"/>
              </a:rPr>
              <a:t>.</a:t>
            </a:r>
          </a:p>
          <a:p>
            <a:pPr marL="285750" indent="-285750" algn="just">
              <a:buFont typeface="Courier New" panose="02070309020205020404" pitchFamily="49" charset="0"/>
              <a:buChar char="o"/>
            </a:pPr>
            <a:endParaRPr lang="en-US" sz="2000" dirty="0">
              <a:latin typeface="Gill Sans MT" panose="020B0502020104020203" pitchFamily="34" charset="0"/>
            </a:endParaRPr>
          </a:p>
          <a:p>
            <a:pPr marL="285750" indent="-285750" algn="just">
              <a:buFont typeface="Courier New" panose="02070309020205020404" pitchFamily="49" charset="0"/>
              <a:buChar char="o"/>
            </a:pPr>
            <a:endParaRPr lang="en-US" sz="2000" dirty="0" smtClean="0">
              <a:latin typeface="Gill Sans MT" panose="020B0502020104020203" pitchFamily="34" charset="0"/>
            </a:endParaRPr>
          </a:p>
          <a:p>
            <a:pPr marL="285750" indent="-285750" algn="just">
              <a:buFont typeface="Courier New" panose="02070309020205020404" pitchFamily="49" charset="0"/>
              <a:buChar char="o"/>
            </a:pPr>
            <a:endParaRPr lang="en-US" sz="2000" dirty="0">
              <a:latin typeface="Gill Sans MT" panose="020B0502020104020203" pitchFamily="34" charset="0"/>
            </a:endParaRPr>
          </a:p>
          <a:p>
            <a:pPr marL="285750" indent="-285750" algn="just">
              <a:buFont typeface="Courier New" panose="02070309020205020404" pitchFamily="49" charset="0"/>
              <a:buChar char="o"/>
            </a:pPr>
            <a:endParaRPr lang="en-US" sz="2000" dirty="0" smtClean="0">
              <a:latin typeface="Gill Sans MT" panose="020B0502020104020203" pitchFamily="34" charset="0"/>
            </a:endParaRPr>
          </a:p>
          <a:p>
            <a:pPr marL="285750" indent="-285750" algn="just">
              <a:buFont typeface="Courier New" panose="02070309020205020404" pitchFamily="49" charset="0"/>
              <a:buChar char="o"/>
            </a:pPr>
            <a:endParaRPr lang="pt-PT" dirty="0">
              <a:latin typeface="Gill Sans MT" panose="020B0502020104020203" pitchFamily="34" charset="0"/>
            </a:endParaRPr>
          </a:p>
          <a:p>
            <a:pPr marL="285750" indent="-285750" algn="just">
              <a:spcBef>
                <a:spcPts val="600"/>
              </a:spcBef>
              <a:buFont typeface="Courier New" panose="02070309020205020404" pitchFamily="49" charset="0"/>
              <a:buChar char="o"/>
            </a:pPr>
            <a:r>
              <a:rPr lang="en-US" sz="2000" dirty="0" smtClean="0">
                <a:latin typeface="Gill Sans MT" panose="020B0502020104020203" pitchFamily="34" charset="0"/>
              </a:rPr>
              <a:t>Subculture </a:t>
            </a:r>
            <a:r>
              <a:rPr lang="en-US" sz="2000" dirty="0">
                <a:latin typeface="Gill Sans MT" panose="020B0502020104020203" pitchFamily="34" charset="0"/>
              </a:rPr>
              <a:t>whose values and norms of </a:t>
            </a:r>
            <a:r>
              <a:rPr lang="en-US" sz="2000" dirty="0" err="1">
                <a:latin typeface="Gill Sans MT" panose="020B0502020104020203" pitchFamily="34" charset="0"/>
              </a:rPr>
              <a:t>behaviour</a:t>
            </a:r>
            <a:r>
              <a:rPr lang="en-US" sz="2000" dirty="0">
                <a:latin typeface="Gill Sans MT" panose="020B0502020104020203" pitchFamily="34" charset="0"/>
              </a:rPr>
              <a:t> differ substantially from those of mainstream society </a:t>
            </a:r>
            <a:r>
              <a:rPr lang="en-US" dirty="0">
                <a:latin typeface="Gill Sans MT" panose="020B0502020104020203" pitchFamily="34" charset="0"/>
              </a:rPr>
              <a:t>(</a:t>
            </a:r>
            <a:r>
              <a:rPr lang="en-US" dirty="0" err="1">
                <a:latin typeface="Gill Sans MT" panose="020B0502020104020203" pitchFamily="34" charset="0"/>
              </a:rPr>
              <a:t>Roszak</a:t>
            </a:r>
            <a:r>
              <a:rPr lang="en-US" dirty="0">
                <a:latin typeface="Gill Sans MT" panose="020B0502020104020203" pitchFamily="34" charset="0"/>
              </a:rPr>
              <a:t>, 1968).</a:t>
            </a:r>
            <a:endParaRPr lang="en-US" sz="2000" dirty="0">
              <a:latin typeface="Gill Sans MT" panose="020B0502020104020203" pitchFamily="34" charset="0"/>
            </a:endParaRPr>
          </a:p>
          <a:p>
            <a:pPr marL="285750" indent="-285750" algn="just">
              <a:spcBef>
                <a:spcPts val="1200"/>
              </a:spcBef>
              <a:buFont typeface="Courier New" panose="02070309020205020404" pitchFamily="49" charset="0"/>
              <a:buChar char="o"/>
            </a:pPr>
            <a:r>
              <a:rPr lang="en-US" sz="2000" dirty="0">
                <a:latin typeface="Gill Sans MT" panose="020B0502020104020203" pitchFamily="34" charset="0"/>
              </a:rPr>
              <a:t>Life cycle includes phases of:</a:t>
            </a:r>
          </a:p>
          <a:p>
            <a:pPr marL="742950" lvl="1" indent="-285750" algn="just">
              <a:buFont typeface="Arial" panose="020B0604020202020204" pitchFamily="34" charset="0"/>
              <a:buChar char="•"/>
            </a:pPr>
            <a:r>
              <a:rPr lang="en-US" sz="2000" dirty="0">
                <a:latin typeface="Gill Sans MT" panose="020B0502020104020203" pitchFamily="34" charset="0"/>
              </a:rPr>
              <a:t>Rejection, growth, partial acceptance and absorption into the mainstream.</a:t>
            </a:r>
          </a:p>
        </p:txBody>
      </p:sp>
      <p:sp>
        <p:nvSpPr>
          <p:cNvPr id="13"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Thematic Findings</a:t>
            </a:r>
          </a:p>
        </p:txBody>
      </p:sp>
      <p:sp>
        <p:nvSpPr>
          <p:cNvPr id="4" name="Rectângulo 3"/>
          <p:cNvSpPr/>
          <p:nvPr/>
        </p:nvSpPr>
        <p:spPr>
          <a:xfrm>
            <a:off x="1613544" y="3093436"/>
            <a:ext cx="9054456" cy="646331"/>
          </a:xfrm>
          <a:prstGeom prst="rect">
            <a:avLst/>
          </a:prstGeom>
          <a:ln w="6350">
            <a:solidFill>
              <a:srgbClr val="C00000"/>
            </a:solidFill>
            <a:prstDash val="sysDot"/>
          </a:ln>
        </p:spPr>
        <p:txBody>
          <a:bodyPr wrap="square">
            <a:spAutoFit/>
          </a:bodyPr>
          <a:lstStyle/>
          <a:p>
            <a:pPr algn="just">
              <a:spcBef>
                <a:spcPts val="600"/>
              </a:spcBef>
            </a:pPr>
            <a:r>
              <a:rPr lang="en-US" i="1" dirty="0">
                <a:solidFill>
                  <a:schemeClr val="tx1">
                    <a:lumMod val="65000"/>
                    <a:lumOff val="35000"/>
                  </a:schemeClr>
                </a:solidFill>
                <a:latin typeface="Gill Sans MT" panose="020B0502020104020203" pitchFamily="34" charset="0"/>
              </a:rPr>
              <a:t>If individuals fail to see a means of differentiating themselves from others in a socially appropriate manner, they may prefer acts that negatively distinguish them </a:t>
            </a:r>
            <a:r>
              <a:rPr lang="en-US" sz="1600" i="1" dirty="0">
                <a:solidFill>
                  <a:schemeClr val="tx1">
                    <a:lumMod val="65000"/>
                    <a:lumOff val="35000"/>
                  </a:schemeClr>
                </a:solidFill>
                <a:latin typeface="Gill Sans MT" panose="020B0502020104020203" pitchFamily="34" charset="0"/>
              </a:rPr>
              <a:t>(</a:t>
            </a:r>
            <a:r>
              <a:rPr lang="en-US" sz="1600" i="1" dirty="0" err="1">
                <a:solidFill>
                  <a:schemeClr val="tx1">
                    <a:lumMod val="65000"/>
                    <a:lumOff val="35000"/>
                  </a:schemeClr>
                </a:solidFill>
                <a:latin typeface="Gill Sans MT" panose="020B0502020104020203" pitchFamily="34" charset="0"/>
              </a:rPr>
              <a:t>Ziller</a:t>
            </a:r>
            <a:r>
              <a:rPr lang="en-US" sz="1600" i="1" dirty="0">
                <a:solidFill>
                  <a:schemeClr val="tx1">
                    <a:lumMod val="65000"/>
                    <a:lumOff val="35000"/>
                  </a:schemeClr>
                </a:solidFill>
                <a:latin typeface="Gill Sans MT" panose="020B0502020104020203" pitchFamily="34" charset="0"/>
              </a:rPr>
              <a:t>, 1964; </a:t>
            </a:r>
            <a:r>
              <a:rPr lang="en-US" sz="1600" i="1" dirty="0" err="1">
                <a:solidFill>
                  <a:schemeClr val="tx1">
                    <a:lumMod val="65000"/>
                    <a:lumOff val="35000"/>
                  </a:schemeClr>
                </a:solidFill>
                <a:latin typeface="Gill Sans MT" panose="020B0502020104020203" pitchFamily="34" charset="0"/>
              </a:rPr>
              <a:t>Tian</a:t>
            </a:r>
            <a:r>
              <a:rPr lang="en-US" sz="1600" i="1" dirty="0">
                <a:solidFill>
                  <a:schemeClr val="tx1">
                    <a:lumMod val="65000"/>
                    <a:lumOff val="35000"/>
                  </a:schemeClr>
                </a:solidFill>
                <a:latin typeface="Gill Sans MT" panose="020B0502020104020203" pitchFamily="34" charset="0"/>
              </a:rPr>
              <a:t>, Bearden &amp; Hunter, 2001).</a:t>
            </a:r>
          </a:p>
        </p:txBody>
      </p:sp>
      <p:sp>
        <p:nvSpPr>
          <p:cNvPr id="10"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1"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2"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4"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1813665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fade">
                                      <p:cBhvr>
                                        <p:cTn id="7" dur="500"/>
                                        <p:tgtEl>
                                          <p:spTgt spid="2">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0" end="10"/>
                                            </p:txEl>
                                          </p:spTgt>
                                        </p:tgtEl>
                                        <p:attrNameLst>
                                          <p:attrName>style.visibility</p:attrName>
                                        </p:attrNameLst>
                                      </p:cBhvr>
                                      <p:to>
                                        <p:strVal val="visible"/>
                                      </p:to>
                                    </p:set>
                                    <p:animEffect transition="in" filter="fade">
                                      <p:cBhvr>
                                        <p:cTn id="10" dur="500"/>
                                        <p:tgtEl>
                                          <p:spTgt spid="2">
                                            <p:txEl>
                                              <p:pRg st="10" end="1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11" end="11"/>
                                            </p:txEl>
                                          </p:spTgt>
                                        </p:tgtEl>
                                        <p:attrNameLst>
                                          <p:attrName>style.visibility</p:attrName>
                                        </p:attrNameLst>
                                      </p:cBhvr>
                                      <p:to>
                                        <p:strVal val="visible"/>
                                      </p:to>
                                    </p:set>
                                    <p:animEffect transition="in" filter="fade">
                                      <p:cBhvr>
                                        <p:cTn id="13"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22" name="Oval 21"/>
          <p:cNvSpPr/>
          <p:nvPr/>
        </p:nvSpPr>
        <p:spPr>
          <a:xfrm>
            <a:off x="5336148" y="4466778"/>
            <a:ext cx="1569741" cy="158417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ill Sans MT" panose="020B0502020104020203" pitchFamily="34" charset="0"/>
            </a:endParaRPr>
          </a:p>
        </p:txBody>
      </p:sp>
      <p:sp>
        <p:nvSpPr>
          <p:cNvPr id="14" name="Oval 13"/>
          <p:cNvSpPr/>
          <p:nvPr/>
        </p:nvSpPr>
        <p:spPr>
          <a:xfrm>
            <a:off x="6798280" y="3072802"/>
            <a:ext cx="1609000" cy="158417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ill Sans MT" panose="020B0502020104020203" pitchFamily="34" charset="0"/>
            </a:endParaRPr>
          </a:p>
        </p:txBody>
      </p:sp>
      <p:sp>
        <p:nvSpPr>
          <p:cNvPr id="21" name="Oval 20"/>
          <p:cNvSpPr/>
          <p:nvPr/>
        </p:nvSpPr>
        <p:spPr>
          <a:xfrm>
            <a:off x="3871400" y="3119013"/>
            <a:ext cx="1500509" cy="158417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ill Sans MT" panose="020B0502020104020203" pitchFamily="34" charset="0"/>
            </a:endParaRPr>
          </a:p>
        </p:txBody>
      </p:sp>
      <p:sp>
        <p:nvSpPr>
          <p:cNvPr id="20" name="Oval 19"/>
          <p:cNvSpPr/>
          <p:nvPr/>
        </p:nvSpPr>
        <p:spPr>
          <a:xfrm>
            <a:off x="5303590" y="1740291"/>
            <a:ext cx="1584819" cy="158417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ill Sans MT" panose="020B0502020104020203" pitchFamily="34" charset="0"/>
            </a:endParaRPr>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Preliminary conceptual framework</a:t>
            </a:r>
          </a:p>
        </p:txBody>
      </p:sp>
      <p:sp>
        <p:nvSpPr>
          <p:cNvPr id="2" name="CaixaDeTexto 1"/>
          <p:cNvSpPr txBox="1"/>
          <p:nvPr/>
        </p:nvSpPr>
        <p:spPr>
          <a:xfrm>
            <a:off x="2163959" y="724810"/>
            <a:ext cx="7864079" cy="1015663"/>
          </a:xfrm>
          <a:prstGeom prst="rect">
            <a:avLst/>
          </a:prstGeom>
          <a:noFill/>
        </p:spPr>
        <p:txBody>
          <a:bodyPr wrap="square" rtlCol="0">
            <a:spAutoFit/>
          </a:bodyPr>
          <a:lstStyle/>
          <a:p>
            <a:pPr defTabSz="914169">
              <a:defRPr/>
            </a:pPr>
            <a:r>
              <a:rPr lang="en-US" sz="2000" dirty="0">
                <a:latin typeface="Gill Sans MT" panose="020B0502020104020203" pitchFamily="34" charset="0"/>
              </a:rPr>
              <a:t>The preliminary conceptual framework is a tentative to explain the effects and relations between different types of variables which may support a more comprehensive model for the understanding the nature of NCBR. </a:t>
            </a:r>
            <a:endParaRPr lang="pt-PT" sz="2000" dirty="0">
              <a:latin typeface="Gill Sans MT" panose="020B0502020104020203" pitchFamily="34" charset="0"/>
            </a:endParaRPr>
          </a:p>
        </p:txBody>
      </p:sp>
      <p:sp>
        <p:nvSpPr>
          <p:cNvPr id="5" name="Oval 4"/>
          <p:cNvSpPr/>
          <p:nvPr/>
        </p:nvSpPr>
        <p:spPr>
          <a:xfrm>
            <a:off x="5354179" y="3155744"/>
            <a:ext cx="1483643" cy="151071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ill Sans MT" panose="020B0502020104020203" pitchFamily="34" charset="0"/>
            </a:endParaRPr>
          </a:p>
        </p:txBody>
      </p:sp>
      <p:sp>
        <p:nvSpPr>
          <p:cNvPr id="6" name="CaixaDeTexto 5"/>
          <p:cNvSpPr txBox="1"/>
          <p:nvPr/>
        </p:nvSpPr>
        <p:spPr>
          <a:xfrm>
            <a:off x="5276513" y="3718233"/>
            <a:ext cx="1638974" cy="369332"/>
          </a:xfrm>
          <a:prstGeom prst="rect">
            <a:avLst/>
          </a:prstGeom>
          <a:noFill/>
        </p:spPr>
        <p:txBody>
          <a:bodyPr wrap="square" rtlCol="0">
            <a:spAutoFit/>
          </a:bodyPr>
          <a:lstStyle/>
          <a:p>
            <a:pPr algn="ctr"/>
            <a:r>
              <a:rPr lang="pt-PT" b="1" dirty="0">
                <a:solidFill>
                  <a:schemeClr val="bg1"/>
                </a:solidFill>
                <a:latin typeface="Gill Sans MT" panose="020B0502020104020203" pitchFamily="34" charset="0"/>
              </a:rPr>
              <a:t>NCBR</a:t>
            </a:r>
            <a:endParaRPr lang="en-GB" b="1" dirty="0">
              <a:solidFill>
                <a:schemeClr val="bg1"/>
              </a:solidFill>
              <a:latin typeface="Gill Sans MT" panose="020B0502020104020203" pitchFamily="34" charset="0"/>
            </a:endParaRPr>
          </a:p>
        </p:txBody>
      </p:sp>
      <p:sp>
        <p:nvSpPr>
          <p:cNvPr id="15" name="CaixaDeTexto 14"/>
          <p:cNvSpPr txBox="1"/>
          <p:nvPr/>
        </p:nvSpPr>
        <p:spPr>
          <a:xfrm>
            <a:off x="5230916" y="4988896"/>
            <a:ext cx="1730168" cy="646331"/>
          </a:xfrm>
          <a:prstGeom prst="rect">
            <a:avLst/>
          </a:prstGeom>
          <a:noFill/>
        </p:spPr>
        <p:txBody>
          <a:bodyPr wrap="square" rtlCol="0">
            <a:spAutoFit/>
          </a:bodyPr>
          <a:lstStyle/>
          <a:p>
            <a:pPr algn="ctr"/>
            <a:r>
              <a:rPr lang="pt-PT" dirty="0" err="1">
                <a:solidFill>
                  <a:schemeClr val="bg1"/>
                </a:solidFill>
                <a:latin typeface="Gill Sans MT" panose="020B0502020104020203" pitchFamily="34" charset="0"/>
              </a:rPr>
              <a:t>Countercultural</a:t>
            </a:r>
            <a:r>
              <a:rPr lang="pt-PT" dirty="0">
                <a:solidFill>
                  <a:schemeClr val="bg1"/>
                </a:solidFill>
                <a:latin typeface="Gill Sans MT" panose="020B0502020104020203" pitchFamily="34" charset="0"/>
              </a:rPr>
              <a:t> </a:t>
            </a:r>
            <a:r>
              <a:rPr lang="pt-PT" dirty="0" err="1">
                <a:solidFill>
                  <a:schemeClr val="bg1"/>
                </a:solidFill>
                <a:latin typeface="Gill Sans MT" panose="020B0502020104020203" pitchFamily="34" charset="0"/>
              </a:rPr>
              <a:t>phenomena</a:t>
            </a:r>
            <a:endParaRPr lang="pt-PT" dirty="0">
              <a:solidFill>
                <a:schemeClr val="bg1"/>
              </a:solidFill>
              <a:latin typeface="Gill Sans MT" panose="020B0502020104020203" pitchFamily="34" charset="0"/>
            </a:endParaRPr>
          </a:p>
        </p:txBody>
      </p:sp>
      <p:sp>
        <p:nvSpPr>
          <p:cNvPr id="17" name="CaixaDeTexto 16"/>
          <p:cNvSpPr txBox="1"/>
          <p:nvPr/>
        </p:nvSpPr>
        <p:spPr>
          <a:xfrm>
            <a:off x="3754470" y="3408272"/>
            <a:ext cx="1638974" cy="1200329"/>
          </a:xfrm>
          <a:prstGeom prst="rect">
            <a:avLst/>
          </a:prstGeom>
          <a:noFill/>
        </p:spPr>
        <p:txBody>
          <a:bodyPr wrap="square" rtlCol="0">
            <a:spAutoFit/>
          </a:bodyPr>
          <a:lstStyle/>
          <a:p>
            <a:pPr algn="ctr"/>
            <a:r>
              <a:rPr lang="pt-PT" dirty="0">
                <a:solidFill>
                  <a:schemeClr val="bg1"/>
                </a:solidFill>
                <a:latin typeface="Gill Sans MT" panose="020B0502020104020203" pitchFamily="34" charset="0"/>
              </a:rPr>
              <a:t>Negative</a:t>
            </a:r>
          </a:p>
          <a:p>
            <a:pPr algn="ctr"/>
            <a:r>
              <a:rPr lang="pt-PT" dirty="0" err="1">
                <a:solidFill>
                  <a:schemeClr val="bg1"/>
                </a:solidFill>
                <a:latin typeface="Gill Sans MT" panose="020B0502020104020203" pitchFamily="34" charset="0"/>
              </a:rPr>
              <a:t>perceived</a:t>
            </a:r>
            <a:endParaRPr lang="pt-PT" dirty="0">
              <a:solidFill>
                <a:schemeClr val="bg1"/>
              </a:solidFill>
              <a:latin typeface="Gill Sans MT" panose="020B0502020104020203" pitchFamily="34" charset="0"/>
            </a:endParaRPr>
          </a:p>
          <a:p>
            <a:pPr algn="ctr"/>
            <a:r>
              <a:rPr lang="pt-PT" dirty="0" err="1">
                <a:solidFill>
                  <a:schemeClr val="bg1"/>
                </a:solidFill>
                <a:latin typeface="Gill Sans MT" panose="020B0502020104020203" pitchFamily="34" charset="0"/>
              </a:rPr>
              <a:t>emotions</a:t>
            </a:r>
            <a:endParaRPr lang="pt-PT" dirty="0">
              <a:solidFill>
                <a:schemeClr val="bg1"/>
              </a:solidFill>
              <a:latin typeface="Gill Sans MT" panose="020B0502020104020203" pitchFamily="34" charset="0"/>
            </a:endParaRPr>
          </a:p>
          <a:p>
            <a:pPr algn="ctr"/>
            <a:endParaRPr lang="en-GB" b="1" dirty="0">
              <a:solidFill>
                <a:schemeClr val="bg1"/>
              </a:solidFill>
              <a:latin typeface="Gill Sans MT" panose="020B0502020104020203" pitchFamily="34" charset="0"/>
            </a:endParaRPr>
          </a:p>
        </p:txBody>
      </p:sp>
      <p:sp>
        <p:nvSpPr>
          <p:cNvPr id="19" name="CaixaDeTexto 18"/>
          <p:cNvSpPr txBox="1"/>
          <p:nvPr/>
        </p:nvSpPr>
        <p:spPr>
          <a:xfrm>
            <a:off x="6798280" y="3523521"/>
            <a:ext cx="1638974" cy="892552"/>
          </a:xfrm>
          <a:prstGeom prst="rect">
            <a:avLst/>
          </a:prstGeom>
          <a:noFill/>
        </p:spPr>
        <p:txBody>
          <a:bodyPr wrap="square" rtlCol="0">
            <a:spAutoFit/>
          </a:bodyPr>
          <a:lstStyle/>
          <a:p>
            <a:pPr algn="ctr"/>
            <a:r>
              <a:rPr lang="pt-PT" dirty="0">
                <a:solidFill>
                  <a:schemeClr val="bg1"/>
                </a:solidFill>
                <a:latin typeface="Gill Sans MT" panose="020B0502020104020203" pitchFamily="34" charset="0"/>
              </a:rPr>
              <a:t>Brand-Self</a:t>
            </a:r>
          </a:p>
          <a:p>
            <a:pPr algn="ctr"/>
            <a:r>
              <a:rPr lang="pt-PT" dirty="0" err="1">
                <a:solidFill>
                  <a:schemeClr val="bg1"/>
                </a:solidFill>
                <a:latin typeface="Gill Sans MT" panose="020B0502020104020203" pitchFamily="34" charset="0"/>
              </a:rPr>
              <a:t>distance</a:t>
            </a:r>
            <a:endParaRPr lang="pt-PT" dirty="0">
              <a:solidFill>
                <a:schemeClr val="bg1"/>
              </a:solidFill>
              <a:latin typeface="Gill Sans MT" panose="020B0502020104020203" pitchFamily="34" charset="0"/>
            </a:endParaRPr>
          </a:p>
          <a:p>
            <a:pPr algn="ctr"/>
            <a:endParaRPr lang="en-GB" sz="1600" b="1" dirty="0">
              <a:solidFill>
                <a:schemeClr val="bg1"/>
              </a:solidFill>
              <a:latin typeface="Gill Sans MT" panose="020B0502020104020203" pitchFamily="34" charset="0"/>
            </a:endParaRPr>
          </a:p>
        </p:txBody>
      </p:sp>
      <p:sp>
        <p:nvSpPr>
          <p:cNvPr id="23" name="CaixaDeTexto 22"/>
          <p:cNvSpPr txBox="1"/>
          <p:nvPr/>
        </p:nvSpPr>
        <p:spPr>
          <a:xfrm>
            <a:off x="5249257" y="2165225"/>
            <a:ext cx="1638974" cy="646331"/>
          </a:xfrm>
          <a:prstGeom prst="rect">
            <a:avLst/>
          </a:prstGeom>
          <a:noFill/>
        </p:spPr>
        <p:txBody>
          <a:bodyPr wrap="square" rtlCol="0">
            <a:spAutoFit/>
          </a:bodyPr>
          <a:lstStyle/>
          <a:p>
            <a:pPr algn="ctr"/>
            <a:r>
              <a:rPr lang="pt-PT" dirty="0" err="1">
                <a:solidFill>
                  <a:schemeClr val="bg1"/>
                </a:solidFill>
                <a:latin typeface="Gill Sans MT" panose="020B0502020104020203" pitchFamily="34" charset="0"/>
              </a:rPr>
              <a:t>Conflict</a:t>
            </a:r>
            <a:endParaRPr lang="pt-PT" dirty="0">
              <a:solidFill>
                <a:schemeClr val="bg1"/>
              </a:solidFill>
              <a:latin typeface="Gill Sans MT" panose="020B0502020104020203" pitchFamily="34" charset="0"/>
            </a:endParaRPr>
          </a:p>
          <a:p>
            <a:pPr algn="ctr"/>
            <a:r>
              <a:rPr lang="pt-PT" dirty="0" err="1">
                <a:solidFill>
                  <a:schemeClr val="bg1"/>
                </a:solidFill>
                <a:latin typeface="Gill Sans MT" panose="020B0502020104020203" pitchFamily="34" charset="0"/>
              </a:rPr>
              <a:t>attitude</a:t>
            </a:r>
            <a:endParaRPr lang="pt-PT" dirty="0">
              <a:solidFill>
                <a:schemeClr val="bg1"/>
              </a:solidFill>
              <a:latin typeface="Gill Sans MT" panose="020B0502020104020203" pitchFamily="34" charset="0"/>
            </a:endParaRPr>
          </a:p>
        </p:txBody>
      </p:sp>
      <p:sp>
        <p:nvSpPr>
          <p:cNvPr id="2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30"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31"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32"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209770211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Implications and Limitations</a:t>
            </a:r>
          </a:p>
        </p:txBody>
      </p:sp>
      <p:sp>
        <p:nvSpPr>
          <p:cNvPr id="2" name="CaixaDeTexto 1"/>
          <p:cNvSpPr txBox="1"/>
          <p:nvPr/>
        </p:nvSpPr>
        <p:spPr>
          <a:xfrm>
            <a:off x="1415480" y="951398"/>
            <a:ext cx="9577064" cy="4955203"/>
          </a:xfrm>
          <a:prstGeom prst="rect">
            <a:avLst/>
          </a:prstGeom>
          <a:noFill/>
        </p:spPr>
        <p:txBody>
          <a:bodyPr wrap="square" rtlCol="0">
            <a:spAutoFit/>
          </a:bodyPr>
          <a:lstStyle/>
          <a:p>
            <a:r>
              <a:rPr lang="en-GB" sz="2000" b="1" dirty="0">
                <a:solidFill>
                  <a:schemeClr val="tx1">
                    <a:lumMod val="65000"/>
                    <a:lumOff val="35000"/>
                  </a:schemeClr>
                </a:solidFill>
                <a:latin typeface="Gill Sans MT" panose="020B0502020104020203" pitchFamily="34" charset="0"/>
              </a:rPr>
              <a:t>Theoretical implications</a:t>
            </a:r>
            <a:endParaRPr lang="en-GB" sz="2000" dirty="0">
              <a:solidFill>
                <a:schemeClr val="tx1">
                  <a:lumMod val="65000"/>
                  <a:lumOff val="35000"/>
                </a:schemeClr>
              </a:solidFill>
              <a:latin typeface="Gill Sans MT" panose="020B0502020104020203" pitchFamily="34" charset="0"/>
            </a:endParaRPr>
          </a:p>
          <a:p>
            <a:pPr marL="342900" indent="-342900">
              <a:buFont typeface="Courier New" panose="02070309020205020404" pitchFamily="49" charset="0"/>
              <a:buChar char="o"/>
            </a:pPr>
            <a:r>
              <a:rPr lang="en-GB" sz="2000" dirty="0">
                <a:latin typeface="Gill Sans MT" panose="020B0502020104020203" pitchFamily="34" charset="0"/>
              </a:rPr>
              <a:t>The research evidence clearly assessed the existence of an established academic conversation regarding NCBR in meaningful ways;</a:t>
            </a:r>
          </a:p>
          <a:p>
            <a:pPr marL="342900" indent="-342900">
              <a:buFont typeface="Courier New" panose="02070309020205020404" pitchFamily="49" charset="0"/>
              <a:buChar char="o"/>
            </a:pPr>
            <a:r>
              <a:rPr lang="en-GB" sz="2000" dirty="0">
                <a:latin typeface="Gill Sans MT" panose="020B0502020104020203" pitchFamily="34" charset="0"/>
              </a:rPr>
              <a:t>The preliminary conceptual framework add useful insights for understanding the nature of NCBR allowing a </a:t>
            </a:r>
            <a:r>
              <a:rPr lang="en-GB" sz="2000" b="1" dirty="0">
                <a:latin typeface="Gill Sans MT" panose="020B0502020104020203" pitchFamily="34" charset="0"/>
              </a:rPr>
              <a:t>further theorizing of the subject</a:t>
            </a:r>
            <a:r>
              <a:rPr lang="en-GB" sz="2000" dirty="0">
                <a:latin typeface="Gill Sans MT" panose="020B0502020104020203" pitchFamily="34" charset="0"/>
              </a:rPr>
              <a:t>.</a:t>
            </a:r>
          </a:p>
          <a:p>
            <a:endParaRPr lang="en-GB" sz="1400" b="1" dirty="0" smtClean="0">
              <a:latin typeface="Gill Sans MT" panose="020B0502020104020203" pitchFamily="34" charset="0"/>
            </a:endParaRPr>
          </a:p>
          <a:p>
            <a:endParaRPr lang="en-GB" sz="1400" b="1" dirty="0">
              <a:latin typeface="Gill Sans MT" panose="020B0502020104020203" pitchFamily="34" charset="0"/>
            </a:endParaRPr>
          </a:p>
          <a:p>
            <a:r>
              <a:rPr lang="en-GB" sz="2000" b="1" dirty="0">
                <a:solidFill>
                  <a:schemeClr val="tx1">
                    <a:lumMod val="65000"/>
                    <a:lumOff val="35000"/>
                  </a:schemeClr>
                </a:solidFill>
                <a:latin typeface="Gill Sans MT" panose="020B0502020104020203" pitchFamily="34" charset="0"/>
              </a:rPr>
              <a:t>Practical implications</a:t>
            </a:r>
            <a:endParaRPr lang="en-GB" sz="2000" dirty="0">
              <a:solidFill>
                <a:schemeClr val="tx1">
                  <a:lumMod val="65000"/>
                  <a:lumOff val="35000"/>
                </a:schemeClr>
              </a:solidFill>
              <a:latin typeface="Gill Sans MT" panose="020B0502020104020203" pitchFamily="34" charset="0"/>
            </a:endParaRPr>
          </a:p>
          <a:p>
            <a:pPr marL="285750" indent="-285750">
              <a:buFont typeface="Courier New" panose="02070309020205020404" pitchFamily="49" charset="0"/>
              <a:buChar char="o"/>
            </a:pPr>
            <a:r>
              <a:rPr lang="en-GB" sz="2000" dirty="0">
                <a:latin typeface="Gill Sans MT" panose="020B0502020104020203" pitchFamily="34" charset="0"/>
              </a:rPr>
              <a:t>Findings allow marketing managers to take more efficient decisions and avoid strategies that increment </a:t>
            </a:r>
            <a:r>
              <a:rPr lang="en-GB" sz="2000" b="1" dirty="0">
                <a:latin typeface="Gill Sans MT" panose="020B0502020104020203" pitchFamily="34" charset="0"/>
              </a:rPr>
              <a:t>negative relationships</a:t>
            </a:r>
            <a:r>
              <a:rPr lang="en-GB" sz="2000" dirty="0">
                <a:latin typeface="Gill Sans MT" panose="020B0502020104020203" pitchFamily="34" charset="0"/>
              </a:rPr>
              <a:t>.</a:t>
            </a:r>
          </a:p>
          <a:p>
            <a:endParaRPr lang="pt-PT" sz="1400" dirty="0" smtClean="0">
              <a:latin typeface="Gill Sans MT" panose="020B0502020104020203" pitchFamily="34" charset="0"/>
            </a:endParaRPr>
          </a:p>
          <a:p>
            <a:endParaRPr lang="en-GB" sz="1400" dirty="0">
              <a:latin typeface="Gill Sans MT" panose="020B0502020104020203" pitchFamily="34" charset="0"/>
            </a:endParaRPr>
          </a:p>
          <a:p>
            <a:r>
              <a:rPr lang="en-GB" sz="2000" b="1" dirty="0">
                <a:solidFill>
                  <a:schemeClr val="tx1">
                    <a:lumMod val="65000"/>
                    <a:lumOff val="35000"/>
                  </a:schemeClr>
                </a:solidFill>
                <a:latin typeface="Gill Sans MT" panose="020B0502020104020203" pitchFamily="34" charset="0"/>
              </a:rPr>
              <a:t>Limitations</a:t>
            </a:r>
          </a:p>
          <a:p>
            <a:pPr marL="342900" indent="-342900">
              <a:buFont typeface="Courier New" panose="02070309020205020404" pitchFamily="49" charset="0"/>
              <a:buChar char="o"/>
            </a:pPr>
            <a:r>
              <a:rPr lang="en-GB" sz="2000" dirty="0">
                <a:latin typeface="Gill Sans MT" panose="020B0502020104020203" pitchFamily="34" charset="0"/>
              </a:rPr>
              <a:t>The identified categories might have commonalities that need to be considered;</a:t>
            </a:r>
          </a:p>
          <a:p>
            <a:pPr marL="342900" indent="-342900">
              <a:buFont typeface="Courier New" panose="02070309020205020404" pitchFamily="49" charset="0"/>
              <a:buChar char="o"/>
            </a:pPr>
            <a:r>
              <a:rPr lang="en-GB" sz="2000" dirty="0">
                <a:latin typeface="Gill Sans MT" panose="020B0502020104020203" pitchFamily="34" charset="0"/>
              </a:rPr>
              <a:t>Other relevant themes must be included, such as “</a:t>
            </a:r>
            <a:r>
              <a:rPr lang="en-GB" sz="2000" b="1" dirty="0">
                <a:latin typeface="Gill Sans MT" panose="020B0502020104020203" pitchFamily="34" charset="0"/>
              </a:rPr>
              <a:t>sustainability issues</a:t>
            </a:r>
            <a:r>
              <a:rPr lang="en-GB" sz="2000" dirty="0">
                <a:latin typeface="Gill Sans MT" panose="020B0502020104020203" pitchFamily="34" charset="0"/>
              </a:rPr>
              <a:t>”;</a:t>
            </a:r>
          </a:p>
          <a:p>
            <a:pPr marL="342900" indent="-342900">
              <a:buFont typeface="Courier New" panose="02070309020205020404" pitchFamily="49" charset="0"/>
              <a:buChar char="o"/>
            </a:pPr>
            <a:r>
              <a:rPr lang="en-GB" sz="2000" dirty="0">
                <a:latin typeface="Gill Sans MT" panose="020B0502020104020203" pitchFamily="34" charset="0"/>
              </a:rPr>
              <a:t>Future research should focus on testing other consumer’s perspectives through </a:t>
            </a:r>
            <a:r>
              <a:rPr lang="en-GB" sz="2000" b="1" dirty="0">
                <a:latin typeface="Gill Sans MT" panose="020B0502020104020203" pitchFamily="34" charset="0"/>
              </a:rPr>
              <a:t>qualitative and quantitative</a:t>
            </a:r>
            <a:r>
              <a:rPr lang="en-GB" sz="2000" dirty="0">
                <a:latin typeface="Gill Sans MT" panose="020B0502020104020203" pitchFamily="34" charset="0"/>
              </a:rPr>
              <a:t> analyses to provide additional knowledge</a:t>
            </a:r>
            <a:r>
              <a:rPr lang="en-GB" sz="2000" dirty="0" smtClean="0">
                <a:latin typeface="Gill Sans MT" panose="020B0502020104020203" pitchFamily="34" charset="0"/>
              </a:rPr>
              <a:t>.</a:t>
            </a:r>
            <a:endParaRPr lang="pt-PT" sz="2000" dirty="0">
              <a:latin typeface="Gill Sans MT" panose="020B0502020104020203" pitchFamily="34" charset="0"/>
            </a:endParaRP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0"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1"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2"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336598879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ítulo 2"/>
          <p:cNvSpPr txBox="1">
            <a:spLocks/>
          </p:cNvSpPr>
          <p:nvPr/>
        </p:nvSpPr>
        <p:spPr>
          <a:xfrm>
            <a:off x="1738524" y="4725145"/>
            <a:ext cx="8748464" cy="107983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pt-PT" sz="2000" b="1" dirty="0">
                <a:solidFill>
                  <a:schemeClr val="tx1"/>
                </a:solidFill>
                <a:latin typeface="Gill Sans MT" panose="020B0502020104020203" pitchFamily="34" charset="0"/>
              </a:rPr>
              <a:t>Rui Lopes | </a:t>
            </a:r>
            <a:r>
              <a:rPr lang="pt-PT" sz="2000" dirty="0">
                <a:solidFill>
                  <a:schemeClr val="tx1">
                    <a:lumMod val="50000"/>
                    <a:lumOff val="50000"/>
                  </a:schemeClr>
                </a:solidFill>
                <a:latin typeface="Gill Sans MT" panose="020B0502020104020203" pitchFamily="34" charset="0"/>
              </a:rPr>
              <a:t>rui.s.lopes@gmail.com</a:t>
            </a:r>
            <a:endParaRPr lang="en-US" sz="2000" dirty="0">
              <a:solidFill>
                <a:schemeClr val="tx1">
                  <a:lumMod val="50000"/>
                  <a:lumOff val="50000"/>
                </a:schemeClr>
              </a:solidFill>
              <a:latin typeface="Gill Sans MT" panose="020B0502020104020203" pitchFamily="34" charset="0"/>
            </a:endParaRPr>
          </a:p>
          <a:p>
            <a:r>
              <a:rPr lang="pt-PT" sz="2000" b="1" dirty="0">
                <a:solidFill>
                  <a:schemeClr val="tx1"/>
                </a:solidFill>
                <a:latin typeface="Gill Sans MT" panose="020B0502020104020203" pitchFamily="34" charset="0"/>
              </a:rPr>
              <a:t>Sandra Loureiro | </a:t>
            </a:r>
            <a:r>
              <a:rPr lang="pt-PT" sz="2000" dirty="0">
                <a:solidFill>
                  <a:schemeClr val="tx1">
                    <a:lumMod val="50000"/>
                    <a:lumOff val="50000"/>
                  </a:schemeClr>
                </a:solidFill>
                <a:latin typeface="Gill Sans MT" panose="020B0502020104020203" pitchFamily="34" charset="0"/>
              </a:rPr>
              <a:t>sandramloureiro@netcabo.pt</a:t>
            </a:r>
          </a:p>
        </p:txBody>
      </p:sp>
      <p:pic>
        <p:nvPicPr>
          <p:cNvPr id="2" name="Image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7201" y="5949886"/>
            <a:ext cx="3117598" cy="546854"/>
          </a:xfrm>
          <a:prstGeom prst="rect">
            <a:avLst/>
          </a:prstGeom>
        </p:spPr>
      </p:pic>
      <p:sp>
        <p:nvSpPr>
          <p:cNvPr id="11" name="Rectângulo 3"/>
          <p:cNvSpPr/>
          <p:nvPr/>
        </p:nvSpPr>
        <p:spPr>
          <a:xfrm>
            <a:off x="0" y="2609162"/>
            <a:ext cx="12192000" cy="2052439"/>
          </a:xfrm>
          <a:prstGeom prst="rect">
            <a:avLst/>
          </a:prstGeom>
          <a:solidFill>
            <a:srgbClr val="CC3300">
              <a:alpha val="90000"/>
            </a:srgbClr>
          </a:solidFill>
          <a:ln>
            <a:solidFill>
              <a:srgbClr val="CC3300">
                <a:alpha val="9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Subtítulo 2"/>
          <p:cNvSpPr txBox="1">
            <a:spLocks/>
          </p:cNvSpPr>
          <p:nvPr/>
        </p:nvSpPr>
        <p:spPr>
          <a:xfrm>
            <a:off x="3633686" y="1196737"/>
            <a:ext cx="4896544" cy="1152127"/>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sz="2000" b="1" dirty="0">
                <a:solidFill>
                  <a:schemeClr val="tx1"/>
                </a:solidFill>
                <a:latin typeface="Gill Sans MT" panose="020B0502020104020203" pitchFamily="34" charset="0"/>
              </a:rPr>
              <a:t>4</a:t>
            </a:r>
            <a:r>
              <a:rPr lang="en-GB" sz="2000" b="1" baseline="30000" dirty="0">
                <a:solidFill>
                  <a:schemeClr val="tx1"/>
                </a:solidFill>
                <a:latin typeface="Gill Sans MT" panose="020B0502020104020203" pitchFamily="34" charset="0"/>
              </a:rPr>
              <a:t>th</a:t>
            </a:r>
            <a:r>
              <a:rPr lang="en-GB" sz="2000" b="1" dirty="0">
                <a:solidFill>
                  <a:schemeClr val="tx1"/>
                </a:solidFill>
                <a:latin typeface="Gill Sans MT" panose="020B0502020104020203" pitchFamily="34" charset="0"/>
              </a:rPr>
              <a:t> International Consumer Brand Relationships Conference</a:t>
            </a:r>
          </a:p>
          <a:p>
            <a:r>
              <a:rPr lang="en-GB" sz="2000" dirty="0">
                <a:solidFill>
                  <a:schemeClr val="tx1">
                    <a:lumMod val="50000"/>
                    <a:lumOff val="50000"/>
                  </a:schemeClr>
                </a:solidFill>
                <a:latin typeface="Gill Sans MT" panose="020B0502020104020203" pitchFamily="34" charset="0"/>
              </a:rPr>
              <a:t>21–23 May 2015 | Porto, Portugal</a:t>
            </a:r>
          </a:p>
        </p:txBody>
      </p:sp>
      <p:sp>
        <p:nvSpPr>
          <p:cNvPr id="13" name="Subtítulo 2"/>
          <p:cNvSpPr txBox="1">
            <a:spLocks/>
          </p:cNvSpPr>
          <p:nvPr/>
        </p:nvSpPr>
        <p:spPr>
          <a:xfrm>
            <a:off x="2097823" y="2609161"/>
            <a:ext cx="7968272" cy="196935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dirty="0">
                <a:latin typeface="Gill Sans MT" panose="020B0502020104020203" pitchFamily="34" charset="0"/>
              </a:rPr>
              <a:t> </a:t>
            </a:r>
            <a:r>
              <a:rPr lang="en-US" sz="2800" b="1" dirty="0">
                <a:solidFill>
                  <a:schemeClr val="bg1"/>
                </a:solidFill>
                <a:latin typeface="Gill Sans MT" panose="020B0502020104020203" pitchFamily="34" charset="0"/>
                <a:ea typeface="Verdana" panose="020B0604030504040204" pitchFamily="34" charset="0"/>
                <a:cs typeface="Verdana" panose="020B0604030504040204" pitchFamily="34" charset="0"/>
              </a:rPr>
              <a:t>Thank You</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7787" y="287068"/>
            <a:ext cx="2728345" cy="686349"/>
          </a:xfrm>
          <a:prstGeom prst="rect">
            <a:avLst/>
          </a:prstGeom>
        </p:spPr>
      </p:pic>
    </p:spTree>
    <p:extLst>
      <p:ext uri="{BB962C8B-B14F-4D97-AF65-F5344CB8AC3E}">
        <p14:creationId xmlns:p14="http://schemas.microsoft.com/office/powerpoint/2010/main" val="2555873622"/>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Overview</a:t>
            </a:r>
          </a:p>
        </p:txBody>
      </p:sp>
      <p:sp>
        <p:nvSpPr>
          <p:cNvPr id="14" name="Rectângulo 13"/>
          <p:cNvSpPr/>
          <p:nvPr/>
        </p:nvSpPr>
        <p:spPr>
          <a:xfrm>
            <a:off x="2733992" y="1492880"/>
            <a:ext cx="3312000" cy="49596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latin typeface="Gill Sans MT" panose="020B0502020104020203" pitchFamily="34" charset="0"/>
              </a:rPr>
              <a:t>Introduction</a:t>
            </a:r>
            <a:endParaRPr lang="en-US" dirty="0">
              <a:latin typeface="Gill Sans MT" panose="020B0502020104020203" pitchFamily="34" charset="0"/>
            </a:endParaRPr>
          </a:p>
        </p:txBody>
      </p:sp>
      <p:sp>
        <p:nvSpPr>
          <p:cNvPr id="22" name="Rectângulo 21"/>
          <p:cNvSpPr/>
          <p:nvPr/>
        </p:nvSpPr>
        <p:spPr>
          <a:xfrm>
            <a:off x="4655840" y="3475497"/>
            <a:ext cx="3312000" cy="52956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Gill Sans MT" panose="020B0502020104020203" pitchFamily="34" charset="0"/>
              </a:rPr>
              <a:t>Descriptive Findings</a:t>
            </a:r>
          </a:p>
        </p:txBody>
      </p:sp>
      <p:sp>
        <p:nvSpPr>
          <p:cNvPr id="16" name="Rectângulo 15"/>
          <p:cNvSpPr/>
          <p:nvPr/>
        </p:nvSpPr>
        <p:spPr>
          <a:xfrm>
            <a:off x="3863752" y="2821406"/>
            <a:ext cx="3557838" cy="46357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latin typeface="Gill Sans MT" panose="020B0502020104020203" pitchFamily="34" charset="0"/>
              </a:rPr>
              <a:t>Methodology</a:t>
            </a:r>
            <a:endParaRPr lang="en-US" dirty="0">
              <a:latin typeface="Gill Sans MT" panose="020B0502020104020203" pitchFamily="34" charset="0"/>
            </a:endParaRPr>
          </a:p>
        </p:txBody>
      </p:sp>
      <p:sp>
        <p:nvSpPr>
          <p:cNvPr id="17" name="Rectângulo 16"/>
          <p:cNvSpPr/>
          <p:nvPr/>
        </p:nvSpPr>
        <p:spPr>
          <a:xfrm>
            <a:off x="5466736" y="4222286"/>
            <a:ext cx="3725608" cy="50285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latin typeface="Gill Sans MT" panose="020B0502020104020203" pitchFamily="34" charset="0"/>
              </a:rPr>
              <a:t>Thematic</a:t>
            </a:r>
            <a:r>
              <a:rPr lang="pt-PT" dirty="0">
                <a:latin typeface="Gill Sans MT" panose="020B0502020104020203" pitchFamily="34" charset="0"/>
              </a:rPr>
              <a:t> </a:t>
            </a:r>
            <a:r>
              <a:rPr lang="pt-PT" dirty="0" err="1">
                <a:latin typeface="Gill Sans MT" panose="020B0502020104020203" pitchFamily="34" charset="0"/>
              </a:rPr>
              <a:t>Findings</a:t>
            </a:r>
            <a:endParaRPr lang="en-US" dirty="0">
              <a:latin typeface="Gill Sans MT" panose="020B0502020104020203" pitchFamily="34" charset="0"/>
            </a:endParaRPr>
          </a:p>
        </p:txBody>
      </p:sp>
      <p:sp>
        <p:nvSpPr>
          <p:cNvPr id="18" name="Rectângulo 17"/>
          <p:cNvSpPr/>
          <p:nvPr/>
        </p:nvSpPr>
        <p:spPr>
          <a:xfrm>
            <a:off x="6311840" y="4856309"/>
            <a:ext cx="3456568" cy="51690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latin typeface="Gill Sans MT" panose="020B0502020104020203" pitchFamily="34" charset="0"/>
              </a:rPr>
              <a:t>Implications</a:t>
            </a:r>
            <a:r>
              <a:rPr lang="pt-PT" dirty="0">
                <a:latin typeface="Gill Sans MT" panose="020B0502020104020203" pitchFamily="34" charset="0"/>
              </a:rPr>
              <a:t> </a:t>
            </a:r>
            <a:r>
              <a:rPr lang="pt-PT" dirty="0" err="1">
                <a:latin typeface="Gill Sans MT" panose="020B0502020104020203" pitchFamily="34" charset="0"/>
              </a:rPr>
              <a:t>and</a:t>
            </a:r>
            <a:r>
              <a:rPr lang="pt-PT" dirty="0">
                <a:latin typeface="Gill Sans MT" panose="020B0502020104020203" pitchFamily="34" charset="0"/>
              </a:rPr>
              <a:t> </a:t>
            </a:r>
            <a:r>
              <a:rPr lang="pt-PT" dirty="0" err="1">
                <a:latin typeface="Gill Sans MT" panose="020B0502020104020203" pitchFamily="34" charset="0"/>
              </a:rPr>
              <a:t>Limitations</a:t>
            </a:r>
            <a:endParaRPr lang="en-US" dirty="0">
              <a:latin typeface="Gill Sans MT" panose="020B0502020104020203" pitchFamily="34" charset="0"/>
            </a:endParaRPr>
          </a:p>
        </p:txBody>
      </p:sp>
      <p:sp>
        <p:nvSpPr>
          <p:cNvPr id="19" name="Rectângulo 18"/>
          <p:cNvSpPr/>
          <p:nvPr/>
        </p:nvSpPr>
        <p:spPr>
          <a:xfrm>
            <a:off x="3282430" y="2150880"/>
            <a:ext cx="3312000" cy="48603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latin typeface="Gill Sans MT" panose="020B0502020104020203" pitchFamily="34" charset="0"/>
              </a:rPr>
              <a:t>Purpose</a:t>
            </a:r>
            <a:r>
              <a:rPr lang="pt-PT" dirty="0">
                <a:latin typeface="Gill Sans MT" panose="020B0502020104020203" pitchFamily="34" charset="0"/>
              </a:rPr>
              <a:t> </a:t>
            </a:r>
            <a:r>
              <a:rPr lang="pt-PT" dirty="0" err="1">
                <a:latin typeface="Gill Sans MT" panose="020B0502020104020203" pitchFamily="34" charset="0"/>
              </a:rPr>
              <a:t>and</a:t>
            </a:r>
            <a:r>
              <a:rPr lang="pt-PT" dirty="0">
                <a:latin typeface="Gill Sans MT" panose="020B0502020104020203" pitchFamily="34" charset="0"/>
              </a:rPr>
              <a:t> </a:t>
            </a:r>
            <a:r>
              <a:rPr lang="pt-PT" dirty="0" err="1">
                <a:latin typeface="Gill Sans MT" panose="020B0502020104020203" pitchFamily="34" charset="0"/>
              </a:rPr>
              <a:t>Originality</a:t>
            </a:r>
            <a:endParaRPr lang="en-US" dirty="0">
              <a:latin typeface="Gill Sans MT" panose="020B0502020104020203" pitchFamily="34" charset="0"/>
            </a:endParaRPr>
          </a:p>
        </p:txBody>
      </p:sp>
      <p:sp>
        <p:nvSpPr>
          <p:cNvPr id="20"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21"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23"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24"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374759154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Introduction</a:t>
            </a:r>
          </a:p>
        </p:txBody>
      </p:sp>
      <p:sp>
        <p:nvSpPr>
          <p:cNvPr id="13" name="CaixaDeTexto 12"/>
          <p:cNvSpPr txBox="1"/>
          <p:nvPr/>
        </p:nvSpPr>
        <p:spPr>
          <a:xfrm>
            <a:off x="1783108" y="1190471"/>
            <a:ext cx="8640318" cy="1231106"/>
          </a:xfrm>
          <a:prstGeom prst="rect">
            <a:avLst/>
          </a:prstGeom>
          <a:noFill/>
        </p:spPr>
        <p:txBody>
          <a:bodyPr wrap="square" rtlCol="0">
            <a:spAutoFit/>
          </a:bodyPr>
          <a:lstStyle/>
          <a:p>
            <a:pPr algn="ctr"/>
            <a:r>
              <a:rPr lang="en-US" sz="2000" dirty="0">
                <a:latin typeface="Gill Sans MT" panose="020B0502020104020203" pitchFamily="34" charset="0"/>
              </a:rPr>
              <a:t>The academia has much to offer regarding positive </a:t>
            </a:r>
            <a:r>
              <a:rPr lang="en-US" sz="2000" dirty="0" smtClean="0">
                <a:latin typeface="Gill Sans MT" panose="020B0502020104020203" pitchFamily="34" charset="0"/>
              </a:rPr>
              <a:t>consumer-brand relationships</a:t>
            </a:r>
            <a:endParaRPr lang="pt-PT" dirty="0">
              <a:latin typeface="Gill Sans MT" panose="020B0502020104020203" pitchFamily="34" charset="0"/>
            </a:endParaRPr>
          </a:p>
          <a:p>
            <a:pPr algn="just"/>
            <a:endParaRPr lang="pt-PT" dirty="0">
              <a:latin typeface="Gill Sans MT" panose="020B0502020104020203" pitchFamily="34" charset="0"/>
            </a:endParaRPr>
          </a:p>
          <a:p>
            <a:pPr algn="just"/>
            <a:endParaRPr lang="pt-PT" dirty="0">
              <a:latin typeface="Gill Sans MT" panose="020B0502020104020203" pitchFamily="34" charset="0"/>
            </a:endParaRPr>
          </a:p>
          <a:p>
            <a:pPr algn="just"/>
            <a:endParaRPr lang="pt-PT" dirty="0">
              <a:latin typeface="Gill Sans MT" panose="020B0502020104020203" pitchFamily="34" charset="0"/>
            </a:endParaRPr>
          </a:p>
        </p:txBody>
      </p:sp>
      <p:sp>
        <p:nvSpPr>
          <p:cNvPr id="14" name="Marcador de Posição de Conteúdo 2"/>
          <p:cNvSpPr txBox="1">
            <a:spLocks/>
          </p:cNvSpPr>
          <p:nvPr/>
        </p:nvSpPr>
        <p:spPr>
          <a:xfrm>
            <a:off x="1712639" y="3893773"/>
            <a:ext cx="8640319" cy="187220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en-US" sz="1600" dirty="0">
              <a:latin typeface="Gill Sans MT" panose="020B0502020104020203" pitchFamily="34" charset="0"/>
            </a:endParaRPr>
          </a:p>
        </p:txBody>
      </p:sp>
      <p:sp>
        <p:nvSpPr>
          <p:cNvPr id="2" name="Rectângulo 1"/>
          <p:cNvSpPr/>
          <p:nvPr/>
        </p:nvSpPr>
        <p:spPr>
          <a:xfrm>
            <a:off x="1936754" y="1820082"/>
            <a:ext cx="8318491" cy="1323439"/>
          </a:xfrm>
          <a:prstGeom prst="rect">
            <a:avLst/>
          </a:prstGeom>
          <a:ln w="6350">
            <a:solidFill>
              <a:srgbClr val="C00000"/>
            </a:solidFill>
            <a:prstDash val="sysDot"/>
          </a:ln>
        </p:spPr>
        <p:txBody>
          <a:bodyPr wrap="square">
            <a:spAutoFit/>
          </a:bodyPr>
          <a:lstStyle/>
          <a:p>
            <a:pPr algn="just"/>
            <a:r>
              <a:rPr lang="en-US" sz="2000" dirty="0">
                <a:solidFill>
                  <a:schemeClr val="tx1">
                    <a:lumMod val="65000"/>
                    <a:lumOff val="35000"/>
                  </a:schemeClr>
                </a:solidFill>
                <a:latin typeface="Gill Sans MT" panose="020B0502020104020203" pitchFamily="34" charset="0"/>
              </a:rPr>
              <a:t>“</a:t>
            </a:r>
            <a:r>
              <a:rPr lang="en-US" sz="2000" i="1" dirty="0">
                <a:solidFill>
                  <a:schemeClr val="tx1">
                    <a:lumMod val="65000"/>
                    <a:lumOff val="35000"/>
                  </a:schemeClr>
                </a:solidFill>
                <a:latin typeface="Gill Sans MT" panose="020B0502020104020203" pitchFamily="34" charset="0"/>
              </a:rPr>
              <a:t>perhaps without conscious awareness, our brand theories have adopted assumptions that are more aligned with a positive brand relationship worldview than a negative one. But beyond this, </a:t>
            </a:r>
            <a:r>
              <a:rPr lang="en-US" sz="2000" b="1" i="1" dirty="0">
                <a:solidFill>
                  <a:schemeClr val="tx1">
                    <a:lumMod val="65000"/>
                    <a:lumOff val="35000"/>
                  </a:schemeClr>
                </a:solidFill>
                <a:latin typeface="Gill Sans MT" panose="020B0502020104020203" pitchFamily="34" charset="0"/>
              </a:rPr>
              <a:t>theoretically grounded advice for managing negative consumer-brand relationship is scarce</a:t>
            </a:r>
            <a:r>
              <a:rPr lang="en-US" sz="2000" dirty="0">
                <a:solidFill>
                  <a:schemeClr val="tx1">
                    <a:lumMod val="65000"/>
                    <a:lumOff val="35000"/>
                  </a:schemeClr>
                </a:solidFill>
                <a:latin typeface="Gill Sans MT" panose="020B0502020104020203" pitchFamily="34" charset="0"/>
              </a:rPr>
              <a:t>” (Fournier and Alvarez, 2013, p 261) </a:t>
            </a:r>
          </a:p>
        </p:txBody>
      </p:sp>
      <p:sp>
        <p:nvSpPr>
          <p:cNvPr id="15" name="Seta para baixo 14"/>
          <p:cNvSpPr/>
          <p:nvPr/>
        </p:nvSpPr>
        <p:spPr>
          <a:xfrm>
            <a:off x="4448016" y="3501984"/>
            <a:ext cx="144016" cy="432048"/>
          </a:xfrm>
          <a:prstGeom prst="downArrow">
            <a:avLst/>
          </a:prstGeom>
          <a:solidFill>
            <a:schemeClr val="bg1">
              <a:lumMod val="95000"/>
            </a:schemeClr>
          </a:solidFill>
          <a:ln w="63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anose="020B0502020104020203" pitchFamily="34" charset="0"/>
            </a:endParaRPr>
          </a:p>
        </p:txBody>
      </p:sp>
      <p:sp>
        <p:nvSpPr>
          <p:cNvPr id="16" name="Seta para baixo 15"/>
          <p:cNvSpPr/>
          <p:nvPr/>
        </p:nvSpPr>
        <p:spPr>
          <a:xfrm>
            <a:off x="7752184" y="3499122"/>
            <a:ext cx="144016" cy="432048"/>
          </a:xfrm>
          <a:prstGeom prst="downArrow">
            <a:avLst/>
          </a:prstGeom>
          <a:solidFill>
            <a:schemeClr val="bg1">
              <a:lumMod val="95000"/>
            </a:schemeClr>
          </a:solidFill>
          <a:ln w="63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anose="020B0502020104020203" pitchFamily="34" charset="0"/>
            </a:endParaRPr>
          </a:p>
        </p:txBody>
      </p:sp>
      <p:sp>
        <p:nvSpPr>
          <p:cNvPr id="3" name="Rectângulo 2"/>
          <p:cNvSpPr/>
          <p:nvPr/>
        </p:nvSpPr>
        <p:spPr>
          <a:xfrm>
            <a:off x="1314735" y="4022342"/>
            <a:ext cx="9577064" cy="1938992"/>
          </a:xfrm>
          <a:prstGeom prst="rect">
            <a:avLst/>
          </a:prstGeom>
        </p:spPr>
        <p:txBody>
          <a:bodyPr wrap="square">
            <a:spAutoFit/>
          </a:bodyPr>
          <a:lstStyle/>
          <a:p>
            <a:pPr algn="just"/>
            <a:r>
              <a:rPr lang="en-US" sz="2000" dirty="0">
                <a:latin typeface="Gill Sans MT" panose="020B0502020104020203" pitchFamily="34" charset="0"/>
              </a:rPr>
              <a:t>Major studies can be found in </a:t>
            </a:r>
            <a:r>
              <a:rPr lang="en-US" sz="2000" b="1" dirty="0">
                <a:latin typeface="Gill Sans MT" panose="020B0502020104020203" pitchFamily="34" charset="0"/>
              </a:rPr>
              <a:t>anti-consumption</a:t>
            </a:r>
            <a:r>
              <a:rPr lang="en-US" sz="2000" dirty="0">
                <a:latin typeface="Gill Sans MT" panose="020B0502020104020203" pitchFamily="34" charset="0"/>
              </a:rPr>
              <a:t> area mainly focusing on </a:t>
            </a:r>
            <a:r>
              <a:rPr lang="en-US" sz="2000" b="1" dirty="0">
                <a:latin typeface="Gill Sans MT" panose="020B0502020104020203" pitchFamily="34" charset="0"/>
              </a:rPr>
              <a:t>dissatisfaction</a:t>
            </a:r>
            <a:r>
              <a:rPr lang="en-US" sz="2000" dirty="0">
                <a:latin typeface="Gill Sans MT" panose="020B0502020104020203" pitchFamily="34" charset="0"/>
              </a:rPr>
              <a:t> with goods/services </a:t>
            </a:r>
            <a:r>
              <a:rPr lang="en-US" dirty="0">
                <a:latin typeface="Gill Sans MT" panose="020B0502020104020203" pitchFamily="34" charset="0"/>
              </a:rPr>
              <a:t>(Banister &amp; Hogg, 2004; Oliver, 1980), </a:t>
            </a:r>
            <a:r>
              <a:rPr lang="en-US" sz="2000" b="1" dirty="0">
                <a:latin typeface="Gill Sans MT" panose="020B0502020104020203" pitchFamily="34" charset="0"/>
              </a:rPr>
              <a:t>boycotts</a:t>
            </a:r>
            <a:r>
              <a:rPr lang="en-US" sz="2000" dirty="0">
                <a:latin typeface="Gill Sans MT" panose="020B0502020104020203" pitchFamily="34" charset="0"/>
              </a:rPr>
              <a:t> </a:t>
            </a:r>
            <a:r>
              <a:rPr lang="en-US" dirty="0">
                <a:latin typeface="Gill Sans MT" panose="020B0502020104020203" pitchFamily="34" charset="0"/>
              </a:rPr>
              <a:t>(Klein, Smith &amp; John, 2004; </a:t>
            </a:r>
            <a:r>
              <a:rPr lang="en-US" dirty="0" err="1">
                <a:latin typeface="Gill Sans MT" panose="020B0502020104020203" pitchFamily="34" charset="0"/>
              </a:rPr>
              <a:t>Kozinets</a:t>
            </a:r>
            <a:r>
              <a:rPr lang="en-US" dirty="0">
                <a:latin typeface="Gill Sans MT" panose="020B0502020104020203" pitchFamily="34" charset="0"/>
              </a:rPr>
              <a:t> &amp; </a:t>
            </a:r>
            <a:r>
              <a:rPr lang="en-US" dirty="0" err="1">
                <a:latin typeface="Gill Sans MT" panose="020B0502020104020203" pitchFamily="34" charset="0"/>
              </a:rPr>
              <a:t>Handelman</a:t>
            </a:r>
            <a:r>
              <a:rPr lang="en-US" dirty="0">
                <a:latin typeface="Gill Sans MT" panose="020B0502020104020203" pitchFamily="34" charset="0"/>
              </a:rPr>
              <a:t>, 1998)</a:t>
            </a:r>
            <a:r>
              <a:rPr lang="en-US" sz="2000" dirty="0">
                <a:latin typeface="Gill Sans MT" panose="020B0502020104020203" pitchFamily="34" charset="0"/>
              </a:rPr>
              <a:t>, </a:t>
            </a:r>
            <a:r>
              <a:rPr lang="en-US" sz="2000" b="1" dirty="0">
                <a:latin typeface="Gill Sans MT" panose="020B0502020104020203" pitchFamily="34" charset="0"/>
              </a:rPr>
              <a:t>consumer resistance </a:t>
            </a:r>
            <a:r>
              <a:rPr lang="en-US" dirty="0">
                <a:latin typeface="Gill Sans MT" panose="020B0502020104020203" pitchFamily="34" charset="0"/>
              </a:rPr>
              <a:t>(</a:t>
            </a:r>
            <a:r>
              <a:rPr lang="en-US" dirty="0" err="1">
                <a:latin typeface="Gill Sans MT" panose="020B0502020104020203" pitchFamily="34" charset="0"/>
              </a:rPr>
              <a:t>Cherrier</a:t>
            </a:r>
            <a:r>
              <a:rPr lang="en-US" dirty="0">
                <a:latin typeface="Gill Sans MT" panose="020B0502020104020203" pitchFamily="34" charset="0"/>
              </a:rPr>
              <a:t>, 2009; Hogg, 1998; </a:t>
            </a:r>
            <a:r>
              <a:rPr lang="en-US" dirty="0" err="1">
                <a:latin typeface="Gill Sans MT" panose="020B0502020104020203" pitchFamily="34" charset="0"/>
              </a:rPr>
              <a:t>Zavestoski</a:t>
            </a:r>
            <a:r>
              <a:rPr lang="en-US" dirty="0">
                <a:latin typeface="Gill Sans MT" panose="020B0502020104020203" pitchFamily="34" charset="0"/>
              </a:rPr>
              <a:t>, 2002) </a:t>
            </a:r>
            <a:r>
              <a:rPr lang="en-US" sz="2000" dirty="0">
                <a:latin typeface="Gill Sans MT" panose="020B0502020104020203" pitchFamily="34" charset="0"/>
              </a:rPr>
              <a:t>or </a:t>
            </a:r>
            <a:r>
              <a:rPr lang="en-US" sz="2000" b="1" dirty="0">
                <a:latin typeface="Gill Sans MT" panose="020B0502020104020203" pitchFamily="34" charset="0"/>
              </a:rPr>
              <a:t>brand antagonists </a:t>
            </a:r>
            <a:r>
              <a:rPr lang="en-US" sz="2000" dirty="0">
                <a:latin typeface="Gill Sans MT" panose="020B0502020104020203" pitchFamily="34" charset="0"/>
              </a:rPr>
              <a:t>and </a:t>
            </a:r>
            <a:r>
              <a:rPr lang="en-US" sz="2000" b="1" i="1" dirty="0">
                <a:latin typeface="Gill Sans MT" panose="020B0502020104020203" pitchFamily="34" charset="0"/>
              </a:rPr>
              <a:t>doppelgänger</a:t>
            </a:r>
            <a:r>
              <a:rPr lang="en-US" sz="2000" i="1" dirty="0">
                <a:latin typeface="Gill Sans MT" panose="020B0502020104020203" pitchFamily="34" charset="0"/>
              </a:rPr>
              <a:t> </a:t>
            </a:r>
            <a:r>
              <a:rPr lang="en-US" sz="2000" dirty="0">
                <a:latin typeface="Gill Sans MT" panose="020B0502020104020203" pitchFamily="34" charset="0"/>
              </a:rPr>
              <a:t>images </a:t>
            </a:r>
            <a:r>
              <a:rPr lang="en-US" dirty="0">
                <a:latin typeface="Gill Sans MT" panose="020B0502020104020203" pitchFamily="34" charset="0"/>
              </a:rPr>
              <a:t>(</a:t>
            </a:r>
            <a:r>
              <a:rPr lang="en-US" dirty="0" err="1">
                <a:latin typeface="Gill Sans MT" panose="020B0502020104020203" pitchFamily="34" charset="0"/>
              </a:rPr>
              <a:t>Giesler</a:t>
            </a:r>
            <a:r>
              <a:rPr lang="en-US" dirty="0">
                <a:latin typeface="Gill Sans MT" panose="020B0502020104020203" pitchFamily="34" charset="0"/>
              </a:rPr>
              <a:t>, 2012; Thompson, </a:t>
            </a:r>
            <a:r>
              <a:rPr lang="en-US" dirty="0" err="1">
                <a:latin typeface="Gill Sans MT" panose="020B0502020104020203" pitchFamily="34" charset="0"/>
              </a:rPr>
              <a:t>Rindfleisch</a:t>
            </a:r>
            <a:r>
              <a:rPr lang="en-US" dirty="0">
                <a:latin typeface="Gill Sans MT" panose="020B0502020104020203" pitchFamily="34" charset="0"/>
              </a:rPr>
              <a:t>, &amp; </a:t>
            </a:r>
            <a:r>
              <a:rPr lang="en-US" dirty="0" err="1">
                <a:latin typeface="Gill Sans MT" panose="020B0502020104020203" pitchFamily="34" charset="0"/>
              </a:rPr>
              <a:t>Arsel</a:t>
            </a:r>
            <a:r>
              <a:rPr lang="en-US" dirty="0">
                <a:latin typeface="Gill Sans MT" panose="020B0502020104020203" pitchFamily="34" charset="0"/>
              </a:rPr>
              <a:t>, 2006). </a:t>
            </a:r>
            <a:r>
              <a:rPr lang="en-US" sz="2000" dirty="0">
                <a:latin typeface="Gill Sans MT" panose="020B0502020104020203" pitchFamily="34" charset="0"/>
              </a:rPr>
              <a:t>Anti-consumptio</a:t>
            </a:r>
            <a:r>
              <a:rPr lang="en-US" sz="2000" b="1" dirty="0">
                <a:latin typeface="Gill Sans MT" panose="020B0502020104020203" pitchFamily="34" charset="0"/>
              </a:rPr>
              <a:t>n</a:t>
            </a:r>
            <a:r>
              <a:rPr lang="en-US" sz="2000" dirty="0">
                <a:latin typeface="Gill Sans MT" panose="020B0502020104020203" pitchFamily="34" charset="0"/>
              </a:rPr>
              <a:t> can also comprise topics such as </a:t>
            </a:r>
            <a:r>
              <a:rPr lang="en-US" sz="2000" b="1" dirty="0">
                <a:latin typeface="Gill Sans MT" panose="020B0502020104020203" pitchFamily="34" charset="0"/>
              </a:rPr>
              <a:t>brand avoidance </a:t>
            </a:r>
            <a:r>
              <a:rPr lang="en-US" sz="2000" dirty="0">
                <a:latin typeface="Gill Sans MT" panose="020B0502020104020203" pitchFamily="34" charset="0"/>
              </a:rPr>
              <a:t>(</a:t>
            </a:r>
            <a:r>
              <a:rPr lang="en-US" dirty="0">
                <a:latin typeface="Gill Sans MT" panose="020B0502020104020203" pitchFamily="34" charset="0"/>
              </a:rPr>
              <a:t>Lee, Motion &amp; Conroy, 2009)</a:t>
            </a:r>
            <a:r>
              <a:rPr lang="en-US" sz="2000" dirty="0">
                <a:latin typeface="Gill Sans MT" panose="020B0502020104020203" pitchFamily="34" charset="0"/>
              </a:rPr>
              <a:t> or </a:t>
            </a:r>
            <a:r>
              <a:rPr lang="en-US" sz="2000" b="1" dirty="0">
                <a:latin typeface="Gill Sans MT" panose="020B0502020104020203" pitchFamily="34" charset="0"/>
              </a:rPr>
              <a:t>consumer retaliation </a:t>
            </a:r>
            <a:r>
              <a:rPr lang="en-US" dirty="0">
                <a:latin typeface="Gill Sans MT" panose="020B0502020104020203" pitchFamily="34" charset="0"/>
              </a:rPr>
              <a:t>(</a:t>
            </a:r>
            <a:r>
              <a:rPr lang="en-US" dirty="0" err="1">
                <a:latin typeface="Gill Sans MT" panose="020B0502020104020203" pitchFamily="34" charset="0"/>
              </a:rPr>
              <a:t>Funches</a:t>
            </a:r>
            <a:r>
              <a:rPr lang="en-US" dirty="0">
                <a:latin typeface="Gill Sans MT" panose="020B0502020104020203" pitchFamily="34" charset="0"/>
              </a:rPr>
              <a:t>, Markley &amp; Davis, 2009).</a:t>
            </a:r>
          </a:p>
        </p:txBody>
      </p:sp>
      <p:sp>
        <p:nvSpPr>
          <p:cNvPr id="17"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23"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24"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25"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16981061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nodePh="1">
                                  <p:stCondLst>
                                    <p:cond delay="0"/>
                                  </p:stCondLst>
                                  <p:endCondLst>
                                    <p:cond evt="begin" delay="0">
                                      <p:tn val="11"/>
                                    </p:cond>
                                  </p:end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Purpose</a:t>
            </a:r>
          </a:p>
        </p:txBody>
      </p:sp>
      <p:sp>
        <p:nvSpPr>
          <p:cNvPr id="2" name="CaixaDeTexto 1"/>
          <p:cNvSpPr txBox="1"/>
          <p:nvPr/>
        </p:nvSpPr>
        <p:spPr>
          <a:xfrm>
            <a:off x="1631504" y="1634660"/>
            <a:ext cx="8496944" cy="1569660"/>
          </a:xfrm>
          <a:prstGeom prst="rect">
            <a:avLst/>
          </a:prstGeom>
          <a:noFill/>
        </p:spPr>
        <p:txBody>
          <a:bodyPr wrap="square" rtlCol="0">
            <a:spAutoFit/>
          </a:bodyPr>
          <a:lstStyle/>
          <a:p>
            <a:pPr algn="just">
              <a:spcBef>
                <a:spcPts val="600"/>
              </a:spcBef>
            </a:pPr>
            <a:r>
              <a:rPr lang="en-US" sz="2000" dirty="0" smtClean="0">
                <a:latin typeface="Gill Sans MT" panose="020B0502020104020203" pitchFamily="34" charset="0"/>
              </a:rPr>
              <a:t>Existing </a:t>
            </a:r>
            <a:r>
              <a:rPr lang="en-US" sz="2000" dirty="0">
                <a:latin typeface="Gill Sans MT" panose="020B0502020104020203" pitchFamily="34" charset="0"/>
              </a:rPr>
              <a:t>theories </a:t>
            </a:r>
          </a:p>
          <a:p>
            <a:pPr algn="just"/>
            <a:endParaRPr lang="en-US" sz="2000" dirty="0">
              <a:latin typeface="Gill Sans MT" panose="020B0502020104020203" pitchFamily="34" charset="0"/>
            </a:endParaRPr>
          </a:p>
          <a:p>
            <a:pPr algn="just"/>
            <a:r>
              <a:rPr lang="en-US" sz="2000" dirty="0">
                <a:latin typeface="Gill Sans MT" panose="020B0502020104020203" pitchFamily="34" charset="0"/>
              </a:rPr>
              <a:t>Emerging</a:t>
            </a:r>
            <a:r>
              <a:rPr lang="pt-PT" sz="2000" dirty="0">
                <a:latin typeface="Gill Sans MT" panose="020B0502020104020203" pitchFamily="34" charset="0"/>
              </a:rPr>
              <a:t> </a:t>
            </a:r>
            <a:r>
              <a:rPr lang="en-US" sz="2000" dirty="0">
                <a:latin typeface="Gill Sans MT" panose="020B0502020104020203" pitchFamily="34" charset="0"/>
              </a:rPr>
              <a:t>interest</a:t>
            </a:r>
            <a:endParaRPr lang="pt-PT" sz="2000" dirty="0">
              <a:latin typeface="Gill Sans MT" panose="020B0502020104020203" pitchFamily="34" charset="0"/>
            </a:endParaRPr>
          </a:p>
          <a:p>
            <a:pPr algn="just"/>
            <a:endParaRPr lang="pt-PT" sz="1600" dirty="0">
              <a:latin typeface="Gill Sans MT" panose="020B0502020104020203" pitchFamily="34" charset="0"/>
            </a:endParaRPr>
          </a:p>
          <a:p>
            <a:pPr algn="ctr"/>
            <a:r>
              <a:rPr lang="en-US" sz="2000" dirty="0">
                <a:solidFill>
                  <a:schemeClr val="tx1">
                    <a:lumMod val="65000"/>
                    <a:lumOff val="35000"/>
                  </a:schemeClr>
                </a:solidFill>
                <a:latin typeface="Gill Sans MT" panose="020B0502020104020203" pitchFamily="34" charset="0"/>
              </a:rPr>
              <a:t>Too fragmented, superficial and limited mainly on these topics.</a:t>
            </a:r>
          </a:p>
        </p:txBody>
      </p:sp>
      <p:sp>
        <p:nvSpPr>
          <p:cNvPr id="3" name="Seta para a direita 2"/>
          <p:cNvSpPr/>
          <p:nvPr/>
        </p:nvSpPr>
        <p:spPr>
          <a:xfrm>
            <a:off x="3724202" y="1703340"/>
            <a:ext cx="1354174" cy="36004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anose="020B0502020104020203" pitchFamily="34" charset="0"/>
            </a:endParaRPr>
          </a:p>
        </p:txBody>
      </p:sp>
      <p:sp>
        <p:nvSpPr>
          <p:cNvPr id="4" name="Rectângulo 3"/>
          <p:cNvSpPr/>
          <p:nvPr/>
        </p:nvSpPr>
        <p:spPr>
          <a:xfrm>
            <a:off x="5231904" y="1656919"/>
            <a:ext cx="5760641" cy="400110"/>
          </a:xfrm>
          <a:prstGeom prst="rect">
            <a:avLst/>
          </a:prstGeom>
        </p:spPr>
        <p:txBody>
          <a:bodyPr wrap="square">
            <a:spAutoFit/>
          </a:bodyPr>
          <a:lstStyle/>
          <a:p>
            <a:pPr algn="just"/>
            <a:r>
              <a:rPr lang="en-US" sz="2000" dirty="0">
                <a:latin typeface="Gill Sans MT" panose="020B0502020104020203" pitchFamily="34" charset="0"/>
              </a:rPr>
              <a:t>assumptions aligned with a positive brand relationship</a:t>
            </a:r>
          </a:p>
        </p:txBody>
      </p:sp>
      <p:sp>
        <p:nvSpPr>
          <p:cNvPr id="13" name="Seta para a direita 12"/>
          <p:cNvSpPr/>
          <p:nvPr/>
        </p:nvSpPr>
        <p:spPr>
          <a:xfrm>
            <a:off x="3735385" y="2215780"/>
            <a:ext cx="1354174" cy="36004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anose="020B0502020104020203" pitchFamily="34" charset="0"/>
            </a:endParaRPr>
          </a:p>
        </p:txBody>
      </p:sp>
      <p:sp>
        <p:nvSpPr>
          <p:cNvPr id="5" name="Rectângulo 4"/>
          <p:cNvSpPr/>
          <p:nvPr/>
        </p:nvSpPr>
        <p:spPr>
          <a:xfrm>
            <a:off x="5687872" y="2203497"/>
            <a:ext cx="4244432" cy="400110"/>
          </a:xfrm>
          <a:prstGeom prst="rect">
            <a:avLst/>
          </a:prstGeom>
        </p:spPr>
        <p:txBody>
          <a:bodyPr wrap="none">
            <a:spAutoFit/>
          </a:bodyPr>
          <a:lstStyle/>
          <a:p>
            <a:r>
              <a:rPr lang="en-US" sz="2000" dirty="0">
                <a:latin typeface="Gill Sans MT" panose="020B0502020104020203" pitchFamily="34" charset="0"/>
              </a:rPr>
              <a:t>Negative consumer brand relationships</a:t>
            </a:r>
          </a:p>
        </p:txBody>
      </p:sp>
      <p:sp>
        <p:nvSpPr>
          <p:cNvPr id="6" name="Rectângulo 5"/>
          <p:cNvSpPr/>
          <p:nvPr/>
        </p:nvSpPr>
        <p:spPr>
          <a:xfrm>
            <a:off x="2299456" y="3888155"/>
            <a:ext cx="7632848" cy="1708160"/>
          </a:xfrm>
          <a:prstGeom prst="rect">
            <a:avLst/>
          </a:prstGeom>
        </p:spPr>
        <p:txBody>
          <a:bodyPr wrap="square">
            <a:spAutoFit/>
          </a:bodyPr>
          <a:lstStyle/>
          <a:p>
            <a:pPr algn="just"/>
            <a:r>
              <a:rPr lang="en-US" sz="2000" b="1" dirty="0">
                <a:latin typeface="Gill Sans MT" panose="020B0502020104020203" pitchFamily="34" charset="0"/>
              </a:rPr>
              <a:t>Negative Consumer Brand Relationships – </a:t>
            </a:r>
            <a:r>
              <a:rPr lang="en-US" sz="2000" b="1" dirty="0">
                <a:solidFill>
                  <a:srgbClr val="C00000"/>
                </a:solidFill>
                <a:latin typeface="Gill Sans MT" panose="020B0502020104020203" pitchFamily="34" charset="0"/>
              </a:rPr>
              <a:t>NCBR</a:t>
            </a:r>
          </a:p>
          <a:p>
            <a:pPr algn="just"/>
            <a:endParaRPr lang="en-US" sz="2000" b="1" dirty="0">
              <a:solidFill>
                <a:srgbClr val="C00000"/>
              </a:solidFill>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Emerging concept that has not been yet explored in the literature.</a:t>
            </a:r>
          </a:p>
          <a:p>
            <a:pPr marL="285750" indent="-285750" algn="just">
              <a:spcBef>
                <a:spcPts val="600"/>
              </a:spcBef>
              <a:buFont typeface="Courier New" panose="02070309020205020404" pitchFamily="49" charset="0"/>
              <a:buChar char="o"/>
            </a:pPr>
            <a:r>
              <a:rPr lang="en-US" sz="2000" dirty="0">
                <a:latin typeface="Gill Sans MT" panose="020B0502020104020203" pitchFamily="34" charset="0"/>
              </a:rPr>
              <a:t>Needs to be conceptualized from the ground up, built on a deep understanding of how consumers experience it.</a:t>
            </a:r>
          </a:p>
        </p:txBody>
      </p:sp>
      <p:sp>
        <p:nvSpPr>
          <p:cNvPr id="14"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6"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7"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8"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
        <p:nvSpPr>
          <p:cNvPr id="7" name="Rectangle 6"/>
          <p:cNvSpPr/>
          <p:nvPr/>
        </p:nvSpPr>
        <p:spPr>
          <a:xfrm>
            <a:off x="1631504" y="1051224"/>
            <a:ext cx="2900538" cy="400110"/>
          </a:xfrm>
          <a:prstGeom prst="rect">
            <a:avLst/>
          </a:prstGeom>
        </p:spPr>
        <p:txBody>
          <a:bodyPr wrap="none">
            <a:spAutoFit/>
          </a:bodyPr>
          <a:lstStyle/>
          <a:p>
            <a:pPr algn="just"/>
            <a:r>
              <a:rPr lang="en-US" sz="2000" b="1" i="1" dirty="0">
                <a:latin typeface="Gill Sans MT" panose="020B0502020104020203" pitchFamily="34" charset="0"/>
              </a:rPr>
              <a:t>Why this research topic?</a:t>
            </a:r>
            <a:endParaRPr lang="en-US" dirty="0">
              <a:latin typeface="Gill Sans MT" panose="020B0502020104020203" pitchFamily="34" charset="0"/>
            </a:endParaRPr>
          </a:p>
        </p:txBody>
      </p:sp>
    </p:spTree>
    <p:extLst>
      <p:ext uri="{BB962C8B-B14F-4D97-AF65-F5344CB8AC3E}">
        <p14:creationId xmlns:p14="http://schemas.microsoft.com/office/powerpoint/2010/main" val="34254861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Originality</a:t>
            </a:r>
          </a:p>
        </p:txBody>
      </p:sp>
      <p:sp>
        <p:nvSpPr>
          <p:cNvPr id="2" name="CaixaDeTexto 1"/>
          <p:cNvSpPr txBox="1"/>
          <p:nvPr/>
        </p:nvSpPr>
        <p:spPr>
          <a:xfrm>
            <a:off x="2167007" y="1178338"/>
            <a:ext cx="8136904" cy="1938992"/>
          </a:xfrm>
          <a:prstGeom prst="rect">
            <a:avLst/>
          </a:prstGeom>
          <a:noFill/>
        </p:spPr>
        <p:txBody>
          <a:bodyPr wrap="square" rtlCol="0">
            <a:spAutoFit/>
          </a:bodyPr>
          <a:lstStyle/>
          <a:p>
            <a:pPr algn="just"/>
            <a:r>
              <a:rPr lang="pt-PT" sz="2000" b="1" dirty="0">
                <a:solidFill>
                  <a:srgbClr val="C00000"/>
                </a:solidFill>
                <a:latin typeface="Gill Sans MT" panose="020B0502020104020203" pitchFamily="34" charset="0"/>
              </a:rPr>
              <a:t>Aims</a:t>
            </a:r>
          </a:p>
          <a:p>
            <a:pPr algn="just"/>
            <a:endParaRPr lang="en-US" sz="2000" dirty="0">
              <a:latin typeface="Gill Sans MT" panose="020B0502020104020203" pitchFamily="34" charset="0"/>
            </a:endParaRPr>
          </a:p>
          <a:p>
            <a:pPr marL="285750" indent="-285750" algn="just">
              <a:buFont typeface="Wingdings" panose="05000000000000000000" pitchFamily="2" charset="2"/>
              <a:buChar char="ü"/>
            </a:pPr>
            <a:r>
              <a:rPr lang="en-US" sz="2000" b="1" dirty="0">
                <a:latin typeface="Gill Sans MT" panose="020B0502020104020203" pitchFamily="34" charset="0"/>
              </a:rPr>
              <a:t>Explore how NCBR is characterized </a:t>
            </a:r>
            <a:r>
              <a:rPr lang="en-US" sz="2000" dirty="0">
                <a:latin typeface="Gill Sans MT" panose="020B0502020104020203" pitchFamily="34" charset="0"/>
              </a:rPr>
              <a:t>even before consumption.</a:t>
            </a:r>
          </a:p>
          <a:p>
            <a:pPr marL="285750" indent="-285750" algn="just">
              <a:buFont typeface="Wingdings" panose="05000000000000000000" pitchFamily="2" charset="2"/>
              <a:buChar char="ü"/>
            </a:pPr>
            <a:r>
              <a:rPr lang="en-US" sz="2000" dirty="0">
                <a:latin typeface="Gill Sans MT" panose="020B0502020104020203" pitchFamily="34" charset="0"/>
              </a:rPr>
              <a:t>Contribute with an </a:t>
            </a:r>
            <a:r>
              <a:rPr lang="en-US" sz="2000" b="1" dirty="0">
                <a:latin typeface="Gill Sans MT" panose="020B0502020104020203" pitchFamily="34" charset="0"/>
              </a:rPr>
              <a:t>original approach </a:t>
            </a:r>
            <a:r>
              <a:rPr lang="en-US" sz="2000" dirty="0">
                <a:latin typeface="Gill Sans MT" panose="020B0502020104020203" pitchFamily="34" charset="0"/>
              </a:rPr>
              <a:t>into the branding literature.</a:t>
            </a:r>
          </a:p>
          <a:p>
            <a:pPr marL="285750" indent="-285750" algn="just">
              <a:buFont typeface="Wingdings" panose="05000000000000000000" pitchFamily="2" charset="2"/>
              <a:buChar char="ü"/>
            </a:pPr>
            <a:r>
              <a:rPr lang="en-US" sz="2000" dirty="0" smtClean="0">
                <a:latin typeface="Gill Sans MT" panose="020B0502020104020203" pitchFamily="34" charset="0"/>
              </a:rPr>
              <a:t>Break </a:t>
            </a:r>
            <a:r>
              <a:rPr lang="en-US" sz="2000" dirty="0">
                <a:latin typeface="Gill Sans MT" panose="020B0502020104020203" pitchFamily="34" charset="0"/>
              </a:rPr>
              <a:t>new ground for a scale development regarding </a:t>
            </a:r>
            <a:r>
              <a:rPr lang="en-US" sz="2000" b="1" dirty="0">
                <a:latin typeface="Gill Sans MT" panose="020B0502020104020203" pitchFamily="34" charset="0"/>
              </a:rPr>
              <a:t>NCBR</a:t>
            </a:r>
            <a:r>
              <a:rPr lang="en-US" sz="2000" dirty="0">
                <a:latin typeface="Gill Sans MT" panose="020B0502020104020203" pitchFamily="34" charset="0"/>
              </a:rPr>
              <a:t>.</a:t>
            </a:r>
          </a:p>
          <a:p>
            <a:pPr marL="285750" indent="-285750" algn="just">
              <a:buFont typeface="Wingdings" panose="05000000000000000000" pitchFamily="2" charset="2"/>
              <a:buChar char="ü"/>
            </a:pPr>
            <a:r>
              <a:rPr lang="en-US" sz="2000" b="1" dirty="0">
                <a:latin typeface="Gill Sans MT" panose="020B0502020104020203" pitchFamily="34" charset="0"/>
              </a:rPr>
              <a:t>Help managers </a:t>
            </a:r>
            <a:r>
              <a:rPr lang="en-US" sz="2000" dirty="0">
                <a:latin typeface="Gill Sans MT" panose="020B0502020104020203" pitchFamily="34" charset="0"/>
              </a:rPr>
              <a:t>to take more efficient decisions in brand management.</a:t>
            </a:r>
            <a:endParaRPr lang="pt-PT" sz="2000" dirty="0">
              <a:latin typeface="Gill Sans MT" panose="020B0502020104020203" pitchFamily="34" charset="0"/>
            </a:endParaRPr>
          </a:p>
        </p:txBody>
      </p:sp>
      <p:sp>
        <p:nvSpPr>
          <p:cNvPr id="3" name="CaixaDeTexto 2"/>
          <p:cNvSpPr txBox="1"/>
          <p:nvPr/>
        </p:nvSpPr>
        <p:spPr>
          <a:xfrm>
            <a:off x="2183775" y="3821577"/>
            <a:ext cx="7824449" cy="1908215"/>
          </a:xfrm>
          <a:prstGeom prst="rect">
            <a:avLst/>
          </a:prstGeom>
          <a:noFill/>
        </p:spPr>
        <p:txBody>
          <a:bodyPr wrap="square" rtlCol="0">
            <a:spAutoFit/>
          </a:bodyPr>
          <a:lstStyle/>
          <a:p>
            <a:pPr algn="just"/>
            <a:r>
              <a:rPr lang="en-US" sz="2000" b="1" dirty="0">
                <a:solidFill>
                  <a:srgbClr val="C00000"/>
                </a:solidFill>
                <a:latin typeface="Gill Sans MT" panose="020B0502020104020203" pitchFamily="34" charset="0"/>
              </a:rPr>
              <a:t>Main objective</a:t>
            </a:r>
          </a:p>
          <a:p>
            <a:pPr algn="just"/>
            <a:endParaRPr lang="en-US" sz="2000" b="1" dirty="0">
              <a:solidFill>
                <a:srgbClr val="C00000"/>
              </a:solidFill>
              <a:latin typeface="Gill Sans MT" panose="020B0502020104020203" pitchFamily="34" charset="0"/>
            </a:endParaRPr>
          </a:p>
          <a:p>
            <a:pPr marL="285750" indent="-285750" algn="just">
              <a:buFont typeface="Courier New" panose="02070309020205020404" pitchFamily="49" charset="0"/>
              <a:buChar char="o"/>
            </a:pPr>
            <a:r>
              <a:rPr lang="en-US" sz="2000" dirty="0">
                <a:latin typeface="Gill Sans MT" panose="020B0502020104020203" pitchFamily="34" charset="0"/>
              </a:rPr>
              <a:t>Conduct a </a:t>
            </a:r>
            <a:r>
              <a:rPr lang="en-US" sz="2000" b="1" dirty="0">
                <a:latin typeface="Gill Sans MT" panose="020B0502020104020203" pitchFamily="34" charset="0"/>
              </a:rPr>
              <a:t>systematic literature review </a:t>
            </a:r>
            <a:r>
              <a:rPr lang="en-US" sz="2000" dirty="0">
                <a:latin typeface="Gill Sans MT" panose="020B0502020104020203" pitchFamily="34" charset="0"/>
              </a:rPr>
              <a:t>to capture the main terms and construct employed in several previous studies to express </a:t>
            </a:r>
            <a:r>
              <a:rPr lang="en-US" sz="2000" b="1" dirty="0">
                <a:latin typeface="Gill Sans MT" panose="020B0502020104020203" pitchFamily="34" charset="0"/>
              </a:rPr>
              <a:t>negative relationships</a:t>
            </a:r>
            <a:r>
              <a:rPr lang="en-US" sz="2000" dirty="0">
                <a:latin typeface="Gill Sans MT" panose="020B0502020104020203" pitchFamily="34" charset="0"/>
              </a:rPr>
              <a:t>.</a:t>
            </a:r>
          </a:p>
          <a:p>
            <a:endParaRPr lang="en-GB" dirty="0"/>
          </a:p>
        </p:txBody>
      </p:sp>
      <p:sp>
        <p:nvSpPr>
          <p:cNvPr id="11"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2"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3"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4"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36502499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Methodology</a:t>
            </a:r>
          </a:p>
        </p:txBody>
      </p:sp>
      <p:sp>
        <p:nvSpPr>
          <p:cNvPr id="2" name="CaixaDeTexto 1"/>
          <p:cNvSpPr txBox="1"/>
          <p:nvPr/>
        </p:nvSpPr>
        <p:spPr>
          <a:xfrm>
            <a:off x="1559496" y="1196752"/>
            <a:ext cx="9505055" cy="4093428"/>
          </a:xfrm>
          <a:prstGeom prst="rect">
            <a:avLst/>
          </a:prstGeom>
          <a:noFill/>
        </p:spPr>
        <p:txBody>
          <a:bodyPr wrap="square" rtlCol="0">
            <a:spAutoFit/>
          </a:bodyPr>
          <a:lstStyle/>
          <a:p>
            <a:pPr marL="0" lvl="1" algn="just"/>
            <a:r>
              <a:rPr lang="en-GB" sz="2000" b="1" dirty="0">
                <a:solidFill>
                  <a:srgbClr val="C00000"/>
                </a:solidFill>
                <a:latin typeface="Gill Sans MT" panose="020B0502020104020203" pitchFamily="34" charset="0"/>
              </a:rPr>
              <a:t>Systematic</a:t>
            </a:r>
            <a:r>
              <a:rPr lang="en-US" sz="2000" b="1" dirty="0">
                <a:solidFill>
                  <a:srgbClr val="C00000"/>
                </a:solidFill>
                <a:latin typeface="Gill Sans MT" panose="020B0502020104020203" pitchFamily="34" charset="0"/>
              </a:rPr>
              <a:t> literature review </a:t>
            </a:r>
            <a:r>
              <a:rPr lang="en-US" sz="2000" b="1" i="1" dirty="0">
                <a:solidFill>
                  <a:schemeClr val="tx1">
                    <a:lumMod val="50000"/>
                    <a:lumOff val="50000"/>
                  </a:schemeClr>
                </a:solidFill>
                <a:latin typeface="Gill Sans MT" panose="020B0502020104020203" pitchFamily="34" charset="0"/>
              </a:rPr>
              <a:t>– Exploratory qualitative analysis</a:t>
            </a:r>
          </a:p>
          <a:p>
            <a:pPr algn="just"/>
            <a:endParaRPr lang="en-US" sz="2000" dirty="0">
              <a:latin typeface="Gill Sans MT" panose="020B0502020104020203" pitchFamily="34" charset="0"/>
            </a:endParaRPr>
          </a:p>
          <a:p>
            <a:pPr algn="just"/>
            <a:r>
              <a:rPr lang="en-GB" sz="2000" i="1" dirty="0">
                <a:solidFill>
                  <a:schemeClr val="tx1">
                    <a:lumMod val="65000"/>
                    <a:lumOff val="35000"/>
                  </a:schemeClr>
                </a:solidFill>
                <a:latin typeface="Gill Sans MT" panose="020B0502020104020203" pitchFamily="34" charset="0"/>
              </a:rPr>
              <a:t>At this state of research, where the theme is merely blooming, the aim of using this method is to explore the topic, the methodology, as well as other relevant aspects of the research and, moreover, it will highlight the need for continuing research into its conceptualization (Cook, 1997).</a:t>
            </a:r>
          </a:p>
          <a:p>
            <a:pPr algn="just"/>
            <a:endParaRPr lang="en-US" sz="2000" dirty="0">
              <a:latin typeface="Gill Sans MT" panose="020B0502020104020203" pitchFamily="34" charset="0"/>
            </a:endParaRPr>
          </a:p>
          <a:p>
            <a:pPr algn="just"/>
            <a:endParaRPr lang="en-US" sz="2000" dirty="0">
              <a:latin typeface="Gill Sans MT" panose="020B0502020104020203" pitchFamily="34" charset="0"/>
            </a:endParaRPr>
          </a:p>
          <a:p>
            <a:pPr marL="285750" indent="-285750">
              <a:buFont typeface="Courier New" panose="02070309020205020404" pitchFamily="49" charset="0"/>
              <a:buChar char="o"/>
            </a:pPr>
            <a:r>
              <a:rPr lang="en-GB" sz="2000" dirty="0" smtClean="0">
                <a:latin typeface="Gill Sans MT" panose="020B0502020104020203" pitchFamily="34" charset="0"/>
              </a:rPr>
              <a:t>Determine </a:t>
            </a:r>
            <a:r>
              <a:rPr lang="en-GB" sz="2000" dirty="0">
                <a:latin typeface="Gill Sans MT" panose="020B0502020104020203" pitchFamily="34" charset="0"/>
              </a:rPr>
              <a:t>the </a:t>
            </a:r>
            <a:r>
              <a:rPr lang="en-GB" sz="2000" b="1" dirty="0">
                <a:latin typeface="Gill Sans MT" panose="020B0502020104020203" pitchFamily="34" charset="0"/>
              </a:rPr>
              <a:t>evolution of this current research issue </a:t>
            </a:r>
            <a:r>
              <a:rPr lang="en-GB" sz="2000" dirty="0">
                <a:latin typeface="Gill Sans MT" panose="020B0502020104020203" pitchFamily="34" charset="0"/>
              </a:rPr>
              <a:t>over recent years and improve our understanding of this subject. </a:t>
            </a:r>
          </a:p>
          <a:p>
            <a:pPr marL="285750" indent="-285750">
              <a:buFont typeface="Courier New" panose="02070309020205020404" pitchFamily="49" charset="0"/>
              <a:buChar char="o"/>
            </a:pPr>
            <a:endParaRPr lang="en-GB" sz="2000" dirty="0">
              <a:latin typeface="Gill Sans MT" panose="020B0502020104020203" pitchFamily="34" charset="0"/>
            </a:endParaRPr>
          </a:p>
          <a:p>
            <a:pPr algn="just"/>
            <a:endParaRPr lang="en-US" sz="2000" dirty="0" smtClean="0">
              <a:latin typeface="Gill Sans MT" panose="020B0502020104020203" pitchFamily="34" charset="0"/>
            </a:endParaRPr>
          </a:p>
          <a:p>
            <a:pPr algn="just"/>
            <a:endParaRPr lang="en-US" sz="2000" dirty="0">
              <a:latin typeface="Gill Sans MT" panose="020B0502020104020203" pitchFamily="34" charset="0"/>
            </a:endParaRPr>
          </a:p>
          <a:p>
            <a:pPr algn="just"/>
            <a:r>
              <a:rPr lang="en-US" sz="2000" b="1" dirty="0">
                <a:solidFill>
                  <a:srgbClr val="C00000"/>
                </a:solidFill>
                <a:latin typeface="Gill Sans MT" panose="020B0502020104020203" pitchFamily="34" charset="0"/>
              </a:rPr>
              <a:t>Three stage procedure </a:t>
            </a:r>
            <a:r>
              <a:rPr lang="en-US" sz="2000" dirty="0">
                <a:latin typeface="Gill Sans MT" panose="020B0502020104020203" pitchFamily="34" charset="0"/>
              </a:rPr>
              <a:t>(</a:t>
            </a:r>
            <a:r>
              <a:rPr lang="en-GB" sz="2000" dirty="0" err="1">
                <a:latin typeface="Gill Sans MT" panose="020B0502020104020203" pitchFamily="34" charset="0"/>
              </a:rPr>
              <a:t>Tranfield</a:t>
            </a:r>
            <a:r>
              <a:rPr lang="en-GB" sz="2000" dirty="0">
                <a:latin typeface="Gill Sans MT" panose="020B0502020104020203" pitchFamily="34" charset="0"/>
              </a:rPr>
              <a:t> et al., 2003)</a:t>
            </a:r>
            <a:endParaRPr lang="en-US" sz="2000" dirty="0">
              <a:latin typeface="Gill Sans MT" panose="020B0502020104020203" pitchFamily="34" charset="0"/>
            </a:endParaRP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1"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2"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3"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115297705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3106739" y="57151"/>
            <a:ext cx="5978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Methodology</a:t>
            </a:r>
          </a:p>
        </p:txBody>
      </p:sp>
      <p:sp>
        <p:nvSpPr>
          <p:cNvPr id="2" name="CaixaDeTexto 1"/>
          <p:cNvSpPr txBox="1"/>
          <p:nvPr/>
        </p:nvSpPr>
        <p:spPr>
          <a:xfrm>
            <a:off x="1708804" y="3960969"/>
            <a:ext cx="9145016" cy="1015663"/>
          </a:xfrm>
          <a:prstGeom prst="rect">
            <a:avLst/>
          </a:prstGeom>
          <a:noFill/>
        </p:spPr>
        <p:txBody>
          <a:bodyPr wrap="square" rtlCol="0">
            <a:spAutoFit/>
          </a:bodyPr>
          <a:lstStyle/>
          <a:p>
            <a:pPr algn="just"/>
            <a:r>
              <a:rPr lang="en-US" sz="2000" b="1" dirty="0">
                <a:solidFill>
                  <a:srgbClr val="C00000"/>
                </a:solidFill>
                <a:latin typeface="Gill Sans MT" panose="020B0502020104020203" pitchFamily="34" charset="0"/>
              </a:rPr>
              <a:t>3. Conceptualization</a:t>
            </a:r>
          </a:p>
          <a:p>
            <a:pPr marL="400050" indent="-400050" algn="just">
              <a:buFont typeface="+mj-lt"/>
              <a:buAutoNum type="romanLcPeriod"/>
            </a:pPr>
            <a:r>
              <a:rPr lang="en-GB" sz="2000" dirty="0">
                <a:latin typeface="Gill Sans MT" panose="020B0502020104020203" pitchFamily="34" charset="0"/>
              </a:rPr>
              <a:t>a </a:t>
            </a:r>
            <a:r>
              <a:rPr lang="en-GB" sz="2000" b="1" dirty="0">
                <a:latin typeface="Gill Sans MT" panose="020B0502020104020203" pitchFamily="34" charset="0"/>
              </a:rPr>
              <a:t>descriptive analysis </a:t>
            </a:r>
            <a:r>
              <a:rPr lang="en-GB" sz="2000" dirty="0">
                <a:latin typeface="Gill Sans MT" panose="020B0502020104020203" pitchFamily="34" charset="0"/>
              </a:rPr>
              <a:t>to provide an evidence base of the alignment issues;</a:t>
            </a:r>
          </a:p>
          <a:p>
            <a:pPr marL="400050" indent="-400050" algn="just">
              <a:buFont typeface="+mj-lt"/>
              <a:buAutoNum type="romanLcPeriod"/>
            </a:pPr>
            <a:r>
              <a:rPr lang="en-GB" sz="2000" dirty="0">
                <a:latin typeface="Gill Sans MT" panose="020B0502020104020203" pitchFamily="34" charset="0"/>
              </a:rPr>
              <a:t>a </a:t>
            </a:r>
            <a:r>
              <a:rPr lang="en-GB" sz="2000" b="1" dirty="0">
                <a:latin typeface="Gill Sans MT" panose="020B0502020104020203" pitchFamily="34" charset="0"/>
              </a:rPr>
              <a:t>thematic analysis </a:t>
            </a:r>
            <a:r>
              <a:rPr lang="en-GB" sz="2000" dirty="0">
                <a:latin typeface="Gill Sans MT" panose="020B0502020104020203" pitchFamily="34" charset="0"/>
              </a:rPr>
              <a:t>to identify key themes, their commonalities and differences.</a:t>
            </a:r>
          </a:p>
        </p:txBody>
      </p:sp>
      <p:sp>
        <p:nvSpPr>
          <p:cNvPr id="14" name="Rectângulo 13"/>
          <p:cNvSpPr/>
          <p:nvPr/>
        </p:nvSpPr>
        <p:spPr>
          <a:xfrm>
            <a:off x="1052794" y="5380043"/>
            <a:ext cx="10086412" cy="646331"/>
          </a:xfrm>
          <a:prstGeom prst="rect">
            <a:avLst/>
          </a:prstGeom>
          <a:ln w="6350">
            <a:solidFill>
              <a:srgbClr val="C00000"/>
            </a:solidFill>
            <a:prstDash val="sysDot"/>
          </a:ln>
        </p:spPr>
        <p:txBody>
          <a:bodyPr wrap="square">
            <a:spAutoFit/>
          </a:bodyPr>
          <a:lstStyle/>
          <a:p>
            <a:pPr algn="just"/>
            <a:r>
              <a:rPr lang="en-GB" dirty="0">
                <a:solidFill>
                  <a:schemeClr val="tx1">
                    <a:lumMod val="65000"/>
                    <a:lumOff val="35000"/>
                  </a:schemeClr>
                </a:solidFill>
                <a:latin typeface="Gill Sans MT" panose="020B0502020104020203" pitchFamily="34" charset="0"/>
              </a:rPr>
              <a:t>Globally, a thematic analysis involves the </a:t>
            </a:r>
            <a:r>
              <a:rPr lang="en-GB" b="1" dirty="0">
                <a:solidFill>
                  <a:schemeClr val="tx1">
                    <a:lumMod val="65000"/>
                    <a:lumOff val="35000"/>
                  </a:schemeClr>
                </a:solidFill>
                <a:latin typeface="Gill Sans MT" panose="020B0502020104020203" pitchFamily="34" charset="0"/>
              </a:rPr>
              <a:t>creation and use of codes to translate theoretical concepts into themes </a:t>
            </a:r>
            <a:r>
              <a:rPr lang="en-GB" dirty="0">
                <a:solidFill>
                  <a:schemeClr val="tx1">
                    <a:lumMod val="65000"/>
                    <a:lumOff val="35000"/>
                  </a:schemeClr>
                </a:solidFill>
                <a:latin typeface="Gill Sans MT" panose="020B0502020104020203" pitchFamily="34" charset="0"/>
              </a:rPr>
              <a:t>and can be data driven or theory driven (</a:t>
            </a:r>
            <a:r>
              <a:rPr lang="en-GB" dirty="0" err="1">
                <a:solidFill>
                  <a:schemeClr val="tx1">
                    <a:lumMod val="65000"/>
                    <a:lumOff val="35000"/>
                  </a:schemeClr>
                </a:solidFill>
                <a:latin typeface="Gill Sans MT" panose="020B0502020104020203" pitchFamily="34" charset="0"/>
              </a:rPr>
              <a:t>Boyatzis</a:t>
            </a:r>
            <a:r>
              <a:rPr lang="en-GB" dirty="0">
                <a:solidFill>
                  <a:schemeClr val="tx1">
                    <a:lumMod val="65000"/>
                    <a:lumOff val="35000"/>
                  </a:schemeClr>
                </a:solidFill>
                <a:latin typeface="Gill Sans MT" panose="020B0502020104020203" pitchFamily="34" charset="0"/>
              </a:rPr>
              <a:t>, 1998; Thomas &amp; Harden, 2008). </a:t>
            </a:r>
          </a:p>
        </p:txBody>
      </p:sp>
      <p:sp>
        <p:nvSpPr>
          <p:cNvPr id="3" name="CaixaDeTexto 2"/>
          <p:cNvSpPr txBox="1"/>
          <p:nvPr/>
        </p:nvSpPr>
        <p:spPr>
          <a:xfrm>
            <a:off x="1703512" y="802490"/>
            <a:ext cx="8784976" cy="1015663"/>
          </a:xfrm>
          <a:prstGeom prst="rect">
            <a:avLst/>
          </a:prstGeom>
          <a:noFill/>
        </p:spPr>
        <p:txBody>
          <a:bodyPr wrap="square" rtlCol="0">
            <a:spAutoFit/>
          </a:bodyPr>
          <a:lstStyle/>
          <a:p>
            <a:pPr marL="457200" indent="-457200" algn="just">
              <a:buAutoNum type="arabicPeriod"/>
            </a:pPr>
            <a:r>
              <a:rPr lang="en-US" sz="2000" b="1" dirty="0" smtClean="0">
                <a:solidFill>
                  <a:srgbClr val="C00000"/>
                </a:solidFill>
                <a:latin typeface="Gill Sans MT" panose="020B0502020104020203" pitchFamily="34" charset="0"/>
              </a:rPr>
              <a:t>Planning</a:t>
            </a:r>
          </a:p>
          <a:p>
            <a:pPr marL="342900" indent="-342900" algn="just">
              <a:buFont typeface="Courier New" panose="02070309020205020404" pitchFamily="49" charset="0"/>
              <a:buChar char="o"/>
            </a:pPr>
            <a:r>
              <a:rPr lang="en-GB" sz="2000" dirty="0" smtClean="0">
                <a:latin typeface="Gill Sans MT" panose="020B0502020104020203" pitchFamily="34" charset="0"/>
              </a:rPr>
              <a:t>In </a:t>
            </a:r>
            <a:r>
              <a:rPr lang="en-GB" sz="2000" dirty="0">
                <a:latin typeface="Gill Sans MT" panose="020B0502020104020203" pitchFamily="34" charset="0"/>
              </a:rPr>
              <a:t>order to obtain a significant sample of articles, we focused in the most relevant scientific journals within the period </a:t>
            </a:r>
            <a:r>
              <a:rPr lang="en-GB" sz="2000" b="1" dirty="0">
                <a:latin typeface="Gill Sans MT" panose="020B0502020104020203" pitchFamily="34" charset="0"/>
              </a:rPr>
              <a:t>2009–2014</a:t>
            </a:r>
            <a:r>
              <a:rPr lang="en-GB" sz="2000" dirty="0">
                <a:latin typeface="Gill Sans MT" panose="020B0502020104020203" pitchFamily="34" charset="0"/>
              </a:rPr>
              <a:t>, that assessed </a:t>
            </a:r>
            <a:r>
              <a:rPr lang="en-GB" sz="2000" b="1" dirty="0">
                <a:latin typeface="Gill Sans MT" panose="020B0502020104020203" pitchFamily="34" charset="0"/>
              </a:rPr>
              <a:t>NCBR.</a:t>
            </a:r>
          </a:p>
        </p:txBody>
      </p:sp>
      <p:sp>
        <p:nvSpPr>
          <p:cNvPr id="4" name="Rectângulo 3"/>
          <p:cNvSpPr/>
          <p:nvPr/>
        </p:nvSpPr>
        <p:spPr>
          <a:xfrm>
            <a:off x="1703513" y="2041899"/>
            <a:ext cx="8784976" cy="1631216"/>
          </a:xfrm>
          <a:prstGeom prst="rect">
            <a:avLst/>
          </a:prstGeom>
        </p:spPr>
        <p:txBody>
          <a:bodyPr wrap="square">
            <a:spAutoFit/>
          </a:bodyPr>
          <a:lstStyle/>
          <a:p>
            <a:pPr algn="just"/>
            <a:r>
              <a:rPr lang="en-US" sz="2000" b="1" dirty="0">
                <a:solidFill>
                  <a:srgbClr val="C00000"/>
                </a:solidFill>
                <a:latin typeface="Gill Sans MT" panose="020B0502020104020203" pitchFamily="34" charset="0"/>
              </a:rPr>
              <a:t>2. Conducting</a:t>
            </a:r>
          </a:p>
          <a:p>
            <a:pPr marL="285750" indent="-285750" algn="just">
              <a:buFont typeface="Courier New" panose="02070309020205020404" pitchFamily="49" charset="0"/>
              <a:buChar char="o"/>
            </a:pPr>
            <a:r>
              <a:rPr lang="en-GB" sz="2000" dirty="0">
                <a:latin typeface="Gill Sans MT" panose="020B0502020104020203" pitchFamily="34" charset="0"/>
              </a:rPr>
              <a:t>From a total of 207 identified studies, </a:t>
            </a:r>
            <a:r>
              <a:rPr lang="en-GB" sz="2000" b="1" dirty="0">
                <a:latin typeface="Gill Sans MT" panose="020B0502020104020203" pitchFamily="34" charset="0"/>
              </a:rPr>
              <a:t>93 articles have been retained</a:t>
            </a:r>
            <a:r>
              <a:rPr lang="en-GB" sz="2000" dirty="0">
                <a:latin typeface="Gill Sans MT" panose="020B0502020104020203" pitchFamily="34" charset="0"/>
              </a:rPr>
              <a:t>.</a:t>
            </a:r>
          </a:p>
          <a:p>
            <a:pPr marL="285750" indent="-285750" algn="just">
              <a:buFont typeface="Courier New" panose="02070309020205020404" pitchFamily="49" charset="0"/>
              <a:buChar char="o"/>
            </a:pPr>
            <a:r>
              <a:rPr lang="en-GB" sz="2000" dirty="0">
                <a:latin typeface="Gill Sans MT" panose="020B0502020104020203" pitchFamily="34" charset="0"/>
              </a:rPr>
              <a:t>Titles, abstracts, meticulous examination, references, additional papers included.</a:t>
            </a:r>
          </a:p>
          <a:p>
            <a:pPr marL="285750" indent="-285750" algn="just">
              <a:buFont typeface="Courier New" panose="02070309020205020404" pitchFamily="49" charset="0"/>
              <a:buChar char="o"/>
            </a:pPr>
            <a:r>
              <a:rPr lang="en-GB" sz="2000" dirty="0">
                <a:latin typeface="Gill Sans MT" panose="020B0502020104020203" pitchFamily="34" charset="0"/>
              </a:rPr>
              <a:t>A developed data extraction form was used and the processed documented.</a:t>
            </a:r>
          </a:p>
          <a:p>
            <a:pPr marL="285750" indent="-285750" algn="just">
              <a:buFont typeface="Courier New" panose="02070309020205020404" pitchFamily="49" charset="0"/>
              <a:buChar char="o"/>
            </a:pPr>
            <a:r>
              <a:rPr lang="en-GB" sz="2000" dirty="0">
                <a:latin typeface="Gill Sans MT" panose="020B0502020104020203" pitchFamily="34" charset="0"/>
              </a:rPr>
              <a:t>Elements extracted: </a:t>
            </a:r>
            <a:r>
              <a:rPr lang="en-GB" sz="2000" b="1" dirty="0">
                <a:latin typeface="Gill Sans MT" panose="020B0502020104020203" pitchFamily="34" charset="0"/>
              </a:rPr>
              <a:t>General details</a:t>
            </a:r>
            <a:r>
              <a:rPr lang="en-GB" sz="2000" dirty="0">
                <a:latin typeface="Gill Sans MT" panose="020B0502020104020203" pitchFamily="34" charset="0"/>
              </a:rPr>
              <a:t>;  </a:t>
            </a:r>
            <a:r>
              <a:rPr lang="en-GB" sz="2000" b="1" dirty="0">
                <a:latin typeface="Gill Sans MT" panose="020B0502020104020203" pitchFamily="34" charset="0"/>
              </a:rPr>
              <a:t>features of the study</a:t>
            </a:r>
            <a:r>
              <a:rPr lang="en-GB" sz="2000" dirty="0">
                <a:latin typeface="Gill Sans MT" panose="020B0502020104020203" pitchFamily="34" charset="0"/>
              </a:rPr>
              <a:t>;  </a:t>
            </a:r>
            <a:r>
              <a:rPr lang="en-GB" sz="2000" b="1" dirty="0">
                <a:latin typeface="Gill Sans MT" panose="020B0502020104020203" pitchFamily="34" charset="0"/>
              </a:rPr>
              <a:t>key results</a:t>
            </a:r>
            <a:r>
              <a:rPr lang="en-GB" sz="2000" dirty="0">
                <a:latin typeface="Gill Sans MT" panose="020B0502020104020203" pitchFamily="34" charset="0"/>
              </a:rPr>
              <a:t>.</a:t>
            </a:r>
          </a:p>
        </p:txBody>
      </p:sp>
      <p:sp>
        <p:nvSpPr>
          <p:cNvPr id="12"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3"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9"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20"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5394936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Descriptive Findings</a:t>
            </a:r>
          </a:p>
        </p:txBody>
      </p:sp>
      <p:sp>
        <p:nvSpPr>
          <p:cNvPr id="13" name="CaixaDeTexto 12"/>
          <p:cNvSpPr txBox="1"/>
          <p:nvPr/>
        </p:nvSpPr>
        <p:spPr>
          <a:xfrm>
            <a:off x="1847528" y="588804"/>
            <a:ext cx="8955402" cy="5632311"/>
          </a:xfrm>
          <a:prstGeom prst="rect">
            <a:avLst/>
          </a:prstGeom>
          <a:noFill/>
        </p:spPr>
        <p:txBody>
          <a:bodyPr wrap="square" rtlCol="0">
            <a:spAutoFit/>
          </a:bodyPr>
          <a:lstStyle/>
          <a:p>
            <a:pPr lvl="1"/>
            <a:r>
              <a:rPr lang="en-US" sz="2000" b="1" dirty="0">
                <a:solidFill>
                  <a:srgbClr val="C00000"/>
                </a:solidFill>
                <a:latin typeface="Gill Sans MT" panose="020B0502020104020203" pitchFamily="34" charset="0"/>
              </a:rPr>
              <a:t>Publication Activity</a:t>
            </a:r>
          </a:p>
          <a:p>
            <a:pPr lvl="1"/>
            <a:endParaRPr lang="en-US" b="1" dirty="0">
              <a:solidFill>
                <a:srgbClr val="C00000"/>
              </a:solidFill>
              <a:latin typeface="Gill Sans MT" panose="020B0502020104020203" pitchFamily="34" charset="0"/>
            </a:endParaRPr>
          </a:p>
          <a:p>
            <a:pPr lvl="1"/>
            <a:r>
              <a:rPr lang="pt-PT" sz="2000" b="1" dirty="0" err="1">
                <a:solidFill>
                  <a:schemeClr val="tx1">
                    <a:lumMod val="65000"/>
                    <a:lumOff val="35000"/>
                  </a:schemeClr>
                </a:solidFill>
                <a:latin typeface="Gill Sans MT" panose="020B0502020104020203" pitchFamily="34" charset="0"/>
              </a:rPr>
              <a:t>Journals</a:t>
            </a:r>
            <a:endParaRPr lang="en-GB" sz="2000" b="1" dirty="0">
              <a:solidFill>
                <a:schemeClr val="tx1">
                  <a:lumMod val="65000"/>
                  <a:lumOff val="35000"/>
                </a:schemeClr>
              </a:solidFill>
              <a:latin typeface="Gill Sans MT" panose="020B0502020104020203" pitchFamily="34" charset="0"/>
            </a:endParaRPr>
          </a:p>
          <a:p>
            <a:pPr marL="742950" lvl="1" indent="-285750">
              <a:buFont typeface="Courier New" panose="02070309020205020404" pitchFamily="49" charset="0"/>
              <a:buChar char="o"/>
            </a:pPr>
            <a:r>
              <a:rPr lang="en-GB" sz="2000" dirty="0">
                <a:latin typeface="Gill Sans MT" panose="020B0502020104020203" pitchFamily="34" charset="0"/>
              </a:rPr>
              <a:t>A total of 21 journals published on NCBR.</a:t>
            </a:r>
          </a:p>
          <a:p>
            <a:pPr marL="742950" lvl="1" indent="-285750">
              <a:buFont typeface="Courier New" panose="02070309020205020404" pitchFamily="49" charset="0"/>
              <a:buChar char="o"/>
            </a:pPr>
            <a:r>
              <a:rPr lang="en-GB" sz="2000" dirty="0">
                <a:latin typeface="Gill Sans MT" panose="020B0502020104020203" pitchFamily="34" charset="0"/>
              </a:rPr>
              <a:t>6 journals issued 72% of the retrieved articles. </a:t>
            </a:r>
          </a:p>
          <a:p>
            <a:pPr marL="742950" lvl="1" indent="-285750">
              <a:buFont typeface="Courier New" panose="02070309020205020404" pitchFamily="49" charset="0"/>
              <a:buChar char="o"/>
            </a:pPr>
            <a:r>
              <a:rPr lang="en-GB" sz="2000" dirty="0">
                <a:latin typeface="Gill Sans MT" panose="020B0502020104020203" pitchFamily="34" charset="0"/>
              </a:rPr>
              <a:t>Highest number of publications per Journal:</a:t>
            </a:r>
          </a:p>
          <a:p>
            <a:pPr marL="1200150" lvl="2" indent="-285750">
              <a:buFont typeface="Wingdings" panose="05000000000000000000" pitchFamily="2" charset="2"/>
              <a:buChar char="ü"/>
            </a:pPr>
            <a:r>
              <a:rPr lang="en-GB" i="1" dirty="0">
                <a:latin typeface="Gill Sans MT" panose="020B0502020104020203" pitchFamily="34" charset="0"/>
              </a:rPr>
              <a:t>Journal of Business Research (29%), </a:t>
            </a:r>
          </a:p>
          <a:p>
            <a:pPr marL="1200150" lvl="2" indent="-285750">
              <a:buFont typeface="Wingdings" panose="05000000000000000000" pitchFamily="2" charset="2"/>
              <a:buChar char="ü"/>
            </a:pPr>
            <a:r>
              <a:rPr lang="en-GB" i="1" dirty="0">
                <a:latin typeface="Gill Sans MT" panose="020B0502020104020203" pitchFamily="34" charset="0"/>
              </a:rPr>
              <a:t>Journal of Consumer Behaviour &amp; Journal of Consumer Psychology (11% each)</a:t>
            </a:r>
          </a:p>
          <a:p>
            <a:endParaRPr lang="en-GB" dirty="0">
              <a:latin typeface="Gill Sans MT" panose="020B0502020104020203" pitchFamily="34" charset="0"/>
            </a:endParaRPr>
          </a:p>
          <a:p>
            <a:pPr lvl="1"/>
            <a:r>
              <a:rPr lang="pt-PT" sz="2000" b="1" dirty="0" err="1">
                <a:solidFill>
                  <a:schemeClr val="tx1">
                    <a:lumMod val="65000"/>
                    <a:lumOff val="35000"/>
                  </a:schemeClr>
                </a:solidFill>
                <a:latin typeface="Gill Sans MT" panose="020B0502020104020203" pitchFamily="34" charset="0"/>
              </a:rPr>
              <a:t>Special</a:t>
            </a:r>
            <a:r>
              <a:rPr lang="pt-PT" sz="2000" b="1" dirty="0">
                <a:solidFill>
                  <a:schemeClr val="tx1">
                    <a:lumMod val="65000"/>
                    <a:lumOff val="35000"/>
                  </a:schemeClr>
                </a:solidFill>
                <a:latin typeface="Gill Sans MT" panose="020B0502020104020203" pitchFamily="34" charset="0"/>
              </a:rPr>
              <a:t> </a:t>
            </a:r>
            <a:r>
              <a:rPr lang="pt-PT" sz="2000" b="1" dirty="0" err="1">
                <a:solidFill>
                  <a:schemeClr val="tx1">
                    <a:lumMod val="65000"/>
                    <a:lumOff val="35000"/>
                  </a:schemeClr>
                </a:solidFill>
                <a:latin typeface="Gill Sans MT" panose="020B0502020104020203" pitchFamily="34" charset="0"/>
              </a:rPr>
              <a:t>Issues</a:t>
            </a:r>
            <a:r>
              <a:rPr lang="pt-PT" sz="2000" dirty="0">
                <a:solidFill>
                  <a:schemeClr val="tx1">
                    <a:lumMod val="65000"/>
                    <a:lumOff val="35000"/>
                  </a:schemeClr>
                </a:solidFill>
                <a:latin typeface="Gill Sans MT" panose="020B0502020104020203" pitchFamily="34" charset="0"/>
              </a:rPr>
              <a:t> (Major </a:t>
            </a:r>
            <a:r>
              <a:rPr lang="pt-PT" sz="2000" dirty="0" err="1">
                <a:solidFill>
                  <a:schemeClr val="tx1">
                    <a:lumMod val="65000"/>
                    <a:lumOff val="35000"/>
                  </a:schemeClr>
                </a:solidFill>
                <a:latin typeface="Gill Sans MT" panose="020B0502020104020203" pitchFamily="34" charset="0"/>
              </a:rPr>
              <a:t>contribution</a:t>
            </a:r>
            <a:r>
              <a:rPr lang="pt-PT" sz="2000" dirty="0">
                <a:solidFill>
                  <a:schemeClr val="tx1">
                    <a:lumMod val="65000"/>
                    <a:lumOff val="35000"/>
                  </a:schemeClr>
                </a:solidFill>
                <a:latin typeface="Gill Sans MT" panose="020B0502020104020203" pitchFamily="34" charset="0"/>
              </a:rPr>
              <a:t> to </a:t>
            </a:r>
            <a:r>
              <a:rPr lang="pt-PT" sz="2000" dirty="0" err="1">
                <a:solidFill>
                  <a:schemeClr val="tx1">
                    <a:lumMod val="65000"/>
                    <a:lumOff val="35000"/>
                  </a:schemeClr>
                </a:solidFill>
                <a:latin typeface="Gill Sans MT" panose="020B0502020104020203" pitchFamily="34" charset="0"/>
              </a:rPr>
              <a:t>the</a:t>
            </a:r>
            <a:r>
              <a:rPr lang="pt-PT" sz="2000" dirty="0">
                <a:solidFill>
                  <a:schemeClr val="tx1">
                    <a:lumMod val="65000"/>
                    <a:lumOff val="35000"/>
                  </a:schemeClr>
                </a:solidFill>
                <a:latin typeface="Gill Sans MT" panose="020B0502020104020203" pitchFamily="34" charset="0"/>
              </a:rPr>
              <a:t> </a:t>
            </a:r>
            <a:r>
              <a:rPr lang="pt-PT" sz="2000" dirty="0" err="1">
                <a:solidFill>
                  <a:schemeClr val="tx1">
                    <a:lumMod val="65000"/>
                    <a:lumOff val="35000"/>
                  </a:schemeClr>
                </a:solidFill>
                <a:latin typeface="Gill Sans MT" panose="020B0502020104020203" pitchFamily="34" charset="0"/>
              </a:rPr>
              <a:t>field</a:t>
            </a:r>
            <a:r>
              <a:rPr lang="pt-PT" sz="2000" dirty="0">
                <a:solidFill>
                  <a:schemeClr val="tx1">
                    <a:lumMod val="65000"/>
                    <a:lumOff val="35000"/>
                  </a:schemeClr>
                </a:solidFill>
                <a:latin typeface="Gill Sans MT" panose="020B0502020104020203" pitchFamily="34" charset="0"/>
              </a:rPr>
              <a:t>).</a:t>
            </a:r>
            <a:endParaRPr lang="en-GB" sz="2000" dirty="0">
              <a:solidFill>
                <a:schemeClr val="tx1">
                  <a:lumMod val="65000"/>
                  <a:lumOff val="35000"/>
                </a:schemeClr>
              </a:solidFill>
              <a:latin typeface="Gill Sans MT" panose="020B0502020104020203" pitchFamily="34" charset="0"/>
            </a:endParaRPr>
          </a:p>
          <a:p>
            <a:pPr marL="742950" lvl="1" indent="-285750">
              <a:buFont typeface="Courier New" panose="02070309020205020404" pitchFamily="49" charset="0"/>
              <a:buChar char="o"/>
            </a:pPr>
            <a:r>
              <a:rPr lang="en-GB" sz="2000" dirty="0">
                <a:latin typeface="Gill Sans MT" panose="020B0502020104020203" pitchFamily="34" charset="0"/>
              </a:rPr>
              <a:t>Journal of Consumer Research, which focused on anti-consumption (2009).</a:t>
            </a:r>
          </a:p>
          <a:p>
            <a:pPr marL="742950" lvl="1" indent="-285750">
              <a:buFont typeface="Courier New" panose="02070309020205020404" pitchFamily="49" charset="0"/>
              <a:buChar char="o"/>
            </a:pPr>
            <a:r>
              <a:rPr lang="en-GB" sz="2000" dirty="0">
                <a:latin typeface="Gill Sans MT" panose="020B0502020104020203" pitchFamily="34" charset="0"/>
              </a:rPr>
              <a:t>Provided 18% articles that highly contributed to the advancement of academics’ knowledge on anti-consumption and NCBR.</a:t>
            </a:r>
          </a:p>
          <a:p>
            <a:endParaRPr lang="en-GB" dirty="0">
              <a:latin typeface="Gill Sans MT" panose="020B0502020104020203" pitchFamily="34" charset="0"/>
            </a:endParaRPr>
          </a:p>
          <a:p>
            <a:pPr lvl="1"/>
            <a:r>
              <a:rPr lang="pt-PT" sz="2000" b="1" dirty="0">
                <a:solidFill>
                  <a:schemeClr val="tx1">
                    <a:lumMod val="65000"/>
                    <a:lumOff val="35000"/>
                  </a:schemeClr>
                </a:solidFill>
                <a:latin typeface="Gill Sans MT" panose="020B0502020104020203" pitchFamily="34" charset="0"/>
              </a:rPr>
              <a:t>Dates</a:t>
            </a:r>
            <a:endParaRPr lang="en-GB" sz="2000" b="1" dirty="0">
              <a:solidFill>
                <a:schemeClr val="tx1">
                  <a:lumMod val="65000"/>
                  <a:lumOff val="35000"/>
                </a:schemeClr>
              </a:solidFill>
              <a:latin typeface="Gill Sans MT" panose="020B0502020104020203" pitchFamily="34" charset="0"/>
            </a:endParaRPr>
          </a:p>
          <a:p>
            <a:pPr marL="742950" lvl="1" indent="-285750">
              <a:buFont typeface="Courier New" panose="02070309020205020404" pitchFamily="49" charset="0"/>
              <a:buChar char="o"/>
            </a:pPr>
            <a:r>
              <a:rPr lang="en-GB" sz="2000" dirty="0">
                <a:latin typeface="Gill Sans MT" panose="020B0502020104020203" pitchFamily="34" charset="0"/>
              </a:rPr>
              <a:t>82% of the articles were published between 2009 and 2014</a:t>
            </a:r>
          </a:p>
          <a:p>
            <a:pPr marL="1200150" lvl="2" indent="-285750">
              <a:buFont typeface="Wingdings" panose="05000000000000000000" pitchFamily="2" charset="2"/>
              <a:buChar char="ü"/>
            </a:pPr>
            <a:r>
              <a:rPr lang="en-GB" sz="2000" i="1" dirty="0">
                <a:latin typeface="Gill Sans MT" panose="020B0502020104020203" pitchFamily="34" charset="0"/>
              </a:rPr>
              <a:t>2009 shows the highest number of articles - 23%;</a:t>
            </a:r>
          </a:p>
          <a:p>
            <a:pPr marL="1200150" lvl="2" indent="-285750">
              <a:buFont typeface="Wingdings" panose="05000000000000000000" pitchFamily="2" charset="2"/>
              <a:buChar char="ü"/>
            </a:pPr>
            <a:r>
              <a:rPr lang="en-GB" sz="2000" i="1" dirty="0">
                <a:latin typeface="Gill Sans MT" panose="020B0502020104020203" pitchFamily="34" charset="0"/>
              </a:rPr>
              <a:t>2013 with 16% of the articles.</a:t>
            </a: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1"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2"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4"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21690929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ângulo 9"/>
          <p:cNvSpPr/>
          <p:nvPr/>
        </p:nvSpPr>
        <p:spPr>
          <a:xfrm>
            <a:off x="0" y="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Gill Sans MT" panose="020B0502020104020203" pitchFamily="34" charset="0"/>
            </a:endParaRPr>
          </a:p>
        </p:txBody>
      </p:sp>
      <p:sp>
        <p:nvSpPr>
          <p:cNvPr id="3076" name="CaixaDeTexto 3"/>
          <p:cNvSpPr txBox="1">
            <a:spLocks noChangeArrowheads="1"/>
          </p:cNvSpPr>
          <p:nvPr/>
        </p:nvSpPr>
        <p:spPr bwMode="auto">
          <a:xfrm>
            <a:off x="2981188" y="57150"/>
            <a:ext cx="62296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chemeClr val="bg1"/>
                </a:solidFill>
                <a:latin typeface="Gill Sans MT" panose="020B0502020104020203" pitchFamily="34" charset="0"/>
              </a:rPr>
              <a:t>Descriptive Findings</a:t>
            </a:r>
          </a:p>
        </p:txBody>
      </p:sp>
      <p:sp>
        <p:nvSpPr>
          <p:cNvPr id="13" name="CaixaDeTexto 12"/>
          <p:cNvSpPr txBox="1"/>
          <p:nvPr/>
        </p:nvSpPr>
        <p:spPr>
          <a:xfrm>
            <a:off x="1919536" y="723586"/>
            <a:ext cx="8881939" cy="5232202"/>
          </a:xfrm>
          <a:prstGeom prst="rect">
            <a:avLst/>
          </a:prstGeom>
          <a:noFill/>
        </p:spPr>
        <p:txBody>
          <a:bodyPr wrap="square" rtlCol="0">
            <a:spAutoFit/>
          </a:bodyPr>
          <a:lstStyle/>
          <a:p>
            <a:pPr lvl="1"/>
            <a:r>
              <a:rPr lang="en-US" sz="2000" b="1" dirty="0">
                <a:solidFill>
                  <a:srgbClr val="C00000"/>
                </a:solidFill>
                <a:latin typeface="Gill Sans MT" panose="020B0502020104020203" pitchFamily="34" charset="0"/>
              </a:rPr>
              <a:t>Academic Contributions</a:t>
            </a:r>
          </a:p>
          <a:p>
            <a:pPr algn="ctr"/>
            <a:endParaRPr lang="pt-PT" b="1" dirty="0">
              <a:solidFill>
                <a:srgbClr val="C00000"/>
              </a:solidFill>
              <a:latin typeface="Gill Sans MT" panose="020B0502020104020203" pitchFamily="34" charset="0"/>
            </a:endParaRPr>
          </a:p>
          <a:p>
            <a:pPr lvl="1"/>
            <a:r>
              <a:rPr lang="en-GB" sz="2000" b="1" dirty="0">
                <a:solidFill>
                  <a:schemeClr val="tx1">
                    <a:lumMod val="65000"/>
                    <a:lumOff val="35000"/>
                  </a:schemeClr>
                </a:solidFill>
                <a:latin typeface="Gill Sans MT" panose="020B0502020104020203" pitchFamily="34" charset="0"/>
              </a:rPr>
              <a:t>Authors</a:t>
            </a:r>
          </a:p>
          <a:p>
            <a:pPr marL="742950" lvl="1" indent="-285750">
              <a:buFont typeface="Courier New" panose="02070309020205020404" pitchFamily="49" charset="0"/>
              <a:buChar char="o"/>
            </a:pPr>
            <a:r>
              <a:rPr lang="en-GB" sz="2000" dirty="0">
                <a:latin typeface="Gill Sans MT" panose="020B0502020104020203" pitchFamily="34" charset="0"/>
              </a:rPr>
              <a:t>A total of </a:t>
            </a:r>
            <a:r>
              <a:rPr lang="en-GB" sz="2000" b="1" dirty="0">
                <a:latin typeface="Gill Sans MT" panose="020B0502020104020203" pitchFamily="34" charset="0"/>
              </a:rPr>
              <a:t>158 authors </a:t>
            </a:r>
            <a:r>
              <a:rPr lang="en-GB" sz="2000" dirty="0">
                <a:latin typeface="Gill Sans MT" panose="020B0502020104020203" pitchFamily="34" charset="0"/>
              </a:rPr>
              <a:t>contributed to the field</a:t>
            </a:r>
          </a:p>
          <a:p>
            <a:pPr marL="742950" lvl="1" indent="-285750">
              <a:buFont typeface="Courier New" panose="02070309020205020404" pitchFamily="49" charset="0"/>
              <a:buChar char="o"/>
            </a:pPr>
            <a:r>
              <a:rPr lang="en-GB" sz="2000" b="1" dirty="0">
                <a:latin typeface="Gill Sans MT" panose="020B0502020104020203" pitchFamily="34" charset="0"/>
              </a:rPr>
              <a:t>14% of them </a:t>
            </a:r>
            <a:r>
              <a:rPr lang="en-GB" sz="2000" dirty="0">
                <a:latin typeface="Gill Sans MT" panose="020B0502020104020203" pitchFamily="34" charset="0"/>
              </a:rPr>
              <a:t>publishing, conjunctly or separately, more than one article.</a:t>
            </a:r>
          </a:p>
          <a:p>
            <a:pPr marL="742950" lvl="1" indent="-285750">
              <a:buFont typeface="Courier New" panose="02070309020205020404" pitchFamily="49" charset="0"/>
              <a:buChar char="o"/>
            </a:pPr>
            <a:r>
              <a:rPr lang="en-GB" sz="2000" dirty="0">
                <a:latin typeface="Gill Sans MT" panose="020B0502020104020203" pitchFamily="34" charset="0"/>
              </a:rPr>
              <a:t>Only a small margin of the articles was published by only 1 author (16%), followed by articles with </a:t>
            </a:r>
            <a:r>
              <a:rPr lang="en-GB" sz="2000" b="1" dirty="0">
                <a:latin typeface="Gill Sans MT" panose="020B0502020104020203" pitchFamily="34" charset="0"/>
              </a:rPr>
              <a:t>2 authors (43%) </a:t>
            </a:r>
            <a:r>
              <a:rPr lang="en-GB" sz="2000" dirty="0">
                <a:latin typeface="Gill Sans MT" panose="020B0502020104020203" pitchFamily="34" charset="0"/>
              </a:rPr>
              <a:t>and </a:t>
            </a:r>
            <a:r>
              <a:rPr lang="en-GB" sz="2000" b="1" dirty="0">
                <a:latin typeface="Gill Sans MT" panose="020B0502020104020203" pitchFamily="34" charset="0"/>
              </a:rPr>
              <a:t>3 or more authors (41%)</a:t>
            </a:r>
            <a:r>
              <a:rPr lang="en-GB" sz="2000" dirty="0">
                <a:latin typeface="Gill Sans MT" panose="020B0502020104020203" pitchFamily="34" charset="0"/>
              </a:rPr>
              <a:t>.</a:t>
            </a:r>
          </a:p>
          <a:p>
            <a:endParaRPr lang="en-GB" dirty="0">
              <a:latin typeface="Gill Sans MT" panose="020B0502020104020203" pitchFamily="34" charset="0"/>
            </a:endParaRPr>
          </a:p>
          <a:p>
            <a:pPr lvl="1"/>
            <a:r>
              <a:rPr lang="en-GB" sz="2000" b="1" dirty="0">
                <a:solidFill>
                  <a:schemeClr val="tx1">
                    <a:lumMod val="65000"/>
                    <a:lumOff val="35000"/>
                  </a:schemeClr>
                </a:solidFill>
                <a:latin typeface="Gill Sans MT" panose="020B0502020104020203" pitchFamily="34" charset="0"/>
              </a:rPr>
              <a:t>Country of Origin</a:t>
            </a:r>
          </a:p>
          <a:p>
            <a:pPr marL="742950" lvl="1" indent="-285750">
              <a:buFont typeface="Courier New" panose="02070309020205020404" pitchFamily="49" charset="0"/>
              <a:buChar char="o"/>
            </a:pPr>
            <a:r>
              <a:rPr lang="en-GB" sz="2000" b="1" dirty="0">
                <a:latin typeface="Gill Sans MT" panose="020B0502020104020203" pitchFamily="34" charset="0"/>
              </a:rPr>
              <a:t>46% of the articles </a:t>
            </a:r>
            <a:r>
              <a:rPr lang="en-GB" sz="2000" dirty="0">
                <a:latin typeface="Gill Sans MT" panose="020B0502020104020203" pitchFamily="34" charset="0"/>
              </a:rPr>
              <a:t>have only authors from the USA, followed by 9% with authors only from Australia, 7% of the articles were published only by UK authors and 6% from Canada - </a:t>
            </a:r>
            <a:r>
              <a:rPr lang="en-GB" sz="2000" b="1" i="1" dirty="0">
                <a:latin typeface="Gill Sans MT" panose="020B0502020104020203" pitchFamily="34" charset="0"/>
              </a:rPr>
              <a:t>Anglo-Saxon countries.</a:t>
            </a:r>
          </a:p>
          <a:p>
            <a:pPr lvl="1"/>
            <a:endParaRPr lang="en-GB" dirty="0">
              <a:latin typeface="Gill Sans MT" panose="020B0502020104020203" pitchFamily="34" charset="0"/>
            </a:endParaRPr>
          </a:p>
          <a:p>
            <a:pPr lvl="1"/>
            <a:r>
              <a:rPr lang="en-GB" sz="2000" b="1" dirty="0">
                <a:solidFill>
                  <a:schemeClr val="tx1">
                    <a:lumMod val="65000"/>
                    <a:lumOff val="35000"/>
                  </a:schemeClr>
                </a:solidFill>
                <a:latin typeface="Gill Sans MT" panose="020B0502020104020203" pitchFamily="34" charset="0"/>
              </a:rPr>
              <a:t>Cross-cultural publications</a:t>
            </a:r>
          </a:p>
          <a:p>
            <a:pPr marL="742950" lvl="1" indent="-285750">
              <a:buFont typeface="Courier New" panose="02070309020205020404" pitchFamily="49" charset="0"/>
              <a:buChar char="o"/>
            </a:pPr>
            <a:r>
              <a:rPr lang="en-GB" sz="2000" b="1" dirty="0">
                <a:latin typeface="Gill Sans MT" panose="020B0502020104020203" pitchFamily="34" charset="0"/>
              </a:rPr>
              <a:t>25%</a:t>
            </a:r>
            <a:r>
              <a:rPr lang="en-GB" sz="2000" dirty="0">
                <a:latin typeface="Gill Sans MT" panose="020B0502020104020203" pitchFamily="34" charset="0"/>
              </a:rPr>
              <a:t> of the total articles, wherein:</a:t>
            </a:r>
          </a:p>
          <a:p>
            <a:pPr marL="1200150" lvl="2" indent="-285750">
              <a:buFont typeface="Wingdings" panose="05000000000000000000" pitchFamily="2" charset="2"/>
              <a:buChar char="ü"/>
            </a:pPr>
            <a:r>
              <a:rPr lang="en-GB" i="1" dirty="0">
                <a:latin typeface="Gill Sans MT" panose="020B0502020104020203" pitchFamily="34" charset="0"/>
              </a:rPr>
              <a:t>95% (USA - 55%; New Zealand - 7%; UK-14%) of them have at least one author from Anglo-Saxon countries.</a:t>
            </a:r>
          </a:p>
        </p:txBody>
      </p:sp>
      <p:sp>
        <p:nvSpPr>
          <p:cNvPr id="9" name="Rectângulo 10"/>
          <p:cNvSpPr/>
          <p:nvPr/>
        </p:nvSpPr>
        <p:spPr>
          <a:xfrm>
            <a:off x="0" y="6280150"/>
            <a:ext cx="12192000" cy="577850"/>
          </a:xfrm>
          <a:prstGeom prst="rect">
            <a:avLst/>
          </a:prstGeom>
          <a:solidFill>
            <a:srgbClr val="CC33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latin typeface="Gill Sans MT" panose="020B0502020104020203" pitchFamily="34" charset="0"/>
            </a:endParaRPr>
          </a:p>
        </p:txBody>
      </p:sp>
      <p:sp>
        <p:nvSpPr>
          <p:cNvPr id="10" name="CaixaDeTexto 11"/>
          <p:cNvSpPr txBox="1"/>
          <p:nvPr/>
        </p:nvSpPr>
        <p:spPr>
          <a:xfrm>
            <a:off x="968225" y="6461746"/>
            <a:ext cx="3168650" cy="307777"/>
          </a:xfrm>
          <a:prstGeom prst="rect">
            <a:avLst/>
          </a:prstGeom>
          <a:noFill/>
        </p:spPr>
        <p:txBody>
          <a:bodyPr>
            <a:spAutoFit/>
          </a:bodyPr>
          <a:lstStyle/>
          <a:p>
            <a:pPr algn="ctr">
              <a:defRPr/>
            </a:pPr>
            <a:r>
              <a:rPr lang="pt-PT" sz="1400" b="1" dirty="0">
                <a:solidFill>
                  <a:schemeClr val="bg1"/>
                </a:solidFill>
                <a:latin typeface="Gill Sans MT" panose="020B0502020104020203" pitchFamily="34" charset="0"/>
              </a:rPr>
              <a:t>Rui </a:t>
            </a:r>
            <a:r>
              <a:rPr lang="pt-PT" sz="1400" b="1" dirty="0" smtClean="0">
                <a:solidFill>
                  <a:schemeClr val="bg1"/>
                </a:solidFill>
                <a:latin typeface="Gill Sans MT" panose="020B0502020104020203" pitchFamily="34" charset="0"/>
              </a:rPr>
              <a:t>Lopes | </a:t>
            </a:r>
            <a:r>
              <a:rPr lang="en-GB" sz="1400" dirty="0" smtClean="0">
                <a:solidFill>
                  <a:schemeClr val="bg1"/>
                </a:solidFill>
                <a:latin typeface="Gill Sans MT" panose="020B0502020104020203" pitchFamily="34" charset="0"/>
              </a:rPr>
              <a:t>May </a:t>
            </a:r>
            <a:r>
              <a:rPr lang="en-GB" sz="1400" dirty="0">
                <a:solidFill>
                  <a:schemeClr val="bg1"/>
                </a:solidFill>
                <a:latin typeface="Gill Sans MT" panose="020B0502020104020203" pitchFamily="34" charset="0"/>
              </a:rPr>
              <a:t>23 - 2015</a:t>
            </a:r>
            <a:endParaRPr lang="pt-PT" altLang="en-US" sz="1400" dirty="0">
              <a:solidFill>
                <a:schemeClr val="bg1"/>
              </a:solidFill>
              <a:latin typeface="Gill Sans MT" panose="020B0502020104020203" pitchFamily="34" charset="0"/>
            </a:endParaRPr>
          </a:p>
        </p:txBody>
      </p:sp>
      <p:sp>
        <p:nvSpPr>
          <p:cNvPr id="11" name="CaixaDeTexto 7"/>
          <p:cNvSpPr txBox="1">
            <a:spLocks noChangeArrowheads="1"/>
          </p:cNvSpPr>
          <p:nvPr/>
        </p:nvSpPr>
        <p:spPr bwMode="auto">
          <a:xfrm>
            <a:off x="8256240" y="6440337"/>
            <a:ext cx="23762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pt-PT" altLang="en-US" sz="1400" b="1" dirty="0">
                <a:solidFill>
                  <a:schemeClr val="bg1"/>
                </a:solidFill>
                <a:latin typeface="Gill Sans MT" panose="020B0502020104020203" pitchFamily="34" charset="0"/>
              </a:rPr>
              <a:t>4th </a:t>
            </a:r>
            <a:r>
              <a:rPr lang="pt-PT" altLang="en-US" sz="1400" b="1" dirty="0" smtClean="0">
                <a:solidFill>
                  <a:schemeClr val="bg1"/>
                </a:solidFill>
                <a:latin typeface="Gill Sans MT" panose="020B0502020104020203" pitchFamily="34" charset="0"/>
              </a:rPr>
              <a:t>ICBRC | </a:t>
            </a:r>
            <a:r>
              <a:rPr lang="en-GB" sz="1400" dirty="0" smtClean="0">
                <a:solidFill>
                  <a:schemeClr val="bg1"/>
                </a:solidFill>
                <a:latin typeface="Gill Sans MT" panose="020B0502020104020203" pitchFamily="34" charset="0"/>
              </a:rPr>
              <a:t>Porto</a:t>
            </a:r>
            <a:r>
              <a:rPr lang="en-GB" sz="1400" dirty="0">
                <a:solidFill>
                  <a:schemeClr val="bg1"/>
                </a:solidFill>
                <a:latin typeface="Gill Sans MT" panose="020B0502020104020203" pitchFamily="34" charset="0"/>
              </a:rPr>
              <a:t>, Portugal</a:t>
            </a:r>
            <a:endParaRPr lang="pt-PT" altLang="en-US" sz="1400" dirty="0">
              <a:solidFill>
                <a:schemeClr val="bg1"/>
              </a:solidFill>
              <a:latin typeface="Gill Sans MT" panose="020B0502020104020203" pitchFamily="34" charset="0"/>
            </a:endParaRPr>
          </a:p>
        </p:txBody>
      </p:sp>
      <p:pic>
        <p:nvPicPr>
          <p:cNvPr id="12"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099" y="6421159"/>
            <a:ext cx="1981803" cy="348364"/>
          </a:xfrm>
          <a:prstGeom prst="rect">
            <a:avLst/>
          </a:prstGeom>
        </p:spPr>
      </p:pic>
    </p:spTree>
    <p:extLst>
      <p:ext uri="{BB962C8B-B14F-4D97-AF65-F5344CB8AC3E}">
        <p14:creationId xmlns:p14="http://schemas.microsoft.com/office/powerpoint/2010/main" val="149498710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2927</TotalTime>
  <Words>1723</Words>
  <Application>Microsoft Office PowerPoint</Application>
  <PresentationFormat>Widescreen</PresentationFormat>
  <Paragraphs>222</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Gill Sans MT</vt:lpstr>
      <vt:lpstr>Verdana</vt:lpstr>
      <vt:lpstr>Wingdings</vt: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Adversity in Relationships: The Research Evidence</dc:title>
  <dc:creator>Rui</dc:creator>
  <cp:lastModifiedBy>.</cp:lastModifiedBy>
  <cp:revision>343</cp:revision>
  <cp:lastPrinted>2015-04-19T15:04:18Z</cp:lastPrinted>
  <dcterms:created xsi:type="dcterms:W3CDTF">2011-11-20T18:46:15Z</dcterms:created>
  <dcterms:modified xsi:type="dcterms:W3CDTF">2015-05-19T22:21:32Z</dcterms:modified>
</cp:coreProperties>
</file>