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36" r:id="rId2"/>
    <p:sldId id="326" r:id="rId3"/>
    <p:sldId id="345" r:id="rId4"/>
    <p:sldId id="346" r:id="rId5"/>
    <p:sldId id="344" r:id="rId6"/>
    <p:sldId id="347" r:id="rId7"/>
    <p:sldId id="343" r:id="rId8"/>
    <p:sldId id="324" r:id="rId9"/>
    <p:sldId id="339" r:id="rId10"/>
    <p:sldId id="338" r:id="rId11"/>
    <p:sldId id="351" r:id="rId12"/>
    <p:sldId id="323" r:id="rId13"/>
    <p:sldId id="325" r:id="rId14"/>
    <p:sldId id="332" r:id="rId15"/>
    <p:sldId id="335" r:id="rId16"/>
    <p:sldId id="355" r:id="rId17"/>
    <p:sldId id="334" r:id="rId18"/>
    <p:sldId id="321" r:id="rId19"/>
    <p:sldId id="340" r:id="rId20"/>
    <p:sldId id="320" r:id="rId21"/>
    <p:sldId id="333" r:id="rId22"/>
    <p:sldId id="352" r:id="rId23"/>
    <p:sldId id="341" r:id="rId24"/>
    <p:sldId id="327" r:id="rId25"/>
    <p:sldId id="350" r:id="rId26"/>
    <p:sldId id="337" r:id="rId27"/>
    <p:sldId id="348" r:id="rId28"/>
    <p:sldId id="349" r:id="rId29"/>
    <p:sldId id="330" r:id="rId30"/>
    <p:sldId id="322" r:id="rId31"/>
    <p:sldId id="328" r:id="rId32"/>
    <p:sldId id="342" r:id="rId33"/>
    <p:sldId id="354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clrMru>
    <a:srgbClr val="0033CC"/>
    <a:srgbClr val="339966"/>
    <a:srgbClr val="006600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>
      <p:cViewPr>
        <p:scale>
          <a:sx n="99" d="100"/>
          <a:sy n="99" d="100"/>
        </p:scale>
        <p:origin x="-808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1" d="100"/>
        <a:sy n="171" d="100"/>
      </p:scale>
      <p:origin x="0" y="317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CBA 300: International Business Notes</a:t>
            </a:r>
          </a:p>
          <a:p>
            <a:r>
              <a:rPr lang="en-US" dirty="0" smtClean="0"/>
              <a:t>Terrence H. Witkowski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8B6A3-11ED-6843-8AAC-E011920A710D}" type="datetimeFigureOut">
              <a:rPr lang="en-US" smtClean="0"/>
              <a:t>5/21/15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15773-A7E3-104B-B44D-502E9A6CF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39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36BC8-6286-9448-9BC9-9DA6C85536A1}" type="datetimeFigureOut">
              <a:rPr lang="en-US" smtClean="0"/>
              <a:t>5/21/15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E9AC5-F268-6944-9F0F-D8380B66A6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5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84B28-8E80-4930-BB6C-26621AF74FB0}" type="slidenum">
              <a:rPr lang="en-US"/>
              <a:pPr/>
              <a:t>2</a:t>
            </a:fld>
            <a:endParaRPr lang="en-US"/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84B28-8E80-4930-BB6C-26621AF74FB0}" type="slidenum">
              <a:rPr lang="en-US"/>
              <a:pPr/>
              <a:t>5</a:t>
            </a:fld>
            <a:endParaRPr lang="en-US"/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84B28-8E80-4930-BB6C-26621AF74FB0}" type="slidenum">
              <a:rPr lang="en-US"/>
              <a:pPr/>
              <a:t>6</a:t>
            </a:fld>
            <a:endParaRPr lang="en-US"/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E84B28-8E80-4930-BB6C-26621AF74FB0}" type="slidenum">
              <a:rPr lang="en-US"/>
              <a:pPr/>
              <a:t>7</a:t>
            </a:fld>
            <a:endParaRPr lang="en-US"/>
          </a:p>
        </p:txBody>
      </p:sp>
      <p:sp>
        <p:nvSpPr>
          <p:cNvPr id="89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2000" cy="3429000"/>
          </a:xfrm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r>
              <a:rPr lang="en-US"/>
              <a:t>“The Methodology Behind the Madness of Marketing History” – Quinnipiac University, April 7,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EF2FF-858A-4DF8-B7BB-FD2D25FF2B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r>
              <a:rPr lang="en-US"/>
              <a:t>“The Methodology Behind the Madness of Marketing History” – Quinnipiac University, April 7,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01650-ED41-4E37-BA03-F10B29031C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9850" y="228600"/>
            <a:ext cx="188595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28600"/>
            <a:ext cx="550545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r>
              <a:rPr lang="en-US"/>
              <a:t>“The Methodology Behind the Madness of Marketing History” – Quinnipiac University, April 7,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46EA1-1DF2-4BC3-9E5C-9AE41DFEA1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62000" y="1600200"/>
            <a:ext cx="7543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0" y="6245225"/>
            <a:ext cx="69342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  <a:p>
            <a:r>
              <a:rPr lang="en-US"/>
              <a:t>“The Methodology Behind the Madness of Marketing History” – Quinnipiac University, April 7,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B66FE4-7CB5-4644-B121-E368C2F6D2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chemeClr val="accent1">
              <a:lumMod val="75000"/>
            </a:schemeClr>
          </a:solidFill>
        </p:spPr>
        <p:txBody>
          <a:bodyPr/>
          <a:lstStyle>
            <a:lvl1pPr algn="ctr">
              <a:defRPr sz="4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0" y="6305550"/>
            <a:ext cx="69342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Terrence H. </a:t>
            </a:r>
            <a:r>
              <a:rPr lang="en-US" dirty="0" err="1" smtClean="0"/>
              <a:t>Witkowksi</a:t>
            </a:r>
            <a:r>
              <a:rPr lang="en-US" dirty="0" smtClean="0"/>
              <a:t> – International Business Notes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1CD8F-416A-4236-9010-7D3E4B682F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r>
              <a:rPr lang="en-US"/>
              <a:t>“The Methodology Behind the Madness of Marketing History” – Quinnipiac University, April 7, 2006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C0F00-B7F2-4A2B-A755-B86A670077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600200"/>
            <a:ext cx="36957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r>
              <a:rPr lang="en-US"/>
              <a:t>“The Methodology Behind the Madness of Marketing History” – Quinnipiac University, April 7, 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AEC3DA-DD36-429B-ABE1-E7DDB9B089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r>
              <a:rPr lang="en-US"/>
              <a:t>“The Methodology Behind the Madness of Marketing History” – Quinnipiac University, April 7, 2006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43DE3-C896-4CBF-A39D-88BEBDFF9A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5">
              <a:lumMod val="75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90800" y="6229350"/>
            <a:ext cx="39624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Terrence H. </a:t>
            </a:r>
            <a:r>
              <a:rPr lang="en-US" dirty="0" err="1" smtClean="0"/>
              <a:t>Witkowski</a:t>
            </a:r>
            <a:r>
              <a:rPr lang="en-US" dirty="0" smtClean="0"/>
              <a:t> – International Business Notes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E01CC-A955-4138-B6E1-37AC07A58FC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r>
              <a:rPr lang="en-US"/>
              <a:t>“The Methodology Behind the Madness of Marketing History” – Quinnipiac University, April 7, 2006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B7CBD-AFA5-404A-849C-897D42DD8F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r>
              <a:rPr lang="en-US"/>
              <a:t>“The Methodology Behind the Madness of Marketing History” – Quinnipiac University, April 7, 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BA9A7-B66B-4A2D-8B31-6E28814414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  <a:p>
            <a:r>
              <a:rPr lang="en-US"/>
              <a:t>“The Methodology Behind the Madness of Marketing History” – Quinnipiac University, April 7, 2006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F5970C-1D9E-433B-B423-7C3DF628CD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rand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600200"/>
            <a:ext cx="7543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43000" y="6245225"/>
            <a:ext cx="69342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en-US"/>
          </a:p>
          <a:p>
            <a:r>
              <a:rPr lang="en-US"/>
              <a:t>“The Methodology Behind the Madness of Marketing History” – Quinnipiac University, April 7, 2006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01777DF-73AD-4CAB-97AD-A6382BA1A6D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hyperlink" Target="https://www.youtube.com/watch?v=9IVCwYPjFXc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9IVCwYPjFXc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2438399"/>
          </a:xfrm>
        </p:spPr>
        <p:txBody>
          <a:bodyPr/>
          <a:lstStyle/>
          <a:p>
            <a:r>
              <a:rPr lang="en-US" b="0" dirty="0">
                <a:solidFill>
                  <a:srgbClr val="FFFFFF"/>
                </a:solidFill>
              </a:rPr>
              <a:t>Winchester: </a:t>
            </a:r>
            <a:r>
              <a:rPr lang="en-US" b="0" dirty="0" smtClean="0">
                <a:solidFill>
                  <a:srgbClr val="FFFFFF"/>
                </a:solidFill>
              </a:rPr>
              <a:t> The </a:t>
            </a:r>
            <a:r>
              <a:rPr lang="en-US" b="0" dirty="0">
                <a:solidFill>
                  <a:srgbClr val="FFFFFF"/>
                </a:solidFill>
              </a:rPr>
              <a:t>Making of a Heritage Brand &amp;</a:t>
            </a:r>
            <a:r>
              <a:rPr lang="en-US" b="0" dirty="0" smtClean="0">
                <a:solidFill>
                  <a:srgbClr val="FFFFFF"/>
                </a:solidFill>
              </a:rPr>
              <a:t> </a:t>
            </a:r>
            <a:r>
              <a:rPr lang="en-US" b="0" dirty="0">
                <a:solidFill>
                  <a:srgbClr val="FFFFFF"/>
                </a:solidFill>
              </a:rPr>
              <a:t>Its Consumer </a:t>
            </a:r>
            <a:r>
              <a:rPr lang="en-US" b="0" dirty="0" smtClean="0">
                <a:solidFill>
                  <a:srgbClr val="FFFFFF"/>
                </a:solidFill>
              </a:rPr>
              <a:t>Communities</a:t>
            </a:r>
            <a:endParaRPr lang="en-US" b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2819400"/>
            <a:ext cx="6400800" cy="175260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by 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Terrence H. Witkowski</a:t>
            </a:r>
          </a:p>
          <a:p>
            <a:pPr algn="l">
              <a:spcBef>
                <a:spcPts val="0"/>
              </a:spcBef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California State University, Long Beach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4648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be presented at the 2015 Consumer Brand </a:t>
            </a:r>
            <a:r>
              <a:rPr lang="en-U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Relationships </a:t>
            </a:r>
            <a:r>
              <a:rPr lang="en-US" sz="24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Conference, Porto, Portugal, May 21-23.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399" y="4419600"/>
            <a:ext cx="280156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0306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/>
              <a:t>Types of Consumer </a:t>
            </a:r>
            <a:r>
              <a:rPr lang="en-US" sz="4000" dirty="0"/>
              <a:t>Communities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00200"/>
            <a:ext cx="8077200" cy="4525963"/>
          </a:xfrm>
        </p:spPr>
        <p:txBody>
          <a:bodyPr/>
          <a:lstStyle/>
          <a:p>
            <a:r>
              <a:rPr lang="en-US" sz="2800" dirty="0" smtClean="0"/>
              <a:t>Brand communities – shared consumer consciousness &amp; experiences with brand </a:t>
            </a:r>
            <a:r>
              <a:rPr lang="en-US" sz="2800" dirty="0"/>
              <a:t>(Muniz &amp; </a:t>
            </a:r>
            <a:r>
              <a:rPr lang="en-US" sz="2800" dirty="0" err="1"/>
              <a:t>O’Guinn</a:t>
            </a:r>
            <a:r>
              <a:rPr lang="en-US" sz="2800" dirty="0"/>
              <a:t> 2001</a:t>
            </a:r>
            <a:r>
              <a:rPr lang="en-US" sz="2800" dirty="0" smtClean="0"/>
              <a:t>).</a:t>
            </a:r>
          </a:p>
          <a:p>
            <a:r>
              <a:rPr lang="en-US" sz="2800" dirty="0" smtClean="0"/>
              <a:t>Subcultures of consumption – more activity focused &amp; with outsider status (</a:t>
            </a:r>
            <a:r>
              <a:rPr lang="en-US" sz="2800" dirty="0"/>
              <a:t>Schouten &amp;</a:t>
            </a:r>
            <a:r>
              <a:rPr lang="en-US" sz="2800" dirty="0" smtClean="0"/>
              <a:t> </a:t>
            </a:r>
            <a:r>
              <a:rPr lang="en-US" sz="2800" dirty="0" err="1" smtClean="0"/>
              <a:t>McAlexander</a:t>
            </a:r>
            <a:r>
              <a:rPr lang="en-US" sz="2800" dirty="0" smtClean="0"/>
              <a:t> 1995) </a:t>
            </a:r>
          </a:p>
          <a:p>
            <a:r>
              <a:rPr lang="en-US" sz="2800" dirty="0" smtClean="0"/>
              <a:t>Consumer tribes – more transient &amp; hedonic (</a:t>
            </a:r>
            <a:r>
              <a:rPr lang="en-US" sz="2800" dirty="0" err="1" smtClean="0"/>
              <a:t>Canniford</a:t>
            </a:r>
            <a:r>
              <a:rPr lang="en-US" sz="2800" dirty="0" smtClean="0"/>
              <a:t> 2011)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953000"/>
            <a:ext cx="1266371" cy="1555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953000"/>
            <a:ext cx="2045837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2651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Data Source</a:t>
            </a: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sz="2800" dirty="0"/>
              <a:t>L</a:t>
            </a:r>
            <a:r>
              <a:rPr lang="en-US" sz="2800" dirty="0" smtClean="0"/>
              <a:t>iterature on brands &amp; CBR.</a:t>
            </a:r>
          </a:p>
          <a:p>
            <a:pPr>
              <a:lnSpc>
                <a:spcPct val="110000"/>
              </a:lnSpc>
            </a:pPr>
            <a:r>
              <a:rPr lang="en-US" sz="2800" dirty="0"/>
              <a:t>L</a:t>
            </a:r>
            <a:r>
              <a:rPr lang="en-US" sz="2800" dirty="0" smtClean="0"/>
              <a:t>iterature catering to Winchester collectors &amp; historians.</a:t>
            </a:r>
          </a:p>
          <a:p>
            <a:pPr>
              <a:lnSpc>
                <a:spcPct val="110000"/>
              </a:lnSpc>
            </a:pPr>
            <a:r>
              <a:rPr lang="en-US" sz="2800" dirty="0" smtClean="0"/>
              <a:t>Primary visual data gathered from period ads, promotional ephemera, photographs, movies &amp; television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Visual data accessed via Google              searches &amp; Internet Movie Firearms     Database.</a:t>
            </a:r>
            <a:endParaRPr lang="en-US" sz="2400" dirty="0"/>
          </a:p>
        </p:txBody>
      </p:sp>
      <p:sp>
        <p:nvSpPr>
          <p:cNvPr id="5" name="Footer Placeholder 4"/>
          <p:cNvSpPr txBox="1">
            <a:spLocks/>
          </p:cNvSpPr>
          <p:nvPr/>
        </p:nvSpPr>
        <p:spPr bwMode="auto">
          <a:xfrm>
            <a:off x="0" y="6454397"/>
            <a:ext cx="4114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mtClean="0"/>
              <a:t>Terrence H. Witkowski – 2015 CBR Conference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4196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1577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Winchester </a:t>
            </a:r>
            <a:r>
              <a:rPr lang="en-US" sz="4000" dirty="0"/>
              <a:t>Brand &amp;</a:t>
            </a:r>
            <a:r>
              <a:rPr lang="en-US" sz="4000" dirty="0" smtClean="0"/>
              <a:t> </a:t>
            </a:r>
            <a:r>
              <a:rPr lang="en-US" sz="4000" dirty="0"/>
              <a:t>Promotional </a:t>
            </a:r>
            <a:r>
              <a:rPr lang="en-US" sz="4000" dirty="0" smtClean="0"/>
              <a:t>History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46237"/>
            <a:ext cx="7848600" cy="4525963"/>
          </a:xfrm>
        </p:spPr>
        <p:txBody>
          <a:bodyPr/>
          <a:lstStyle/>
          <a:p>
            <a:r>
              <a:rPr lang="en-US" sz="2800" dirty="0" smtClean="0"/>
              <a:t>Winchester brand promotion began with its </a:t>
            </a:r>
            <a:r>
              <a:rPr lang="en-US" sz="2800" dirty="0"/>
              <a:t>sales </a:t>
            </a:r>
            <a:r>
              <a:rPr lang="en-US" sz="2800" dirty="0" smtClean="0"/>
              <a:t>organization consisting </a:t>
            </a:r>
            <a:r>
              <a:rPr lang="en-US" sz="2800" dirty="0"/>
              <a:t>of salesmen, who called on jobbers (wholesalers), &amp;</a:t>
            </a:r>
            <a:r>
              <a:rPr lang="en-US" sz="2800" dirty="0" smtClean="0"/>
              <a:t> </a:t>
            </a:r>
            <a:r>
              <a:rPr lang="en-US" sz="2800" dirty="0"/>
              <a:t>missionaries, who called on dealers &amp;</a:t>
            </a:r>
            <a:r>
              <a:rPr lang="en-US" sz="2800" dirty="0" smtClean="0"/>
              <a:t> </a:t>
            </a:r>
            <a:r>
              <a:rPr lang="en-US" sz="2800" dirty="0"/>
              <a:t>retailers (</a:t>
            </a:r>
            <a:r>
              <a:rPr lang="en-US" sz="2800" dirty="0" smtClean="0"/>
              <a:t>Williamson </a:t>
            </a:r>
            <a:r>
              <a:rPr lang="en-US" sz="2800" dirty="0"/>
              <a:t>1952). </a:t>
            </a: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305" t="2649" r="2100" b="3255"/>
          <a:stretch/>
        </p:blipFill>
        <p:spPr>
          <a:xfrm>
            <a:off x="4648200" y="3581400"/>
            <a:ext cx="3910334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4590871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Promotional cartridge board, ca. 1885. This specimen was sold for $31,652 on September 7, 2012 by Rock Island Auction.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332974819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 algn="l">
              <a:defRPr/>
            </a:pP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   Winchester </a:t>
            </a:r>
            <a:br>
              <a:rPr lang="en-US" sz="4000" dirty="0" smtClean="0"/>
            </a:br>
            <a:r>
              <a:rPr lang="en-US" sz="4000" dirty="0" smtClean="0"/>
              <a:t>   Calendar, 1894</a:t>
            </a:r>
            <a:br>
              <a:rPr lang="en-US" sz="4000" dirty="0" smtClean="0"/>
            </a:b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-23983"/>
            <a:ext cx="3657600" cy="68727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533400" y="2057400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Winchester c</a:t>
            </a:r>
            <a:r>
              <a:rPr lang="en-US" sz="2400" dirty="0" smtClean="0">
                <a:solidFill>
                  <a:schemeClr val="bg1"/>
                </a:solidFill>
              </a:rPr>
              <a:t>alendar showing </a:t>
            </a:r>
            <a:r>
              <a:rPr lang="en-US" sz="2400" dirty="0">
                <a:solidFill>
                  <a:schemeClr val="bg1"/>
                </a:solidFill>
              </a:rPr>
              <a:t>r</a:t>
            </a:r>
            <a:r>
              <a:rPr lang="en-US" sz="2400" dirty="0" smtClean="0">
                <a:solidFill>
                  <a:schemeClr val="bg1"/>
                </a:solidFill>
              </a:rPr>
              <a:t>anchmen </a:t>
            </a:r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rotecting cattle </a:t>
            </a:r>
            <a:r>
              <a:rPr lang="en-US" sz="2400" dirty="0">
                <a:solidFill>
                  <a:schemeClr val="bg1"/>
                </a:solidFill>
              </a:rPr>
              <a:t>from </a:t>
            </a:r>
            <a:r>
              <a:rPr lang="en-US" sz="2400" dirty="0" smtClean="0">
                <a:solidFill>
                  <a:schemeClr val="bg1"/>
                </a:solidFill>
              </a:rPr>
              <a:t>wolves (top) &amp; being surprised by a moose (below).  </a:t>
            </a:r>
            <a:r>
              <a:rPr lang="en-US" sz="2400" dirty="0">
                <a:solidFill>
                  <a:schemeClr val="bg1"/>
                </a:solidFill>
              </a:rPr>
              <a:t>Chromolithograph on paper with original art by Frederic Remington, ca. 1894. Source: Buffalo Bill Center of the West (2014). </a:t>
            </a:r>
          </a:p>
        </p:txBody>
      </p:sp>
    </p:spTree>
    <p:extLst>
      <p:ext uri="{BB962C8B-B14F-4D97-AF65-F5344CB8AC3E}">
        <p14:creationId xmlns:p14="http://schemas.microsoft.com/office/powerpoint/2010/main" val="227428077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Winchester Five-Panel Window Displays, 1920s</a:t>
            </a:r>
            <a:r>
              <a:rPr lang="en-US" sz="3600" dirty="0" smtClean="0"/>
              <a:t> 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95450"/>
            <a:ext cx="548640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67200"/>
            <a:ext cx="5486400" cy="22644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04800" y="4526340"/>
            <a:ext cx="3048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The </a:t>
            </a:r>
            <a:r>
              <a:rPr lang="en-US" sz="2400" dirty="0">
                <a:solidFill>
                  <a:srgbClr val="FFFFFF"/>
                </a:solidFill>
              </a:rPr>
              <a:t>Junior Rifle Corps side was to be displayed December 26-January 4, 1926.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67400" y="1676400"/>
            <a:ext cx="2971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Winchester </a:t>
            </a:r>
            <a:r>
              <a:rPr lang="en-US" sz="2400" dirty="0">
                <a:solidFill>
                  <a:srgbClr val="FFFFFF"/>
                </a:solidFill>
              </a:rPr>
              <a:t>directed dealers to display the Christmas gifts side for the weeks of December 7-25, 1925. 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354274061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Winchester Five-Panel Window Displays</a:t>
            </a:r>
            <a:r>
              <a:rPr lang="en-US" sz="3600" dirty="0" smtClean="0"/>
              <a:t>  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Macintosh HD:Users:twitkowski:Desktop:Winchester Windo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2" t="8423" r="7889" b="59140"/>
          <a:stretch/>
        </p:blipFill>
        <p:spPr bwMode="auto">
          <a:xfrm>
            <a:off x="1523999" y="1752600"/>
            <a:ext cx="5964649" cy="3352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5257800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How a display looked in a Winchester </a:t>
            </a:r>
            <a:r>
              <a:rPr lang="en-US" sz="2400" dirty="0" smtClean="0">
                <a:solidFill>
                  <a:srgbClr val="FFFFFF"/>
                </a:solidFill>
              </a:rPr>
              <a:t>store </a:t>
            </a:r>
            <a:r>
              <a:rPr lang="en-US" sz="2400" dirty="0">
                <a:solidFill>
                  <a:srgbClr val="FFFFFF"/>
                </a:solidFill>
              </a:rPr>
              <a:t>window. </a:t>
            </a:r>
            <a:r>
              <a:rPr lang="en-US" sz="2400" dirty="0" smtClean="0">
                <a:solidFill>
                  <a:srgbClr val="FFFFFF"/>
                </a:solidFill>
              </a:rPr>
              <a:t>Source: Williamson </a:t>
            </a:r>
            <a:r>
              <a:rPr lang="en-US" sz="2400" dirty="0">
                <a:solidFill>
                  <a:srgbClr val="FFFFFF"/>
                </a:solidFill>
              </a:rPr>
              <a:t>(1952), p. 352.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99112232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 algn="l">
              <a:defRPr/>
            </a:pPr>
            <a:r>
              <a:rPr lang="en-US" sz="4000" dirty="0" smtClean="0"/>
              <a:t>  Winchester </a:t>
            </a:r>
            <a:r>
              <a:rPr lang="en-US" sz="4000" dirty="0"/>
              <a:t>Brand &amp;</a:t>
            </a:r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dirty="0" smtClean="0"/>
              <a:t>  Promotional History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798637"/>
            <a:ext cx="4648200" cy="4525963"/>
          </a:xfrm>
        </p:spPr>
        <p:txBody>
          <a:bodyPr/>
          <a:lstStyle/>
          <a:p>
            <a:r>
              <a:rPr lang="en-US" sz="2800" dirty="0" smtClean="0"/>
              <a:t>Winchester </a:t>
            </a:r>
            <a:r>
              <a:rPr lang="en-US" sz="2800" dirty="0"/>
              <a:t>further spread its fame by employing expert marksmen </a:t>
            </a:r>
            <a:r>
              <a:rPr lang="en-US" sz="2800" dirty="0" smtClean="0"/>
              <a:t>&amp; </a:t>
            </a:r>
            <a:r>
              <a:rPr lang="en-US" sz="2800" dirty="0"/>
              <a:t>women to garner publicity for its guns. </a:t>
            </a:r>
            <a:endParaRPr lang="en-US" sz="2800" dirty="0" smtClean="0"/>
          </a:p>
          <a:p>
            <a:r>
              <a:rPr lang="en-US" sz="2800" dirty="0" smtClean="0"/>
              <a:t>Winchester broadsides &amp; print ads date to as early as 1868.</a:t>
            </a:r>
            <a:endParaRPr lang="en-US" sz="2800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037" y="0"/>
            <a:ext cx="3943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1750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Winchester </a:t>
            </a:r>
            <a:r>
              <a:rPr lang="en-US" sz="4000" dirty="0"/>
              <a:t>Cultural References 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5799892"/>
            <a:ext cx="67056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Celebrities William F. “Buffalo Bill” Cody &amp; Annie Oakley used &amp; promoted Winchesters, ca. 1900.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140846"/>
            <a:ext cx="3048000" cy="4615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70" t="1791" r="2710" b="2147"/>
          <a:stretch/>
        </p:blipFill>
        <p:spPr>
          <a:xfrm>
            <a:off x="1085323" y="1143000"/>
            <a:ext cx="3315088" cy="45720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01297" y="6477000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17287791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 </a:t>
            </a:r>
            <a:r>
              <a:rPr lang="en-US" sz="3600" dirty="0" smtClean="0"/>
              <a:t> </a:t>
            </a:r>
            <a:r>
              <a:rPr lang="en-US" sz="4000" dirty="0" smtClean="0"/>
              <a:t>Winchesters in Films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86" y="1447800"/>
            <a:ext cx="5395614" cy="40493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219200" y="5638800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John Wayne as the </a:t>
            </a:r>
            <a:r>
              <a:rPr lang="en-US" sz="2000" dirty="0" err="1">
                <a:solidFill>
                  <a:srgbClr val="FFFFFF"/>
                </a:solidFill>
              </a:rPr>
              <a:t>Ringo</a:t>
            </a:r>
            <a:r>
              <a:rPr lang="en-US" sz="2000" dirty="0">
                <a:solidFill>
                  <a:srgbClr val="FFFFFF"/>
                </a:solidFill>
              </a:rPr>
              <a:t> Kid in </a:t>
            </a:r>
            <a:r>
              <a:rPr lang="en-US" sz="2000" i="1" dirty="0">
                <a:solidFill>
                  <a:srgbClr val="FFFFFF"/>
                </a:solidFill>
              </a:rPr>
              <a:t>Stagecoach</a:t>
            </a:r>
            <a:r>
              <a:rPr lang="en-US" sz="2000" dirty="0">
                <a:solidFill>
                  <a:srgbClr val="FFFFFF"/>
                </a:solidFill>
              </a:rPr>
              <a:t> (1939).  Directed by John Ford, this was Wayne’s breakthrough role.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48" y="1371600"/>
            <a:ext cx="3060252" cy="419100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167871218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 </a:t>
            </a:r>
            <a:r>
              <a:rPr lang="en-US" sz="3600" dirty="0" smtClean="0"/>
              <a:t> </a:t>
            </a:r>
            <a:r>
              <a:rPr lang="en-US" sz="4000" dirty="0" smtClean="0"/>
              <a:t>Winchesters in Films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00" y="5257800"/>
            <a:ext cx="449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Lin </a:t>
            </a:r>
            <a:r>
              <a:rPr lang="en-US" sz="2000" dirty="0" err="1" smtClean="0">
                <a:solidFill>
                  <a:srgbClr val="FFFFFF"/>
                </a:solidFill>
              </a:rPr>
              <a:t>McAdam</a:t>
            </a:r>
            <a:r>
              <a:rPr lang="en-US" sz="2000" dirty="0" smtClean="0">
                <a:solidFill>
                  <a:srgbClr val="FFFFFF"/>
                </a:solidFill>
              </a:rPr>
              <a:t> (Jimmy Stewart) takes aim with the custom rifle he won in </a:t>
            </a:r>
            <a:r>
              <a:rPr lang="en-US" sz="2000" i="1" dirty="0" smtClean="0">
                <a:solidFill>
                  <a:srgbClr val="FFFFFF"/>
                </a:solidFill>
              </a:rPr>
              <a:t>Winchester </a:t>
            </a:r>
            <a:r>
              <a:rPr lang="fr-FR" sz="2000" i="1" dirty="0" smtClean="0">
                <a:solidFill>
                  <a:srgbClr val="FFFFFF"/>
                </a:solidFill>
              </a:rPr>
              <a:t>’</a:t>
            </a:r>
            <a:r>
              <a:rPr lang="en-US" sz="2000" i="1" dirty="0" smtClean="0">
                <a:solidFill>
                  <a:srgbClr val="FFFFFF"/>
                </a:solidFill>
              </a:rPr>
              <a:t>73 </a:t>
            </a:r>
            <a:r>
              <a:rPr lang="en-US" sz="2000" dirty="0" smtClean="0">
                <a:solidFill>
                  <a:srgbClr val="FFFFFF"/>
                </a:solidFill>
              </a:rPr>
              <a:t>(1950). 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00200"/>
            <a:ext cx="4463787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1482344"/>
            <a:ext cx="3243618" cy="5070856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70106750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 anchor="ctr" anchorCtr="1"/>
          <a:lstStyle/>
          <a:p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  <a:endParaRPr lang="en-US" sz="2800" b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524000"/>
            <a:ext cx="8077200" cy="4525963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ommunities </a:t>
            </a:r>
            <a:r>
              <a:rPr lang="en-US" dirty="0"/>
              <a:t>of </a:t>
            </a:r>
            <a:r>
              <a:rPr lang="en-US" dirty="0" smtClean="0"/>
              <a:t>consumers have formed around </a:t>
            </a:r>
            <a:r>
              <a:rPr lang="en-US" dirty="0"/>
              <a:t>heritage brands of American </a:t>
            </a:r>
            <a:r>
              <a:rPr lang="en-US" dirty="0" smtClean="0"/>
              <a:t>firearms – Colt, Remington, </a:t>
            </a:r>
            <a:r>
              <a:rPr lang="en-US" dirty="0"/>
              <a:t>Smith &amp; </a:t>
            </a:r>
            <a:r>
              <a:rPr lang="en-US" dirty="0" smtClean="0"/>
              <a:t>Wesson, &amp; Winchester.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886200"/>
            <a:ext cx="1892300" cy="2341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4114800"/>
            <a:ext cx="2607733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3200400"/>
            <a:ext cx="1828800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399" y="5171062"/>
            <a:ext cx="2417541" cy="1534538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424089601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/>
            </a:r>
            <a:br>
              <a:rPr lang="en-US" sz="4000" dirty="0"/>
            </a:br>
            <a:r>
              <a:rPr lang="en-US" sz="4000" dirty="0" smtClean="0"/>
              <a:t>Winchesters in Films</a:t>
            </a:r>
            <a:r>
              <a:rPr lang="en-US" sz="4000" dirty="0"/>
              <a:t/>
            </a:r>
            <a:br>
              <a:rPr lang="en-US" sz="4000" dirty="0"/>
            </a:b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4957971"/>
            <a:ext cx="52578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In </a:t>
            </a:r>
            <a:r>
              <a:rPr lang="en-US" i="1" dirty="0">
                <a:solidFill>
                  <a:srgbClr val="FFFFFF"/>
                </a:solidFill>
              </a:rPr>
              <a:t>Shaun of the Dead</a:t>
            </a:r>
            <a:r>
              <a:rPr lang="en-US" dirty="0">
                <a:solidFill>
                  <a:srgbClr val="FFFFFF"/>
                </a:solidFill>
              </a:rPr>
              <a:t> (2004</a:t>
            </a:r>
            <a:r>
              <a:rPr lang="en-US" dirty="0" smtClean="0">
                <a:solidFill>
                  <a:srgbClr val="FFFFFF"/>
                </a:solidFill>
              </a:rPr>
              <a:t>) Shaun (Simon Peg) makes a last </a:t>
            </a:r>
            <a:r>
              <a:rPr lang="en-US" dirty="0">
                <a:solidFill>
                  <a:srgbClr val="FFFFFF"/>
                </a:solidFill>
              </a:rPr>
              <a:t>stand against </a:t>
            </a:r>
            <a:r>
              <a:rPr lang="en-US" dirty="0" smtClean="0">
                <a:solidFill>
                  <a:srgbClr val="FFFFFF"/>
                </a:solidFill>
              </a:rPr>
              <a:t>marauding zombies </a:t>
            </a:r>
            <a:r>
              <a:rPr lang="en-US" dirty="0">
                <a:solidFill>
                  <a:srgbClr val="FFFFFF"/>
                </a:solidFill>
              </a:rPr>
              <a:t>with a Model </a:t>
            </a:r>
            <a:r>
              <a:rPr lang="en-US" dirty="0" smtClean="0">
                <a:solidFill>
                  <a:srgbClr val="FFFFFF"/>
                </a:solidFill>
              </a:rPr>
              <a:t>1866 found in “The Winchester,” a London pub.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901" r="18229"/>
          <a:stretch/>
        </p:blipFill>
        <p:spPr>
          <a:xfrm>
            <a:off x="738443" y="1752600"/>
            <a:ext cx="4976557" cy="3187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714500"/>
            <a:ext cx="2717800" cy="43815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360951264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 </a:t>
            </a:r>
            <a:r>
              <a:rPr lang="en-US" sz="3600" dirty="0" smtClean="0"/>
              <a:t> </a:t>
            </a:r>
            <a:r>
              <a:rPr lang="en-US" sz="4000" dirty="0" smtClean="0"/>
              <a:t>Winchesters in Films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05" y="1770380"/>
            <a:ext cx="6188695" cy="33350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14400" y="5276671"/>
            <a:ext cx="746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Jake </a:t>
            </a:r>
            <a:r>
              <a:rPr lang="en-US" sz="2000" dirty="0" err="1">
                <a:solidFill>
                  <a:srgbClr val="FFFFFF"/>
                </a:solidFill>
              </a:rPr>
              <a:t>Gyllenhaal</a:t>
            </a:r>
            <a:r>
              <a:rPr lang="en-US" sz="2000" dirty="0">
                <a:solidFill>
                  <a:srgbClr val="FFFFFF"/>
                </a:solidFill>
              </a:rPr>
              <a:t> as Jack Twist &amp;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>
                <a:solidFill>
                  <a:srgbClr val="FFFFFF"/>
                </a:solidFill>
              </a:rPr>
              <a:t>Heath Ledger as Ennis Del Mar in </a:t>
            </a:r>
            <a:r>
              <a:rPr lang="en-US" sz="2000" i="1" dirty="0">
                <a:solidFill>
                  <a:srgbClr val="FFFFFF"/>
                </a:solidFill>
              </a:rPr>
              <a:t>Brokeback Mountain</a:t>
            </a:r>
            <a:r>
              <a:rPr lang="en-US" sz="2000" dirty="0">
                <a:solidFill>
                  <a:srgbClr val="FFFFFF"/>
                </a:solidFill>
              </a:rPr>
              <a:t> (2005).  Directed by </a:t>
            </a:r>
            <a:r>
              <a:rPr lang="en-US" sz="2000" dirty="0" err="1">
                <a:solidFill>
                  <a:srgbClr val="FFFFFF"/>
                </a:solidFill>
              </a:rPr>
              <a:t>Ang</a:t>
            </a:r>
            <a:r>
              <a:rPr lang="en-US" sz="2000" dirty="0">
                <a:solidFill>
                  <a:srgbClr val="FFFFFF"/>
                </a:solidFill>
              </a:rPr>
              <a:t> Lee, </a:t>
            </a:r>
            <a:r>
              <a:rPr lang="en-US" sz="2000" dirty="0" smtClean="0">
                <a:solidFill>
                  <a:srgbClr val="FFFFFF"/>
                </a:solidFill>
              </a:rPr>
              <a:t>this gay </a:t>
            </a:r>
            <a:r>
              <a:rPr lang="en-US" sz="2000" dirty="0">
                <a:solidFill>
                  <a:srgbClr val="FFFFFF"/>
                </a:solidFill>
              </a:rPr>
              <a:t>western won three Academy Awards.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72" y="1752600"/>
            <a:ext cx="2260365" cy="3352800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134406755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 </a:t>
            </a:r>
            <a:r>
              <a:rPr lang="en-US" sz="3600" dirty="0" smtClean="0"/>
              <a:t> </a:t>
            </a:r>
            <a:r>
              <a:rPr lang="en-US" sz="4000" dirty="0" smtClean="0"/>
              <a:t>Winchester on Television</a:t>
            </a: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8600" y="25146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Chuck Connors in </a:t>
            </a:r>
            <a:r>
              <a:rPr lang="en-US" sz="2400" i="1" dirty="0" smtClean="0">
                <a:solidFill>
                  <a:srgbClr val="FFFFFF"/>
                </a:solidFill>
              </a:rPr>
              <a:t>The Rifleman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(ABC, 1958 – 1963) 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6735" t="2871" r="16657" b="2752"/>
          <a:stretch/>
        </p:blipFill>
        <p:spPr>
          <a:xfrm>
            <a:off x="685800" y="1637564"/>
            <a:ext cx="3200400" cy="45346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3733800"/>
            <a:ext cx="1557262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hlinkClick r:id="rId4"/>
              </a:rPr>
              <a:t>Rifleman Clip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35993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Winchester Brand Communities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5156537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President Theodore Roosevelt with Winchesters:  as a young man in 1885 (l.) &amp; on safari in 1909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(r.)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76400"/>
            <a:ext cx="3200400" cy="4460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752599"/>
            <a:ext cx="3429000" cy="322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8863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Winchester Brand Communities:  Native Americans</a:t>
            </a:r>
          </a:p>
        </p:txBody>
      </p:sp>
      <p:pic>
        <p:nvPicPr>
          <p:cNvPr id="5" name="Picture 4" descr="Macintosh HD:Users:twitkowski:Desktop:Screen Shot 2014-10-14 at 9.53.5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5528"/>
            <a:ext cx="3124200" cy="47976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962400" y="4419600"/>
            <a:ext cx="44958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Cheyenne Indian </a:t>
            </a:r>
            <a:r>
              <a:rPr lang="en-US" dirty="0" smtClean="0">
                <a:solidFill>
                  <a:srgbClr val="FFFFFF"/>
                </a:solidFill>
              </a:rPr>
              <a:t>with </a:t>
            </a:r>
            <a:r>
              <a:rPr lang="en-US" dirty="0">
                <a:solidFill>
                  <a:srgbClr val="FFFFFF"/>
                </a:solidFill>
              </a:rPr>
              <a:t>Winchester rifle.  Taken near Okmulgee, Oklahoma Territory, May 10, 1875 by John </a:t>
            </a:r>
            <a:r>
              <a:rPr lang="en-US" dirty="0" smtClean="0">
                <a:solidFill>
                  <a:srgbClr val="FFFFFF"/>
                </a:solidFill>
              </a:rPr>
              <a:t>K. </a:t>
            </a:r>
            <a:r>
              <a:rPr lang="en-US" dirty="0">
                <a:solidFill>
                  <a:srgbClr val="FFFFFF"/>
                </a:solidFill>
              </a:rPr>
              <a:t>Hillers (1843-1925). </a:t>
            </a:r>
            <a:r>
              <a:rPr lang="en-US" dirty="0" smtClean="0">
                <a:solidFill>
                  <a:srgbClr val="FFFFFF"/>
                </a:solidFill>
              </a:rPr>
              <a:t> Source</a:t>
            </a:r>
            <a:r>
              <a:rPr lang="en-US" dirty="0">
                <a:solidFill>
                  <a:srgbClr val="FFFFFF"/>
                </a:solidFill>
              </a:rPr>
              <a:t>: National Anthropological Archives </a:t>
            </a:r>
            <a:r>
              <a:rPr lang="en-US" dirty="0" smtClean="0">
                <a:solidFill>
                  <a:srgbClr val="FFFFFF"/>
                </a:solidFill>
              </a:rPr>
              <a:t>Smithsonian Institution.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00" y="6477000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60972789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Winchester Brand Communities:  Native Americans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3000" y="5410200"/>
            <a:ext cx="678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Stereograph </a:t>
            </a:r>
            <a:r>
              <a:rPr lang="en-US" sz="2000" dirty="0">
                <a:solidFill>
                  <a:srgbClr val="FFFFFF"/>
                </a:solidFill>
              </a:rPr>
              <a:t>of Ute Indians visiting “Denver of Little Crow.”  Taken </a:t>
            </a:r>
            <a:r>
              <a:rPr lang="en-US" sz="2000" dirty="0" smtClean="0">
                <a:solidFill>
                  <a:srgbClr val="FFFFFF"/>
                </a:solidFill>
              </a:rPr>
              <a:t>in 1885 </a:t>
            </a:r>
            <a:r>
              <a:rPr lang="en-US" sz="2000" dirty="0">
                <a:solidFill>
                  <a:srgbClr val="FFFFFF"/>
                </a:solidFill>
              </a:rPr>
              <a:t>by Alexander Martin (1841-1929).  Source: National Anthropological </a:t>
            </a:r>
            <a:r>
              <a:rPr lang="en-US" sz="2000" dirty="0" smtClean="0">
                <a:solidFill>
                  <a:srgbClr val="FFFFFF"/>
                </a:solidFill>
              </a:rPr>
              <a:t>Archives, Smithsonian Institution.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8" name="Picture 7" descr="Macintosh HD:Users:twitkowski:Desktop:Screen Shot 2014-10-13 at 10.05.56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3333" r="2015" b="2998"/>
          <a:stretch/>
        </p:blipFill>
        <p:spPr bwMode="auto">
          <a:xfrm>
            <a:off x="1255712" y="1752600"/>
            <a:ext cx="6440488" cy="35993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77000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225180065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Winchester Brand Communities: African Americans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0" y="4114800"/>
            <a:ext cx="3810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Mary </a:t>
            </a:r>
            <a:r>
              <a:rPr lang="en-US" dirty="0">
                <a:solidFill>
                  <a:srgbClr val="FFFFFF"/>
                </a:solidFill>
              </a:rPr>
              <a:t>Fields and her Winchester Model 1876 carbine, circa 1895.  Source:  </a:t>
            </a:r>
            <a:r>
              <a:rPr lang="en-US" u="sng" dirty="0">
                <a:solidFill>
                  <a:srgbClr val="FFFFFF"/>
                </a:solidFill>
              </a:rPr>
              <a:t>http://www.blackcowboys.com/</a:t>
            </a:r>
            <a:r>
              <a:rPr lang="en-US" u="sng" dirty="0" err="1" smtClean="0">
                <a:solidFill>
                  <a:srgbClr val="FFFFFF"/>
                </a:solidFill>
              </a:rPr>
              <a:t>maryfields.htm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628" y="1648778"/>
            <a:ext cx="3390572" cy="49304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00" y="6451131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203235676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pPr>
              <a:defRPr/>
            </a:pPr>
            <a:r>
              <a:rPr 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Winchester Brand Communities: African Americans</a:t>
            </a:r>
          </a:p>
        </p:txBody>
      </p:sp>
      <p:sp>
        <p:nvSpPr>
          <p:cNvPr id="2" name="Rectangle 1"/>
          <p:cNvSpPr/>
          <p:nvPr/>
        </p:nvSpPr>
        <p:spPr>
          <a:xfrm>
            <a:off x="4343400" y="3505200"/>
            <a:ext cx="419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Robert Hicks &amp; Winchester rifle surveying damage following late night attack in Bogalusa, Louisiana, 1965.  He organized a local chapter of “Deacons for Defense,” an armed African-American civil rights group. Source:  AP photo from Johnson (2014).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 descr="Hicks 1965[2]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0601" y="1745866"/>
            <a:ext cx="3098485" cy="465493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00" y="6463959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224217355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r>
              <a:rPr lang="en-US" sz="4000" dirty="0" smtClean="0"/>
              <a:t>Winchester Arms Collectors Association (WACA)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Founded in 1977.</a:t>
            </a:r>
          </a:p>
          <a:p>
            <a:r>
              <a:rPr lang="en-US" sz="2800" dirty="0" smtClean="0"/>
              <a:t>About 2000 members, mostly older, conservative, white males.</a:t>
            </a:r>
          </a:p>
          <a:p>
            <a:r>
              <a:rPr lang="en-US" sz="2800" dirty="0" smtClean="0"/>
              <a:t>Sponsors a quarterly publication, </a:t>
            </a:r>
            <a:r>
              <a:rPr lang="en-US" sz="2800" i="1" dirty="0" smtClean="0"/>
              <a:t>The Winchester Collector</a:t>
            </a:r>
          </a:p>
          <a:p>
            <a:r>
              <a:rPr lang="en-US" sz="2800" dirty="0" smtClean="0"/>
              <a:t>Hosts gun shows in Cody, Wyoming, the home of the Buffalo Bill Center of the West, a complex of five museums</a:t>
            </a:r>
          </a:p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327093608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r>
              <a:rPr lang="en-US" sz="4000" dirty="0" smtClean="0"/>
              <a:t>Winchester Brand Communities:  Collectors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562987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Upper </a:t>
            </a:r>
            <a:r>
              <a:rPr lang="en-US" dirty="0">
                <a:solidFill>
                  <a:srgbClr val="FFFFFF"/>
                </a:solidFill>
              </a:rPr>
              <a:t>half of Winchester Arms Collector Association website.  The frame underneath rotates to feature the gun show, Winchester online store, etc.  Source:  http://</a:t>
            </a:r>
            <a:r>
              <a:rPr lang="en-US" dirty="0" err="1">
                <a:solidFill>
                  <a:srgbClr val="FFFFFF"/>
                </a:solidFill>
              </a:rPr>
              <a:t>winchestercollector.org</a:t>
            </a:r>
            <a:r>
              <a:rPr lang="en-US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4" name="Picture 3" descr="Macintosh HD:Users:twitkowski:Desktop:Screen Shot 2014-10-17 at 9.47.37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t="29504" r="2928" b="30398"/>
          <a:stretch/>
        </p:blipFill>
        <p:spPr bwMode="auto">
          <a:xfrm>
            <a:off x="981272" y="1605347"/>
            <a:ext cx="7172128" cy="3957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29200" y="6488848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236155515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696200" cy="4525963"/>
          </a:xfrm>
        </p:spPr>
        <p:txBody>
          <a:bodyPr/>
          <a:lstStyle/>
          <a:p>
            <a:r>
              <a:rPr lang="en-US" sz="2800" dirty="0" smtClean="0"/>
              <a:t>This study focuses on the firearms company, product line, &amp; brand named after Oliver F. Winchester in 1866.</a:t>
            </a:r>
          </a:p>
          <a:p>
            <a:r>
              <a:rPr lang="en-US" sz="2800" dirty="0" smtClean="0"/>
              <a:t>Winchester rifles have been associated with great events in U.S. history, </a:t>
            </a:r>
            <a:r>
              <a:rPr lang="en-US" sz="2800" dirty="0"/>
              <a:t>especially the settlement of the </a:t>
            </a:r>
            <a:r>
              <a:rPr lang="en-US" sz="2800" dirty="0" smtClean="0"/>
              <a:t>West &amp; both                 world </a:t>
            </a:r>
            <a:r>
              <a:rPr lang="en-US" sz="2800" smtClean="0"/>
              <a:t>wars. </a:t>
            </a:r>
            <a:endParaRPr lang="en-US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886200"/>
            <a:ext cx="2133600" cy="26766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59436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Model 1866 rifle; Oliver F. Winchester (1810-1880)  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792345"/>
            <a:ext cx="4953000" cy="99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0057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Implications </a:t>
            </a:r>
            <a:r>
              <a:rPr lang="en-US" sz="3600" dirty="0"/>
              <a:t>for </a:t>
            </a:r>
            <a:r>
              <a:rPr lang="en-US" sz="3600" dirty="0" smtClean="0"/>
              <a:t>CBR Research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722437"/>
            <a:ext cx="7543800" cy="4525963"/>
          </a:xfrm>
        </p:spPr>
        <p:txBody>
          <a:bodyPr/>
          <a:lstStyle/>
          <a:p>
            <a:r>
              <a:rPr lang="en-US" sz="2800" dirty="0"/>
              <a:t>Consumer brand </a:t>
            </a:r>
            <a:r>
              <a:rPr lang="en-US" sz="2800" dirty="0" smtClean="0"/>
              <a:t>relationships </a:t>
            </a:r>
            <a:r>
              <a:rPr lang="en-US" sz="2800" dirty="0"/>
              <a:t>depend upon cultural context.  </a:t>
            </a:r>
            <a:endParaRPr lang="en-US" sz="2800" dirty="0" smtClean="0"/>
          </a:p>
          <a:p>
            <a:pPr lvl="1"/>
            <a:r>
              <a:rPr lang="en-US" sz="2400" dirty="0" smtClean="0"/>
              <a:t>Some </a:t>
            </a:r>
            <a:r>
              <a:rPr lang="en-US" sz="2400" dirty="0"/>
              <a:t>cultural elements are relatively </a:t>
            </a:r>
            <a:r>
              <a:rPr lang="en-US" sz="2400" dirty="0" smtClean="0"/>
              <a:t>unchanging, e.g., American support for &amp; ownership of firearms. </a:t>
            </a:r>
          </a:p>
          <a:p>
            <a:pPr lvl="1"/>
            <a:r>
              <a:rPr lang="en-US" sz="2400" dirty="0"/>
              <a:t>O</a:t>
            </a:r>
            <a:r>
              <a:rPr lang="en-US" sz="2400" dirty="0" smtClean="0"/>
              <a:t>ther </a:t>
            </a:r>
            <a:r>
              <a:rPr lang="en-US" sz="2400" dirty="0"/>
              <a:t>cultural contexts change over </a:t>
            </a:r>
            <a:r>
              <a:rPr lang="en-US" sz="2400" dirty="0" smtClean="0"/>
              <a:t>time, e.g., declining interest in big game hunting &amp; display of trophy animals.</a:t>
            </a:r>
          </a:p>
          <a:p>
            <a:r>
              <a:rPr lang="en-US" sz="2800" dirty="0" smtClean="0"/>
              <a:t>Cultural contexts influence </a:t>
            </a:r>
            <a:r>
              <a:rPr lang="en-US" sz="2800" dirty="0"/>
              <a:t>the meanings &amp;</a:t>
            </a:r>
            <a:r>
              <a:rPr lang="en-US" sz="2800" dirty="0" smtClean="0"/>
              <a:t> </a:t>
            </a:r>
            <a:r>
              <a:rPr lang="en-US" sz="2800" dirty="0"/>
              <a:t>associations consumers attribute to brands. 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35543718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r>
              <a:rPr lang="en-US" sz="3600" dirty="0"/>
              <a:t>Implications for </a:t>
            </a:r>
            <a:r>
              <a:rPr lang="en-US" sz="3600" dirty="0" smtClean="0"/>
              <a:t>CBR Research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01000" cy="4525963"/>
          </a:xfrm>
        </p:spPr>
        <p:txBody>
          <a:bodyPr/>
          <a:lstStyle/>
          <a:p>
            <a:r>
              <a:rPr lang="en-US" sz="2800" dirty="0"/>
              <a:t>Consumer relationships with heritage brands result from three different historical processes.  </a:t>
            </a:r>
            <a:endParaRPr lang="en-US" sz="28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CBR intertwined </a:t>
            </a:r>
            <a:r>
              <a:rPr lang="en-US" sz="2000" dirty="0"/>
              <a:t>with the company driven history of the brand including the evolution of the product itself, its promotional support, &amp;</a:t>
            </a:r>
            <a:r>
              <a:rPr lang="en-US" sz="2000" dirty="0" smtClean="0"/>
              <a:t> </a:t>
            </a:r>
            <a:r>
              <a:rPr lang="en-US" sz="2000" dirty="0"/>
              <a:t>the events that occurred during its past.  </a:t>
            </a:r>
            <a:endParaRPr lang="en-US" sz="2000" dirty="0" smtClean="0"/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CBR is affected </a:t>
            </a:r>
            <a:r>
              <a:rPr lang="en-US" sz="2000" dirty="0"/>
              <a:t>by the history of cultural references to a brand.  Cultural references appear largely in popular media &amp;</a:t>
            </a:r>
            <a:r>
              <a:rPr lang="en-US" sz="2000" dirty="0" smtClean="0"/>
              <a:t> </a:t>
            </a:r>
            <a:r>
              <a:rPr lang="en-US" sz="2000" dirty="0"/>
              <a:t>do much to transmit the heritage of the brand over time. 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 smtClean="0"/>
              <a:t>Brand </a:t>
            </a:r>
            <a:r>
              <a:rPr lang="en-US" sz="2000" dirty="0"/>
              <a:t>communities</a:t>
            </a:r>
            <a:r>
              <a:rPr lang="en-US" sz="2000" dirty="0" smtClean="0"/>
              <a:t>, </a:t>
            </a:r>
            <a:r>
              <a:rPr lang="en-US" sz="2000" dirty="0"/>
              <a:t>consumption subcultures &amp;</a:t>
            </a:r>
            <a:r>
              <a:rPr lang="en-US" sz="2000" dirty="0" smtClean="0"/>
              <a:t> </a:t>
            </a:r>
            <a:r>
              <a:rPr lang="en-US" sz="2000" dirty="0"/>
              <a:t>consumer </a:t>
            </a:r>
            <a:r>
              <a:rPr lang="en-US" sz="2000" dirty="0" smtClean="0"/>
              <a:t>tribes </a:t>
            </a:r>
            <a:r>
              <a:rPr lang="en-US" sz="2000" dirty="0"/>
              <a:t>also have a history.  They </a:t>
            </a:r>
            <a:r>
              <a:rPr lang="en-US" sz="2000" dirty="0" smtClean="0"/>
              <a:t>take </a:t>
            </a:r>
            <a:r>
              <a:rPr lang="en-US" sz="2000" dirty="0"/>
              <a:t>on different forms, </a:t>
            </a:r>
            <a:r>
              <a:rPr lang="en-US" sz="2000" dirty="0" smtClean="0"/>
              <a:t>e.g. </a:t>
            </a:r>
            <a:r>
              <a:rPr lang="en-US" sz="2000" dirty="0"/>
              <a:t>users versus collectors, &amp;</a:t>
            </a:r>
            <a:r>
              <a:rPr lang="en-US" sz="2000" dirty="0" smtClean="0"/>
              <a:t> </a:t>
            </a:r>
            <a:r>
              <a:rPr lang="en-US" sz="2000" dirty="0"/>
              <a:t>stress different brand meanings over time.  </a:t>
            </a:r>
            <a:endParaRPr lang="en-US" sz="44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278441630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sz="3600" dirty="0"/>
              <a:t>Implications for </a:t>
            </a:r>
            <a:r>
              <a:rPr lang="en-US" sz="3600" dirty="0" smtClean="0"/>
              <a:t>CBR Research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46237"/>
            <a:ext cx="7848600" cy="4525963"/>
          </a:xfrm>
        </p:spPr>
        <p:txBody>
          <a:bodyPr/>
          <a:lstStyle/>
          <a:p>
            <a:r>
              <a:rPr lang="en-US" sz="2400" dirty="0" smtClean="0"/>
              <a:t>Studies </a:t>
            </a:r>
            <a:r>
              <a:rPr lang="en-US" sz="2400" dirty="0"/>
              <a:t>of consumer brand relationships in marketing &amp;</a:t>
            </a:r>
            <a:r>
              <a:rPr lang="en-US" sz="2400" dirty="0" smtClean="0"/>
              <a:t> </a:t>
            </a:r>
            <a:r>
              <a:rPr lang="en-US" sz="2400" dirty="0"/>
              <a:t>consumer research are largely ahistorical &amp;</a:t>
            </a:r>
            <a:r>
              <a:rPr lang="en-US" sz="2400" dirty="0" smtClean="0"/>
              <a:t> </a:t>
            </a:r>
            <a:r>
              <a:rPr lang="en-US" sz="2400" dirty="0"/>
              <a:t>of the moment, aiming to contribute to theory development.  </a:t>
            </a:r>
            <a:endParaRPr lang="en-US" sz="2400" dirty="0" smtClean="0"/>
          </a:p>
          <a:p>
            <a:r>
              <a:rPr lang="en-US" sz="2400" dirty="0" smtClean="0"/>
              <a:t>Yet</a:t>
            </a:r>
            <a:r>
              <a:rPr lang="en-US" sz="2400" dirty="0"/>
              <a:t>, heritage brands, cultural references, &amp;</a:t>
            </a:r>
            <a:r>
              <a:rPr lang="en-US" sz="2400" dirty="0" smtClean="0"/>
              <a:t> </a:t>
            </a:r>
            <a:r>
              <a:rPr lang="en-US" sz="2400" dirty="0"/>
              <a:t>consumer communities are perpetually in flux because of changing technological, economic, &amp;</a:t>
            </a:r>
            <a:r>
              <a:rPr lang="en-US" sz="2400" dirty="0" smtClean="0"/>
              <a:t> </a:t>
            </a:r>
            <a:r>
              <a:rPr lang="en-US" sz="2400" dirty="0"/>
              <a:t>social conditions.  </a:t>
            </a:r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/>
              <a:t>raises questions about the validity &amp;</a:t>
            </a:r>
            <a:r>
              <a:rPr lang="en-US" sz="2400" dirty="0" smtClean="0"/>
              <a:t> </a:t>
            </a:r>
            <a:r>
              <a:rPr lang="en-US" sz="2400" dirty="0"/>
              <a:t>reliability of consumer brand relationship theory &amp;</a:t>
            </a:r>
            <a:r>
              <a:rPr lang="en-US" sz="2400" dirty="0" smtClean="0"/>
              <a:t> </a:t>
            </a:r>
            <a:r>
              <a:rPr lang="en-US" sz="2400" dirty="0"/>
              <a:t>research set entirely in the here and now.</a:t>
            </a:r>
          </a:p>
          <a:p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144950047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38200" y="838200"/>
            <a:ext cx="32051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>
                <a:solidFill>
                  <a:schemeClr val="bg1"/>
                </a:solidFill>
                <a:cs typeface="Arial" charset="0"/>
              </a:rPr>
              <a:t>Thank You!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524000" y="2278063"/>
            <a:ext cx="32893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400" b="1">
                <a:solidFill>
                  <a:schemeClr val="bg1"/>
                </a:solidFill>
                <a:cs typeface="Arial" charset="0"/>
              </a:rPr>
              <a:t>Questions?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>
                <a:solidFill>
                  <a:srgbClr val="FFFFFF"/>
                </a:solidFill>
              </a:rPr>
              <a:t>Terrence H. Witkowski – 2015 CBR Conference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3810000"/>
            <a:ext cx="62992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93737"/>
      </p:ext>
    </p:extLst>
  </p:cSld>
  <p:clrMapOvr>
    <a:masterClrMapping/>
  </p:clrMapOvr>
  <p:transition xmlns:p14="http://schemas.microsoft.com/office/powerpoint/2010/main" spd="slow">
    <p:wheel spokes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696200" cy="4525963"/>
          </a:xfrm>
        </p:spPr>
        <p:txBody>
          <a:bodyPr/>
          <a:lstStyle/>
          <a:p>
            <a:r>
              <a:rPr lang="en-US" sz="2800" dirty="0" smtClean="0"/>
              <a:t>Since </a:t>
            </a:r>
            <a:r>
              <a:rPr lang="en-US" sz="2800" dirty="0"/>
              <a:t>the </a:t>
            </a:r>
            <a:r>
              <a:rPr lang="en-US" sz="2800" dirty="0" smtClean="0"/>
              <a:t>1880s, Winchesters have been referenced </a:t>
            </a:r>
            <a:r>
              <a:rPr lang="en-US" sz="2800" dirty="0"/>
              <a:t>in </a:t>
            </a:r>
            <a:r>
              <a:rPr lang="en-US" sz="2800" dirty="0" smtClean="0"/>
              <a:t>dime novels, </a:t>
            </a:r>
            <a:r>
              <a:rPr lang="en-US" sz="2800" dirty="0"/>
              <a:t>motion pictures, television, </a:t>
            </a:r>
            <a:r>
              <a:rPr lang="en-US" sz="2800" dirty="0" smtClean="0"/>
              <a:t>&amp; </a:t>
            </a:r>
            <a:r>
              <a:rPr lang="en-US" sz="2800" dirty="0"/>
              <a:t>other popular culture </a:t>
            </a:r>
            <a:r>
              <a:rPr lang="en-US" sz="2800" dirty="0" smtClean="0"/>
              <a:t>media.  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he </a:t>
            </a:r>
            <a:r>
              <a:rPr lang="en-US" sz="2800" dirty="0"/>
              <a:t>brand has </a:t>
            </a:r>
            <a:r>
              <a:rPr lang="en-US" sz="2800" dirty="0" smtClean="0"/>
              <a:t>aroused </a:t>
            </a:r>
            <a:r>
              <a:rPr lang="en-US" sz="2800" dirty="0"/>
              <a:t>acquisitive impulses among </a:t>
            </a:r>
            <a:r>
              <a:rPr lang="en-US" sz="2800" dirty="0" smtClean="0"/>
              <a:t>collectors &amp; has motivated </a:t>
            </a:r>
            <a:r>
              <a:rPr lang="en-US" sz="2800" dirty="0"/>
              <a:t>research &amp;</a:t>
            </a:r>
            <a:r>
              <a:rPr lang="en-US" sz="2800" dirty="0" smtClean="0"/>
              <a:t> </a:t>
            </a:r>
            <a:r>
              <a:rPr lang="en-US" sz="2800" dirty="0"/>
              <a:t>writing on </a:t>
            </a:r>
            <a:endParaRPr lang="en-US" sz="2800" dirty="0" smtClean="0"/>
          </a:p>
          <a:p>
            <a:pPr lvl="1"/>
            <a:r>
              <a:rPr lang="en-US" sz="2400" dirty="0" smtClean="0"/>
              <a:t>Winchester </a:t>
            </a:r>
            <a:r>
              <a:rPr lang="en-US" sz="2400" dirty="0"/>
              <a:t>firearms &amp;</a:t>
            </a:r>
            <a:r>
              <a:rPr lang="en-US" sz="2400" dirty="0" smtClean="0"/>
              <a:t> </a:t>
            </a:r>
            <a:r>
              <a:rPr lang="en-US" sz="2400" dirty="0"/>
              <a:t>related </a:t>
            </a:r>
            <a:r>
              <a:rPr lang="en-US" sz="2400" dirty="0" smtClean="0"/>
              <a:t>                  products </a:t>
            </a:r>
            <a:r>
              <a:rPr lang="en-US" sz="2400" dirty="0"/>
              <a:t>as </a:t>
            </a:r>
            <a:r>
              <a:rPr lang="en-US" sz="2400" dirty="0" smtClean="0"/>
              <a:t>collectible artifacts </a:t>
            </a:r>
          </a:p>
          <a:p>
            <a:pPr lvl="1"/>
            <a:r>
              <a:rPr lang="en-US" sz="2400" dirty="0" smtClean="0"/>
              <a:t>the </a:t>
            </a:r>
            <a:r>
              <a:rPr lang="en-US" sz="2400" dirty="0"/>
              <a:t>company’s business </a:t>
            </a:r>
            <a:r>
              <a:rPr lang="en-US" sz="2400" dirty="0" smtClean="0"/>
              <a:t>history.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3919320"/>
            <a:ext cx="2057400" cy="2638975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2200" y="5791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Winchester’s many branded items included roller skates in the 1950s.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4119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 anchor="ctr" anchorCtr="1"/>
          <a:lstStyle/>
          <a:p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Aims</a:t>
            </a:r>
            <a:endParaRPr lang="en-US" sz="2800" b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600200"/>
            <a:ext cx="7696200" cy="4876800"/>
          </a:xfrm>
        </p:spPr>
        <p:txBody>
          <a:bodyPr/>
          <a:lstStyle/>
          <a:p>
            <a:pPr marL="571500" indent="-514350">
              <a:buFont typeface="+mj-lt"/>
              <a:buAutoNum type="arabicPeriod"/>
            </a:pPr>
            <a:r>
              <a:rPr lang="en-US" sz="2800" dirty="0" smtClean="0"/>
              <a:t>Bring historical </a:t>
            </a:r>
            <a:r>
              <a:rPr lang="en-US" sz="2800" dirty="0"/>
              <a:t>perspective to research on </a:t>
            </a:r>
            <a:r>
              <a:rPr lang="en-US" sz="2800" dirty="0" smtClean="0"/>
              <a:t>consumer </a:t>
            </a:r>
            <a:r>
              <a:rPr lang="en-US" sz="2800" dirty="0"/>
              <a:t>brand relationships.  </a:t>
            </a:r>
            <a:endParaRPr lang="en-US" sz="2800" dirty="0" smtClean="0"/>
          </a:p>
          <a:p>
            <a:pPr lvl="1"/>
            <a:r>
              <a:rPr lang="en-US" sz="2400" dirty="0" smtClean="0"/>
              <a:t>Heritage brands &amp; their consumer communities have had histories well worth studying.  </a:t>
            </a:r>
          </a:p>
          <a:p>
            <a:pPr lvl="1"/>
            <a:r>
              <a:rPr lang="en-US" sz="2400" dirty="0" smtClean="0"/>
              <a:t>History </a:t>
            </a:r>
            <a:r>
              <a:rPr lang="en-US" sz="2400" dirty="0"/>
              <a:t>is embedded in heritage brands &amp;</a:t>
            </a:r>
            <a:r>
              <a:rPr lang="en-US" sz="2400" dirty="0" smtClean="0"/>
              <a:t> </a:t>
            </a:r>
            <a:r>
              <a:rPr lang="en-US" sz="2400" dirty="0"/>
              <a:t>in </a:t>
            </a:r>
            <a:r>
              <a:rPr lang="en-US" sz="2400" dirty="0" smtClean="0"/>
              <a:t>their </a:t>
            </a:r>
            <a:r>
              <a:rPr lang="en-US" sz="2400" dirty="0"/>
              <a:t>customer brand </a:t>
            </a:r>
            <a:r>
              <a:rPr lang="en-US" sz="2400" dirty="0" smtClean="0"/>
              <a:t>relationships.  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343400"/>
            <a:ext cx="3503459" cy="200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4953000"/>
            <a:ext cx="373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Harley-Davidson bar &amp; shield logo was first used in 1910 &amp; trademarked the following year.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319639771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>
              <a:lumMod val="75000"/>
            </a:schemeClr>
          </a:solidFill>
        </p:spPr>
        <p:txBody>
          <a:bodyPr anchor="ctr" anchorCtr="1"/>
          <a:lstStyle/>
          <a:p>
            <a:r>
              <a:rPr lang="en-US" b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Aims</a:t>
            </a:r>
            <a:endParaRPr lang="en-US" sz="2800" b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800600"/>
          </a:xfrm>
        </p:spPr>
        <p:txBody>
          <a:bodyPr/>
          <a:lstStyle/>
          <a:p>
            <a:pPr marL="571500" indent="-514350">
              <a:buFont typeface="+mj-lt"/>
              <a:buAutoNum type="arabicPeriod" startAt="2"/>
            </a:pPr>
            <a:r>
              <a:rPr lang="en-US" sz="2800" dirty="0" smtClean="0"/>
              <a:t>Learn </a:t>
            </a:r>
            <a:r>
              <a:rPr lang="en-US" sz="2800" dirty="0"/>
              <a:t>how heritage brands &amp;</a:t>
            </a:r>
            <a:r>
              <a:rPr lang="en-US" sz="2800" dirty="0" smtClean="0"/>
              <a:t> </a:t>
            </a:r>
            <a:r>
              <a:rPr lang="en-US" sz="2800" dirty="0"/>
              <a:t>their communities have </a:t>
            </a:r>
            <a:r>
              <a:rPr lang="en-US" sz="2800" dirty="0" smtClean="0"/>
              <a:t>affected </a:t>
            </a:r>
            <a:r>
              <a:rPr lang="en-US" sz="2800" dirty="0"/>
              <a:t>&amp;</a:t>
            </a:r>
            <a:r>
              <a:rPr lang="en-US" sz="2800" dirty="0" smtClean="0"/>
              <a:t> </a:t>
            </a:r>
            <a:r>
              <a:rPr lang="en-US" sz="2800" dirty="0"/>
              <a:t>have been affected </a:t>
            </a:r>
            <a:r>
              <a:rPr lang="en-US" sz="2800" dirty="0" smtClean="0"/>
              <a:t>by their social </a:t>
            </a:r>
            <a:r>
              <a:rPr lang="en-US" sz="2800" dirty="0"/>
              <a:t>contexts. </a:t>
            </a:r>
            <a:endParaRPr lang="en-US" sz="2800" dirty="0" smtClean="0"/>
          </a:p>
          <a:p>
            <a:pPr marL="571500" indent="-514350">
              <a:buFont typeface="+mj-lt"/>
              <a:buAutoNum type="arabicPeriod" startAt="3"/>
            </a:pPr>
            <a:r>
              <a:rPr lang="en-US" sz="2800" dirty="0" smtClean="0"/>
              <a:t>Study firearms brand communities as </a:t>
            </a:r>
            <a:r>
              <a:rPr lang="en-US" sz="2800" dirty="0"/>
              <a:t>an ingredient in American consumer </a:t>
            </a:r>
            <a:r>
              <a:rPr lang="en-US" sz="2800" dirty="0" smtClean="0"/>
              <a:t>culture.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14" t="2766" r="30726" b="4056"/>
          <a:stretch/>
        </p:blipFill>
        <p:spPr>
          <a:xfrm>
            <a:off x="4388924" y="4109158"/>
            <a:ext cx="3688276" cy="23678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9770" y="504086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A Winchester gun show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97214124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47800"/>
          </a:xfrm>
          <a:solidFill>
            <a:schemeClr val="accent1">
              <a:lumMod val="75000"/>
            </a:schemeClr>
          </a:solidFill>
        </p:spPr>
        <p:txBody>
          <a:bodyPr anchor="ctr" anchorCtr="1"/>
          <a:lstStyle/>
          <a:p>
            <a:r>
              <a:rPr lang="en-US" sz="4000" dirty="0" smtClean="0">
                <a:solidFill>
                  <a:srgbClr val="FFFFFF"/>
                </a:solidFill>
              </a:rPr>
              <a:t>What the Research is Not About </a:t>
            </a:r>
            <a:endParaRPr lang="en-US" sz="2400" b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525963"/>
          </a:xfrm>
        </p:spPr>
        <p:txBody>
          <a:bodyPr/>
          <a:lstStyle/>
          <a:p>
            <a:r>
              <a:rPr lang="en-US" sz="2800" dirty="0" smtClean="0"/>
              <a:t>This </a:t>
            </a:r>
            <a:r>
              <a:rPr lang="en-US" sz="2800" dirty="0" smtClean="0"/>
              <a:t>study </a:t>
            </a:r>
            <a:r>
              <a:rPr lang="en-US" sz="2800" dirty="0" smtClean="0"/>
              <a:t>doe</a:t>
            </a:r>
            <a:r>
              <a:rPr lang="en-US" sz="2800" dirty="0" smtClean="0"/>
              <a:t>s not purport </a:t>
            </a:r>
            <a:r>
              <a:rPr lang="en-US" sz="2800" dirty="0"/>
              <a:t>to advance the marketing management interests of Winchester or the firearms industry.  T</a:t>
            </a:r>
            <a:r>
              <a:rPr lang="en-US" sz="2800" dirty="0" smtClean="0"/>
              <a:t>he </a:t>
            </a:r>
            <a:r>
              <a:rPr lang="en-US" sz="2800" dirty="0"/>
              <a:t>U.S. already has </a:t>
            </a:r>
            <a:r>
              <a:rPr lang="en-US" sz="2800" dirty="0" smtClean="0"/>
              <a:t>more guns </a:t>
            </a:r>
            <a:r>
              <a:rPr lang="en-US" sz="2800" dirty="0"/>
              <a:t>than any other nation (</a:t>
            </a:r>
            <a:r>
              <a:rPr lang="en-US" sz="2800" dirty="0" smtClean="0"/>
              <a:t>Karp </a:t>
            </a:r>
            <a:r>
              <a:rPr lang="en-US" sz="2800" dirty="0"/>
              <a:t>2007</a:t>
            </a:r>
            <a:r>
              <a:rPr lang="en-US" sz="2800" dirty="0" smtClean="0"/>
              <a:t>). </a:t>
            </a:r>
            <a:endParaRPr lang="en-US" sz="2800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480" r="9120"/>
          <a:stretch/>
        </p:blipFill>
        <p:spPr>
          <a:xfrm>
            <a:off x="4648200" y="3505200"/>
            <a:ext cx="2951480" cy="297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8509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/>
              <a:t>Heritage </a:t>
            </a:r>
            <a:r>
              <a:rPr lang="en-US" sz="4000" dirty="0"/>
              <a:t>Brands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600200"/>
            <a:ext cx="5029200" cy="4525963"/>
          </a:xfrm>
        </p:spPr>
        <p:txBody>
          <a:bodyPr/>
          <a:lstStyle/>
          <a:p>
            <a:r>
              <a:rPr lang="en-US" dirty="0" smtClean="0"/>
              <a:t>Marketed over many years</a:t>
            </a:r>
          </a:p>
          <a:p>
            <a:r>
              <a:rPr lang="en-US" dirty="0" smtClean="0"/>
              <a:t>Connected to historical events</a:t>
            </a:r>
          </a:p>
          <a:p>
            <a:r>
              <a:rPr lang="en-US" dirty="0" smtClean="0"/>
              <a:t>Referenced in the popular culture media over time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33600" y="5772090"/>
            <a:ext cx="3220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World War II Coca Cola ad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1600200"/>
            <a:ext cx="3289300" cy="4921646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</p:spTree>
    <p:extLst>
      <p:ext uri="{BB962C8B-B14F-4D97-AF65-F5344CB8AC3E}">
        <p14:creationId xmlns:p14="http://schemas.microsoft.com/office/powerpoint/2010/main" val="227428077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000" dirty="0" smtClean="0"/>
              <a:t>Heritage </a:t>
            </a:r>
            <a:r>
              <a:rPr lang="en-US" sz="4000" dirty="0"/>
              <a:t>Brands 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600200"/>
            <a:ext cx="5867400" cy="4525963"/>
          </a:xfrm>
        </p:spPr>
        <p:txBody>
          <a:bodyPr/>
          <a:lstStyle/>
          <a:p>
            <a:r>
              <a:rPr lang="en-US" sz="2800" dirty="0" smtClean="0"/>
              <a:t>Similar but not identical to retro brands &amp; retro marketing (see Brown</a:t>
            </a:r>
            <a:r>
              <a:rPr lang="en-US" sz="2800" dirty="0"/>
              <a:t>, </a:t>
            </a:r>
            <a:r>
              <a:rPr lang="en-US" sz="2800" dirty="0" err="1" smtClean="0"/>
              <a:t>Kozinets</a:t>
            </a:r>
            <a:r>
              <a:rPr lang="en-US" sz="2800" dirty="0" smtClean="0"/>
              <a:t> </a:t>
            </a:r>
            <a:r>
              <a:rPr lang="en-US" sz="2800" dirty="0"/>
              <a:t>&amp;</a:t>
            </a:r>
            <a:r>
              <a:rPr lang="en-US" sz="2800" dirty="0" smtClean="0"/>
              <a:t> </a:t>
            </a:r>
            <a:r>
              <a:rPr lang="en-US" sz="2800" dirty="0"/>
              <a:t>Sherry </a:t>
            </a:r>
            <a:r>
              <a:rPr lang="en-US" sz="2800" dirty="0" smtClean="0"/>
              <a:t>2003</a:t>
            </a:r>
            <a:r>
              <a:rPr lang="en-US" sz="2800" dirty="0"/>
              <a:t>). </a:t>
            </a:r>
          </a:p>
          <a:p>
            <a:r>
              <a:rPr lang="en-US" sz="2800" dirty="0"/>
              <a:t>H</a:t>
            </a:r>
            <a:r>
              <a:rPr lang="en-US" sz="2800" dirty="0" smtClean="0"/>
              <a:t>istory </a:t>
            </a:r>
            <a:r>
              <a:rPr lang="en-US" sz="2800" dirty="0"/>
              <a:t>&amp;</a:t>
            </a:r>
            <a:r>
              <a:rPr lang="en-US" sz="2800" dirty="0" smtClean="0"/>
              <a:t> heritage are different –the former </a:t>
            </a:r>
            <a:r>
              <a:rPr lang="en-US" sz="2800" dirty="0"/>
              <a:t>seeks to inquire into the past, whereas the latter celebrates it &amp;</a:t>
            </a:r>
            <a:r>
              <a:rPr lang="en-US" sz="2800" dirty="0" smtClean="0"/>
              <a:t> </a:t>
            </a:r>
            <a:r>
              <a:rPr lang="en-US" sz="2800" dirty="0"/>
              <a:t>uses it to serve present </a:t>
            </a:r>
            <a:r>
              <a:rPr lang="en-US" sz="2800" dirty="0" smtClean="0"/>
              <a:t>purposes. </a:t>
            </a:r>
            <a:endParaRPr lang="en-US" sz="2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454397"/>
            <a:ext cx="4114800" cy="381000"/>
          </a:xfrm>
          <a:noFill/>
        </p:spPr>
        <p:txBody>
          <a:bodyPr anchor="ctr"/>
          <a:lstStyle/>
          <a:p>
            <a:r>
              <a:rPr lang="en-US" sz="1200" dirty="0" smtClean="0"/>
              <a:t>Terrence H. Witkowski – 2015 CBR Conference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057400"/>
            <a:ext cx="23241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711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1653</Words>
  <Application>Microsoft Macintosh PowerPoint</Application>
  <PresentationFormat>On-screen Show (4:3)</PresentationFormat>
  <Paragraphs>142</Paragraphs>
  <Slides>33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 Design</vt:lpstr>
      <vt:lpstr>Winchester:  The Making of a Heritage Brand &amp; Its Consumer Communities</vt:lpstr>
      <vt:lpstr>Introduction</vt:lpstr>
      <vt:lpstr>Introduction</vt:lpstr>
      <vt:lpstr>Introduction</vt:lpstr>
      <vt:lpstr>Research Aims</vt:lpstr>
      <vt:lpstr>Research Aims</vt:lpstr>
      <vt:lpstr>What the Research is Not About </vt:lpstr>
      <vt:lpstr> Heritage Brands  </vt:lpstr>
      <vt:lpstr> Heritage Brands  </vt:lpstr>
      <vt:lpstr> Types of Consumer Communities </vt:lpstr>
      <vt:lpstr>Data Sources</vt:lpstr>
      <vt:lpstr>Winchester Brand &amp; Promotional History</vt:lpstr>
      <vt:lpstr>    Winchester     Calendar, 1894 </vt:lpstr>
      <vt:lpstr> Winchester Five-Panel Window Displays, 1920s   </vt:lpstr>
      <vt:lpstr> Winchester Five-Panel Window Displays   </vt:lpstr>
      <vt:lpstr>  Winchester Brand &amp;    Promotional History</vt:lpstr>
      <vt:lpstr>Winchester Cultural References </vt:lpstr>
      <vt:lpstr>  Winchesters in Films</vt:lpstr>
      <vt:lpstr>  Winchesters in Films</vt:lpstr>
      <vt:lpstr> Winchesters in Films </vt:lpstr>
      <vt:lpstr>  Winchesters in Films</vt:lpstr>
      <vt:lpstr>  Winchester on Television</vt:lpstr>
      <vt:lpstr>Winchester Brand Communities</vt:lpstr>
      <vt:lpstr>Winchester Brand Communities:  Native Americans</vt:lpstr>
      <vt:lpstr>Winchester Brand Communities:  Native Americans</vt:lpstr>
      <vt:lpstr>Winchester Brand Communities: African Americans</vt:lpstr>
      <vt:lpstr>Winchester Brand Communities: African Americans</vt:lpstr>
      <vt:lpstr>Winchester Arms Collectors Association (WACA)</vt:lpstr>
      <vt:lpstr>Winchester Brand Communities:  Collectors</vt:lpstr>
      <vt:lpstr> Implications for CBR Research  </vt:lpstr>
      <vt:lpstr>Implications for CBR Research</vt:lpstr>
      <vt:lpstr>Implications for CBR Research</vt:lpstr>
      <vt:lpstr>PowerPoint Presentation</vt:lpstr>
    </vt:vector>
  </TitlesOfParts>
  <Company>California State University, Long Beach -- CBA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Qualitative Historical Research in Marketing</dc:title>
  <dc:creator>Terry Witkowski</dc:creator>
  <cp:lastModifiedBy>Terrence Witkowski</cp:lastModifiedBy>
  <cp:revision>299</cp:revision>
  <cp:lastPrinted>2013-03-18T17:28:57Z</cp:lastPrinted>
  <dcterms:created xsi:type="dcterms:W3CDTF">2006-01-16T15:25:05Z</dcterms:created>
  <dcterms:modified xsi:type="dcterms:W3CDTF">2015-05-21T22:25:40Z</dcterms:modified>
</cp:coreProperties>
</file>