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72" r:id="rId4"/>
    <p:sldId id="257" r:id="rId5"/>
    <p:sldId id="258" r:id="rId6"/>
    <p:sldId id="259" r:id="rId7"/>
    <p:sldId id="260" r:id="rId8"/>
    <p:sldId id="261" r:id="rId9"/>
    <p:sldId id="262" r:id="rId10"/>
    <p:sldId id="269" r:id="rId11"/>
    <p:sldId id="265" r:id="rId12"/>
    <p:sldId id="263" r:id="rId13"/>
    <p:sldId id="264" r:id="rId14"/>
    <p:sldId id="266" r:id="rId15"/>
    <p:sldId id="267" r:id="rId16"/>
    <p:sldId id="268" r:id="rId17"/>
    <p:sldId id="27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http://www.deviantart.com/download/124496433/Anti_Disney_by_RebelGxG.jpg" TargetMode="External"/><Relationship Id="rId5" Type="http://schemas.openxmlformats.org/officeDocument/2006/relationships/image" Target="../media/image4.jpeg"/><Relationship Id="rId4" Type="http://schemas.openxmlformats.org/officeDocument/2006/relationships/image" Target="http://t3.gstatic.com/images?q=tbn:ANd9GcTEAxhfDj_7n13kzE_6k2c11Gm239pY5BxI3DFf5NVLmM54blZDQNIvbuu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1" y="685800"/>
            <a:ext cx="10417377" cy="174830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Why do consumers hate your brand?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S. Umit Kucuk, PhD</a:t>
            </a:r>
          </a:p>
          <a:p>
            <a:r>
              <a:rPr lang="en-US" dirty="0" smtClean="0"/>
              <a:t>City University of Seattle</a:t>
            </a:r>
          </a:p>
          <a:p>
            <a:endParaRPr lang="en-US" dirty="0"/>
          </a:p>
        </p:txBody>
      </p:sp>
      <p:sp>
        <p:nvSpPr>
          <p:cNvPr id="4" name="AutoShape 2" descr="Image result for cityu seattle"/>
          <p:cNvSpPr>
            <a:spLocks noChangeAspect="1" noChangeArrowheads="1"/>
          </p:cNvSpPr>
          <p:nvPr/>
        </p:nvSpPr>
        <p:spPr bwMode="auto">
          <a:xfrm>
            <a:off x="-31750" y="-136525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cityu seattle"/>
          <p:cNvSpPr>
            <a:spLocks noChangeAspect="1" noChangeArrowheads="1"/>
          </p:cNvSpPr>
          <p:nvPr/>
        </p:nvSpPr>
        <p:spPr bwMode="auto">
          <a:xfrm>
            <a:off x="120650" y="15875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8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0462" y="750783"/>
            <a:ext cx="7340607" cy="481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25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212724"/>
          </a:xfrm>
        </p:spPr>
        <p:txBody>
          <a:bodyPr>
            <a:normAutofit/>
          </a:bodyPr>
          <a:lstStyle/>
          <a:p>
            <a:r>
              <a:rPr lang="en-US" b="1" dirty="0" smtClean="0"/>
              <a:t>Data Analysis</a:t>
            </a:r>
          </a:p>
          <a:p>
            <a:pPr marL="0" indent="0">
              <a:buNone/>
            </a:pPr>
            <a:r>
              <a:rPr lang="en-US" dirty="0"/>
              <a:t>Aiken </a:t>
            </a:r>
            <a:r>
              <a:rPr lang="en-US" dirty="0" smtClean="0"/>
              <a:t>and </a:t>
            </a:r>
            <a:r>
              <a:rPr lang="en-US" dirty="0"/>
              <a:t>West (</a:t>
            </a:r>
            <a:r>
              <a:rPr lang="en-US" dirty="0" smtClean="0"/>
              <a:t>1991)’s          Ŷ </a:t>
            </a:r>
            <a:r>
              <a:rPr lang="en-US" dirty="0"/>
              <a:t>= b</a:t>
            </a:r>
            <a:r>
              <a:rPr lang="en-US" baseline="-25000" dirty="0"/>
              <a:t>0</a:t>
            </a:r>
            <a:r>
              <a:rPr lang="en-US" dirty="0"/>
              <a:t>+</a:t>
            </a:r>
            <a:r>
              <a:rPr lang="en-US" baseline="-25000" dirty="0"/>
              <a:t> </a:t>
            </a:r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X+b</a:t>
            </a:r>
            <a:r>
              <a:rPr lang="en-US" baseline="-25000" dirty="0" smtClean="0"/>
              <a:t>2</a:t>
            </a:r>
            <a:r>
              <a:rPr lang="en-US" dirty="0" smtClean="0"/>
              <a:t>Z+b</a:t>
            </a:r>
            <a:r>
              <a:rPr lang="en-US" baseline="-25000" dirty="0" smtClean="0"/>
              <a:t>3</a:t>
            </a:r>
            <a:r>
              <a:rPr lang="en-US" dirty="0" smtClean="0"/>
              <a:t>XZ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400" dirty="0" smtClean="0"/>
              <a:t>E </a:t>
            </a:r>
            <a:r>
              <a:rPr lang="en-US" sz="2400" dirty="0"/>
              <a:t>(AB) = b</a:t>
            </a:r>
            <a:r>
              <a:rPr lang="en-US" sz="2400" baseline="-25000" dirty="0"/>
              <a:t>0</a:t>
            </a:r>
            <a:r>
              <a:rPr lang="en-US" sz="2400" dirty="0"/>
              <a:t> +b</a:t>
            </a:r>
            <a:r>
              <a:rPr lang="en-US" sz="2400" baseline="-25000" dirty="0"/>
              <a:t>1</a:t>
            </a:r>
            <a:r>
              <a:rPr lang="en-US" sz="2400" dirty="0"/>
              <a:t>CSR+b</a:t>
            </a:r>
            <a:r>
              <a:rPr lang="en-US" sz="2400" baseline="-25000" dirty="0"/>
              <a:t>2</a:t>
            </a:r>
            <a:r>
              <a:rPr lang="en-US" sz="2400" dirty="0"/>
              <a:t>CC+b</a:t>
            </a:r>
            <a:r>
              <a:rPr lang="en-US" sz="2400" baseline="-25000" dirty="0"/>
              <a:t>3</a:t>
            </a:r>
            <a:r>
              <a:rPr lang="en-US" sz="2400" dirty="0"/>
              <a:t> (CC by CSR)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orrelations </a:t>
            </a:r>
            <a:r>
              <a:rPr lang="en-US" dirty="0"/>
              <a:t>are </a:t>
            </a:r>
            <a:r>
              <a:rPr lang="en-US" dirty="0" err="1"/>
              <a:t>partialed</a:t>
            </a:r>
            <a:r>
              <a:rPr lang="en-US" dirty="0"/>
              <a:t> out by using the Gram-Schmidt </a:t>
            </a:r>
            <a:r>
              <a:rPr lang="en-US" dirty="0" err="1"/>
              <a:t>orthogonalizing</a:t>
            </a:r>
            <a:r>
              <a:rPr lang="en-US" dirty="0"/>
              <a:t> </a:t>
            </a:r>
            <a:r>
              <a:rPr lang="en-US" dirty="0" smtClean="0"/>
              <a:t>process to prevent possible </a:t>
            </a:r>
            <a:r>
              <a:rPr lang="en-US" dirty="0" err="1" smtClean="0"/>
              <a:t>multicollineary</a:t>
            </a:r>
            <a:r>
              <a:rPr lang="en-US" dirty="0" smtClean="0"/>
              <a:t> problems.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As </a:t>
            </a:r>
            <a:r>
              <a:rPr lang="en-US" dirty="0"/>
              <a:t>a result of this process, correlations among the independent variables are almost zero (e.g. 1.31E</a:t>
            </a:r>
            <a:r>
              <a:rPr lang="en-US" baseline="30000" dirty="0"/>
              <a:t>-16</a:t>
            </a:r>
            <a:r>
              <a:rPr lang="en-US" dirty="0"/>
              <a:t>; 1.15E</a:t>
            </a:r>
            <a:r>
              <a:rPr lang="en-US" baseline="30000" dirty="0"/>
              <a:t>-16</a:t>
            </a:r>
            <a:r>
              <a:rPr lang="en-US" dirty="0"/>
              <a:t>; etc.).  </a:t>
            </a:r>
            <a:r>
              <a:rPr lang="en-US" dirty="0" smtClean="0"/>
              <a:t>Thus, no </a:t>
            </a:r>
            <a:r>
              <a:rPr lang="en-US" dirty="0" err="1" smtClean="0"/>
              <a:t>multicollinearity</a:t>
            </a:r>
            <a:r>
              <a:rPr lang="en-US" dirty="0" smtClean="0"/>
              <a:t> problem detected.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56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795" y="1171976"/>
            <a:ext cx="8290791" cy="4095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62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004552"/>
            <a:ext cx="8534400" cy="3799268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Findings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H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smtClean="0"/>
              <a:t>rejected, but there is no evidence </a:t>
            </a:r>
            <a:r>
              <a:rPr lang="en-US" dirty="0"/>
              <a:t>to reject the corresponding H</a:t>
            </a:r>
            <a:r>
              <a:rPr lang="en-US" baseline="-25000" dirty="0"/>
              <a:t>2</a:t>
            </a:r>
            <a:r>
              <a:rPr lang="en-US" dirty="0"/>
              <a:t> and </a:t>
            </a:r>
            <a:r>
              <a:rPr lang="en-US" dirty="0" smtClean="0"/>
              <a:t>H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In other words, there is </a:t>
            </a:r>
            <a:r>
              <a:rPr lang="en-US" u="sng" dirty="0" smtClean="0"/>
              <a:t>no direct link</a:t>
            </a:r>
            <a:r>
              <a:rPr lang="en-US" dirty="0" smtClean="0"/>
              <a:t> between CSR and Brand Hate. However, CSR effects can partially be observed with mediating effects of consumer complaints (CC) on Brand Hate.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There is direct link between CC and Brand Hate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13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135451"/>
          </a:xfrm>
        </p:spPr>
        <p:txBody>
          <a:bodyPr>
            <a:normAutofit/>
          </a:bodyPr>
          <a:lstStyle/>
          <a:p>
            <a:r>
              <a:rPr lang="en-US" b="1" dirty="0" smtClean="0"/>
              <a:t>Conclusion:</a:t>
            </a:r>
          </a:p>
          <a:p>
            <a:endParaRPr lang="en-US" b="1" dirty="0" smtClean="0"/>
          </a:p>
          <a:p>
            <a:r>
              <a:rPr lang="en-US" dirty="0" smtClean="0"/>
              <a:t>This is the first study reveals </a:t>
            </a:r>
            <a:r>
              <a:rPr lang="en-US" dirty="0"/>
              <a:t>that there is a negative relationship between CSR and consumer brand hate mediated by consumer </a:t>
            </a:r>
            <a:r>
              <a:rPr lang="en-US" dirty="0" smtClean="0"/>
              <a:t>dissatisfaction.</a:t>
            </a:r>
          </a:p>
          <a:p>
            <a:endParaRPr lang="en-US" dirty="0" smtClean="0"/>
          </a:p>
          <a:p>
            <a:r>
              <a:rPr lang="en-US" dirty="0" smtClean="0"/>
              <a:t>In other words, </a:t>
            </a:r>
            <a:r>
              <a:rPr lang="en-US" dirty="0"/>
              <a:t>companies with low CSR initiatives and a greater number of consumer </a:t>
            </a:r>
            <a:r>
              <a:rPr lang="en-US" dirty="0" smtClean="0"/>
              <a:t>complaints </a:t>
            </a:r>
            <a:r>
              <a:rPr lang="en-US" dirty="0"/>
              <a:t>will be among “the most hated brands” in the </a:t>
            </a:r>
            <a:r>
              <a:rPr lang="en-US" dirty="0" smtClean="0"/>
              <a:t>markets.</a:t>
            </a:r>
          </a:p>
          <a:p>
            <a:endParaRPr lang="en-US" dirty="0" smtClean="0"/>
          </a:p>
          <a:p>
            <a:r>
              <a:rPr lang="en-US" dirty="0" smtClean="0"/>
              <a:t>Conversely</a:t>
            </a:r>
            <a:r>
              <a:rPr lang="en-US" dirty="0"/>
              <a:t>, companies with low consumer complaints and high level of CSR initiatives’ brands are the ones likely to be “the most loved brands” in the markets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02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006" y="907005"/>
            <a:ext cx="8534400" cy="4195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Managerial Issues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3797" y="1416676"/>
            <a:ext cx="7424156" cy="4068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21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8562" y="1030310"/>
            <a:ext cx="8100050" cy="452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44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7362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 smtClean="0"/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 smtClean="0"/>
              <a:t>THANK YOU!</a:t>
            </a:r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u="sng" dirty="0" smtClean="0"/>
              <a:t>Contact:</a:t>
            </a:r>
            <a:r>
              <a:rPr lang="en-US" dirty="0" smtClean="0"/>
              <a:t> </a:t>
            </a:r>
          </a:p>
          <a:p>
            <a:pPr marL="0" indent="0" algn="ctr">
              <a:buNone/>
            </a:pPr>
            <a:r>
              <a:rPr lang="en-US" dirty="0" smtClean="0"/>
              <a:t>sukucuk.research@gmail.com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99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coke-hateist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113" y="597159"/>
            <a:ext cx="4623515" cy="4660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707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il_fi" descr="anti-apple-300x18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569" y="1511812"/>
            <a:ext cx="4310438" cy="2614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http://t3.gstatic.com/images?q=tbn:ANd9GcTEAxhfDj_7n13kzE_6k2c11Gm239pY5BxI3DFf5NVLmM54blZDQNIvbuuT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26" y="1511811"/>
            <a:ext cx="2849450" cy="2614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www.deviantart.com/download/124496433/Anti_Disney_by_RebelGxG.jpg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71" t="18265" r="28572" b="36606"/>
          <a:stretch>
            <a:fillRect/>
          </a:stretch>
        </p:blipFill>
        <p:spPr bwMode="auto">
          <a:xfrm>
            <a:off x="8174100" y="1511811"/>
            <a:ext cx="3001452" cy="2614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104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u="sng" dirty="0" smtClean="0"/>
          </a:p>
          <a:p>
            <a:endParaRPr lang="en-US" b="1" u="sng" dirty="0"/>
          </a:p>
          <a:p>
            <a:endParaRPr lang="en-US" b="1" u="sng" smtClean="0"/>
          </a:p>
          <a:p>
            <a:r>
              <a:rPr lang="en-US" b="1" u="sng" smtClean="0"/>
              <a:t>Why </a:t>
            </a:r>
            <a:r>
              <a:rPr lang="en-US" b="1" u="sng" dirty="0" smtClean="0"/>
              <a:t>Consumer ‘Brand Hate’ (BH) Now?</a:t>
            </a:r>
          </a:p>
          <a:p>
            <a:endParaRPr lang="en-US" dirty="0" smtClean="0"/>
          </a:p>
          <a:p>
            <a:pPr lvl="1"/>
            <a:r>
              <a:rPr lang="en-US" b="1" dirty="0" smtClean="0"/>
              <a:t>High Expectations</a:t>
            </a:r>
            <a:r>
              <a:rPr lang="en-US" dirty="0" smtClean="0"/>
              <a:t>(Kucuk </a:t>
            </a:r>
            <a:r>
              <a:rPr lang="en-US" dirty="0"/>
              <a:t>2009; </a:t>
            </a:r>
            <a:r>
              <a:rPr lang="en-US" dirty="0" err="1"/>
              <a:t>Gregoire</a:t>
            </a:r>
            <a:r>
              <a:rPr lang="en-US" dirty="0"/>
              <a:t>, Tripp and </a:t>
            </a:r>
            <a:r>
              <a:rPr lang="en-US" dirty="0" err="1"/>
              <a:t>Legoux</a:t>
            </a:r>
            <a:r>
              <a:rPr lang="en-US" dirty="0"/>
              <a:t> 2009)</a:t>
            </a:r>
            <a:endParaRPr lang="en-US" dirty="0" smtClean="0"/>
          </a:p>
          <a:p>
            <a:pPr lvl="1"/>
            <a:r>
              <a:rPr lang="en-US" b="1" dirty="0" smtClean="0"/>
              <a:t>Easy to Complain</a:t>
            </a:r>
            <a:r>
              <a:rPr lang="en-US" dirty="0" smtClean="0"/>
              <a:t> (Wu 1999, Kucuk 2008)</a:t>
            </a:r>
          </a:p>
          <a:p>
            <a:pPr lvl="1"/>
            <a:r>
              <a:rPr lang="en-US" b="1" dirty="0" smtClean="0"/>
              <a:t>Consumer Power</a:t>
            </a:r>
            <a:r>
              <a:rPr lang="en-US" dirty="0" smtClean="0"/>
              <a:t> (</a:t>
            </a:r>
            <a:r>
              <a:rPr lang="en-US" dirty="0"/>
              <a:t>Kucuk and Krishnamurthy 2007; </a:t>
            </a:r>
            <a:r>
              <a:rPr lang="en-US" dirty="0" err="1"/>
              <a:t>Cherrier</a:t>
            </a:r>
            <a:r>
              <a:rPr lang="en-US" dirty="0"/>
              <a:t> </a:t>
            </a:r>
            <a:r>
              <a:rPr lang="en-US" dirty="0" smtClean="0"/>
              <a:t>2009)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48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517265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What </a:t>
            </a:r>
            <a:r>
              <a:rPr lang="en-US" b="1" u="sng" dirty="0"/>
              <a:t>T</a:t>
            </a:r>
            <a:r>
              <a:rPr lang="en-US" b="1" u="sng" dirty="0" smtClean="0"/>
              <a:t>riggers </a:t>
            </a:r>
            <a:r>
              <a:rPr lang="en-US" b="1" u="sng" dirty="0"/>
              <a:t>C</a:t>
            </a:r>
            <a:r>
              <a:rPr lang="en-US" b="1" u="sng" dirty="0" smtClean="0"/>
              <a:t>onsumer ‘Brand Hate’ (BH)?</a:t>
            </a:r>
          </a:p>
          <a:p>
            <a:pPr marL="914400" lvl="2" indent="0">
              <a:buNone/>
            </a:pPr>
            <a:r>
              <a:rPr lang="en-US" dirty="0" smtClean="0"/>
              <a:t>(Kucuk 2009; Krishnamurthy and Kucuk 2009; Kucuk 2015)</a:t>
            </a:r>
          </a:p>
          <a:p>
            <a:endParaRPr lang="en-US" u="sng" dirty="0" smtClean="0"/>
          </a:p>
          <a:p>
            <a:r>
              <a:rPr lang="en-US" u="sng" dirty="0" smtClean="0"/>
              <a:t>Social Level:</a:t>
            </a:r>
          </a:p>
          <a:p>
            <a:pPr marL="742950" lvl="2"/>
            <a:r>
              <a:rPr lang="en-US" dirty="0"/>
              <a:t>the difference between consumers and companies in terms of a company’s stand on social, ideological, and business issues</a:t>
            </a:r>
          </a:p>
          <a:p>
            <a:pPr marL="0" indent="0">
              <a:buNone/>
            </a:pPr>
            <a:r>
              <a:rPr lang="en-US" dirty="0" smtClean="0"/>
              <a:t>		(</a:t>
            </a:r>
            <a:r>
              <a:rPr lang="en-US" i="1" dirty="0" smtClean="0"/>
              <a:t>CSR Literature</a:t>
            </a:r>
            <a:r>
              <a:rPr lang="en-US" dirty="0" smtClean="0"/>
              <a:t>)</a:t>
            </a:r>
            <a:endParaRPr lang="en-US" dirty="0"/>
          </a:p>
          <a:p>
            <a:endParaRPr lang="en-US" u="sng" dirty="0" smtClean="0"/>
          </a:p>
          <a:p>
            <a:r>
              <a:rPr lang="en-US" u="sng" dirty="0" smtClean="0"/>
              <a:t>Individual Level:</a:t>
            </a:r>
          </a:p>
          <a:p>
            <a:pPr lvl="1"/>
            <a:r>
              <a:rPr lang="en-US" dirty="0" smtClean="0"/>
              <a:t>Service Failures </a:t>
            </a:r>
          </a:p>
          <a:p>
            <a:pPr marL="914400" lvl="2" indent="0">
              <a:buNone/>
            </a:pPr>
            <a:r>
              <a:rPr lang="en-US" sz="2000" dirty="0" smtClean="0"/>
              <a:t>(</a:t>
            </a:r>
            <a:r>
              <a:rPr lang="en-US" sz="2000" i="1" dirty="0" smtClean="0"/>
              <a:t>Consumer Complaint Literature</a:t>
            </a:r>
            <a:r>
              <a:rPr lang="en-US" sz="2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9423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347730"/>
            <a:ext cx="8534400" cy="5409126"/>
          </a:xfrm>
        </p:spPr>
        <p:txBody>
          <a:bodyPr>
            <a:normAutofit/>
          </a:bodyPr>
          <a:lstStyle/>
          <a:p>
            <a:r>
              <a:rPr lang="en-US" b="1" u="sng" dirty="0"/>
              <a:t>What </a:t>
            </a:r>
            <a:r>
              <a:rPr lang="en-US" b="1" u="sng" dirty="0" smtClean="0"/>
              <a:t>Triggers </a:t>
            </a:r>
            <a:r>
              <a:rPr lang="en-US" b="1" u="sng" dirty="0"/>
              <a:t>C</a:t>
            </a:r>
            <a:r>
              <a:rPr lang="en-US" b="1" u="sng" dirty="0" smtClean="0"/>
              <a:t>onsumer ‘Brand Hate’ (BH)?</a:t>
            </a:r>
          </a:p>
          <a:p>
            <a:endParaRPr lang="en-US" b="1" u="sng" dirty="0"/>
          </a:p>
          <a:p>
            <a:r>
              <a:rPr lang="en-US" dirty="0" smtClean="0"/>
              <a:t>Corporate Social Responsibility (</a:t>
            </a:r>
            <a:r>
              <a:rPr lang="en-US" b="1" dirty="0" smtClean="0"/>
              <a:t>CSR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the lack of CSR efforts as an indicator of social level consumer-company </a:t>
            </a:r>
            <a:r>
              <a:rPr lang="en-US" dirty="0" smtClean="0"/>
              <a:t>conflict—defined as corporate social </a:t>
            </a:r>
            <a:r>
              <a:rPr lang="en-US" b="1" u="sng" dirty="0" smtClean="0"/>
              <a:t>ir</a:t>
            </a:r>
            <a:r>
              <a:rPr lang="en-US" dirty="0" smtClean="0"/>
              <a:t>responsibility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sz="1600" dirty="0" smtClean="0"/>
              <a:t>(Sen </a:t>
            </a:r>
            <a:r>
              <a:rPr lang="en-US" sz="1600" dirty="0"/>
              <a:t>and Bhattacharya, 2001; Bhattacharya and Sen, 2003; </a:t>
            </a:r>
            <a:r>
              <a:rPr lang="en-US" sz="1600" dirty="0" smtClean="0"/>
              <a:t>	</a:t>
            </a:r>
            <a:r>
              <a:rPr lang="en-US" sz="1600" dirty="0" err="1" smtClean="0"/>
              <a:t>Gurhan-Canli</a:t>
            </a:r>
            <a:r>
              <a:rPr lang="en-US" sz="1600" dirty="0" smtClean="0"/>
              <a:t> 	and </a:t>
            </a:r>
            <a:r>
              <a:rPr lang="en-US" sz="1600" dirty="0" err="1"/>
              <a:t>Batra</a:t>
            </a:r>
            <a:r>
              <a:rPr lang="en-US" sz="1600" dirty="0"/>
              <a:t>, </a:t>
            </a:r>
            <a:r>
              <a:rPr lang="en-US" sz="1600" dirty="0" smtClean="0"/>
              <a:t>2004; Luo </a:t>
            </a:r>
            <a:r>
              <a:rPr lang="en-US" sz="1600" dirty="0"/>
              <a:t>and Bhattacharya, </a:t>
            </a:r>
            <a:r>
              <a:rPr lang="en-US" sz="1600" dirty="0" smtClean="0"/>
              <a:t>2006; 	</a:t>
            </a:r>
            <a:r>
              <a:rPr lang="en-US" sz="1600" dirty="0" err="1" smtClean="0"/>
              <a:t>Sweetin</a:t>
            </a:r>
            <a:r>
              <a:rPr lang="en-US" sz="1600" dirty="0" smtClean="0"/>
              <a:t> </a:t>
            </a:r>
            <a:r>
              <a:rPr lang="en-US" sz="1600" dirty="0"/>
              <a:t>et al </a:t>
            </a:r>
            <a:r>
              <a:rPr lang="en-US" sz="1600" dirty="0" smtClean="0"/>
              <a:t>2013).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Consumer Complaint (</a:t>
            </a:r>
            <a:r>
              <a:rPr lang="en-US" b="1" dirty="0" smtClean="0"/>
              <a:t>CC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the lack of satisfactory consumer service supports as a leading-indicator of consumer dissatisfaction and </a:t>
            </a:r>
            <a:r>
              <a:rPr lang="en-US" dirty="0" smtClean="0"/>
              <a:t>complaints 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sz="1600" dirty="0" smtClean="0"/>
              <a:t>(Harrison-Walker</a:t>
            </a:r>
            <a:r>
              <a:rPr lang="en-US" sz="1600" dirty="0"/>
              <a:t>, </a:t>
            </a:r>
            <a:r>
              <a:rPr lang="en-US" sz="1600" dirty="0" smtClean="0"/>
              <a:t>2001; </a:t>
            </a:r>
            <a:r>
              <a:rPr lang="en-US" sz="1600" dirty="0"/>
              <a:t>Ward and </a:t>
            </a:r>
            <a:r>
              <a:rPr lang="en-US" sz="1600" dirty="0" err="1"/>
              <a:t>Ostrom</a:t>
            </a:r>
            <a:r>
              <a:rPr lang="en-US" sz="1600" dirty="0"/>
              <a:t> </a:t>
            </a:r>
            <a:r>
              <a:rPr lang="en-US" sz="1600" dirty="0" smtClean="0"/>
              <a:t>2006; Sen </a:t>
            </a:r>
            <a:r>
              <a:rPr lang="en-US" sz="1600" dirty="0"/>
              <a:t>and </a:t>
            </a:r>
            <a:r>
              <a:rPr lang="en-US" sz="1600" dirty="0" err="1"/>
              <a:t>Lerman</a:t>
            </a:r>
            <a:r>
              <a:rPr lang="en-US" sz="1600" dirty="0"/>
              <a:t>, </a:t>
            </a:r>
            <a:r>
              <a:rPr lang="en-US" sz="1600" dirty="0" smtClean="0"/>
              <a:t>	2007</a:t>
            </a:r>
            <a:r>
              <a:rPr lang="en-US" sz="1600" dirty="0"/>
              <a:t>; </a:t>
            </a:r>
            <a:r>
              <a:rPr lang="en-US" sz="1600" dirty="0" smtClean="0"/>
              <a:t>	Kucuk 2008; </a:t>
            </a:r>
            <a:r>
              <a:rPr lang="en-US" sz="1600" dirty="0" err="1" smtClean="0"/>
              <a:t>Gregoire</a:t>
            </a:r>
            <a:r>
              <a:rPr lang="en-US" sz="1600" dirty="0"/>
              <a:t>, Tripp and </a:t>
            </a:r>
            <a:r>
              <a:rPr lang="en-US" sz="1600" dirty="0" err="1"/>
              <a:t>Legoux</a:t>
            </a:r>
            <a:r>
              <a:rPr lang="en-US" sz="1600" dirty="0"/>
              <a:t>, </a:t>
            </a:r>
            <a:r>
              <a:rPr lang="en-US" sz="1600" dirty="0" smtClean="0"/>
              <a:t>2009; Zhu and	Zhang</a:t>
            </a:r>
            <a:r>
              <a:rPr lang="en-US" sz="1600" dirty="0"/>
              <a:t>, </a:t>
            </a:r>
            <a:r>
              <a:rPr lang="en-US" sz="1600" dirty="0" smtClean="0"/>
              <a:t>2010; 	Kucuk, 2010; </a:t>
            </a:r>
            <a:r>
              <a:rPr lang="en-US" sz="1600" dirty="0"/>
              <a:t>Tripp and </a:t>
            </a:r>
            <a:r>
              <a:rPr lang="en-US" sz="1600" dirty="0" err="1"/>
              <a:t>Gregoire</a:t>
            </a:r>
            <a:r>
              <a:rPr lang="en-US" sz="1600" dirty="0"/>
              <a:t>, 2011</a:t>
            </a:r>
            <a:r>
              <a:rPr lang="en-US" sz="1600" dirty="0" smtClean="0"/>
              <a:t>).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97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017430"/>
            <a:ext cx="8534400" cy="432730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Hypothesis</a:t>
            </a:r>
          </a:p>
          <a:p>
            <a:endParaRPr lang="en-US" b="1" dirty="0" smtClean="0"/>
          </a:p>
          <a:p>
            <a:r>
              <a:rPr lang="en-US" u="sng" dirty="0" smtClean="0"/>
              <a:t>Direct Effects</a:t>
            </a:r>
          </a:p>
          <a:p>
            <a:r>
              <a:rPr lang="en-US" b="1" dirty="0" smtClean="0"/>
              <a:t>H</a:t>
            </a:r>
            <a:r>
              <a:rPr lang="en-US" b="1" baseline="-25000" dirty="0" smtClean="0"/>
              <a:t>1</a:t>
            </a:r>
            <a:r>
              <a:rPr lang="en-US" dirty="0"/>
              <a:t>: Brands with low favorable CSR initiatives can expect to receive more consumer anti-branding activities.</a:t>
            </a:r>
          </a:p>
          <a:p>
            <a:r>
              <a:rPr lang="en-US" b="1" dirty="0"/>
              <a:t>H</a:t>
            </a:r>
            <a:r>
              <a:rPr lang="en-US" b="1" baseline="-25000" dirty="0"/>
              <a:t>3</a:t>
            </a:r>
            <a:r>
              <a:rPr lang="en-US" dirty="0"/>
              <a:t>: Consumer complaints can directly lead to consumer </a:t>
            </a:r>
            <a:r>
              <a:rPr lang="en-US" dirty="0" smtClean="0"/>
              <a:t>anti-branding activities.</a:t>
            </a:r>
            <a:endParaRPr lang="en-US" dirty="0"/>
          </a:p>
          <a:p>
            <a:endParaRPr lang="en-US" b="1" dirty="0" smtClean="0"/>
          </a:p>
          <a:p>
            <a:r>
              <a:rPr lang="en-US" u="sng" dirty="0" smtClean="0"/>
              <a:t>Mediated Effects (Interactions)</a:t>
            </a:r>
            <a:endParaRPr lang="en-US" u="sng" dirty="0"/>
          </a:p>
          <a:p>
            <a:r>
              <a:rPr lang="en-US" b="1" dirty="0" smtClean="0"/>
              <a:t>H</a:t>
            </a:r>
            <a:r>
              <a:rPr lang="en-US" b="1" baseline="-25000" dirty="0" smtClean="0"/>
              <a:t>2</a:t>
            </a:r>
            <a:r>
              <a:rPr lang="en-US" dirty="0"/>
              <a:t>: Brands with low favorable CSR initiatives can lead to consumer anti-branding through mediating and interacting with consumer complaints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34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692462"/>
            <a:ext cx="8534400" cy="30193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7826" y="949215"/>
            <a:ext cx="7217180" cy="438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10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852115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Data Collection Process: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Business </a:t>
            </a:r>
            <a:r>
              <a:rPr lang="en-US" dirty="0"/>
              <a:t>Week’s Top 100 Most Valuable Brand list in both 2005 and </a:t>
            </a:r>
            <a:r>
              <a:rPr lang="en-US" dirty="0" smtClean="0"/>
              <a:t>2009 </a:t>
            </a:r>
            <a:r>
              <a:rPr lang="en-US" sz="1600" dirty="0" smtClean="0"/>
              <a:t>(n=57 only US brands)</a:t>
            </a:r>
          </a:p>
          <a:p>
            <a:endParaRPr lang="en-US" sz="1600" dirty="0" smtClean="0"/>
          </a:p>
          <a:p>
            <a:r>
              <a:rPr lang="en-US" u="sng" dirty="0" smtClean="0"/>
              <a:t>CSR Measure:</a:t>
            </a:r>
            <a:r>
              <a:rPr lang="en-US" dirty="0" smtClean="0"/>
              <a:t> Number of times listed in CRS Magazine Best Corporate Citizen list (btw 2002-2005</a:t>
            </a:r>
            <a:r>
              <a:rPr lang="en-US" dirty="0"/>
              <a:t> </a:t>
            </a:r>
            <a:r>
              <a:rPr lang="en-US" dirty="0" smtClean="0"/>
              <a:t>and 2006-2009)</a:t>
            </a:r>
            <a:endParaRPr lang="en-US" sz="1600" dirty="0" smtClean="0"/>
          </a:p>
          <a:p>
            <a:r>
              <a:rPr lang="en-US" u="sng" dirty="0" smtClean="0"/>
              <a:t>CC Measure:</a:t>
            </a:r>
            <a:r>
              <a:rPr lang="en-US" dirty="0" smtClean="0"/>
              <a:t> Number of Complaints counted in Complaint.com (</a:t>
            </a:r>
            <a:r>
              <a:rPr lang="en-US" dirty="0"/>
              <a:t>chronological </a:t>
            </a:r>
            <a:r>
              <a:rPr lang="en-US" dirty="0" smtClean="0"/>
              <a:t>depth--also used by </a:t>
            </a:r>
            <a:r>
              <a:rPr lang="en-US" dirty="0"/>
              <a:t>Harrison-Walker, </a:t>
            </a:r>
            <a:r>
              <a:rPr lang="en-US" dirty="0" smtClean="0"/>
              <a:t>2001)</a:t>
            </a:r>
          </a:p>
          <a:p>
            <a:r>
              <a:rPr lang="en-US" u="sng" dirty="0" smtClean="0"/>
              <a:t>BH Measure:</a:t>
            </a:r>
            <a:r>
              <a:rPr lang="en-US" dirty="0" smtClean="0"/>
              <a:t> Number of Anti-Branding websites, blogs, social networking sites (Kucuk</a:t>
            </a:r>
            <a:r>
              <a:rPr lang="en-US" dirty="0"/>
              <a:t>, 2008; 2010)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76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192</TotalTime>
  <Words>499</Words>
  <Application>Microsoft Office PowerPoint</Application>
  <PresentationFormat>Widescreen</PresentationFormat>
  <Paragraphs>76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Century Gothic</vt:lpstr>
      <vt:lpstr>Wingdings 3</vt:lpstr>
      <vt:lpstr>Slice</vt:lpstr>
      <vt:lpstr>Why do consumers hate your brand?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Managerial Issues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consumers hate your brand?</dc:title>
  <dc:creator>S. Umit Kucuk</dc:creator>
  <cp:lastModifiedBy>S. Umit Kucuk</cp:lastModifiedBy>
  <cp:revision>27</cp:revision>
  <dcterms:created xsi:type="dcterms:W3CDTF">2015-05-06T21:16:43Z</dcterms:created>
  <dcterms:modified xsi:type="dcterms:W3CDTF">2015-05-22T06:28:07Z</dcterms:modified>
</cp:coreProperties>
</file>