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5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311" r:id="rId3"/>
    <p:sldId id="269" r:id="rId4"/>
    <p:sldId id="279" r:id="rId5"/>
    <p:sldId id="297" r:id="rId6"/>
    <p:sldId id="299" r:id="rId7"/>
    <p:sldId id="310" r:id="rId8"/>
    <p:sldId id="291" r:id="rId9"/>
    <p:sldId id="298" r:id="rId10"/>
    <p:sldId id="300" r:id="rId11"/>
    <p:sldId id="304" r:id="rId12"/>
    <p:sldId id="309" r:id="rId13"/>
    <p:sldId id="302" r:id="rId14"/>
    <p:sldId id="308" r:id="rId15"/>
    <p:sldId id="306" r:id="rId16"/>
    <p:sldId id="289" r:id="rId17"/>
    <p:sldId id="287" r:id="rId18"/>
    <p:sldId id="305" r:id="rId19"/>
    <p:sldId id="273" r:id="rId20"/>
    <p:sldId id="270" r:id="rId21"/>
    <p:sldId id="274" r:id="rId22"/>
    <p:sldId id="275" r:id="rId23"/>
    <p:sldId id="277" r:id="rId24"/>
    <p:sldId id="290" r:id="rId25"/>
    <p:sldId id="31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84" autoAdjust="0"/>
    <p:restoredTop sz="94660"/>
  </p:normalViewPr>
  <p:slideViewPr>
    <p:cSldViewPr>
      <p:cViewPr>
        <p:scale>
          <a:sx n="80" d="100"/>
          <a:sy n="80" d="100"/>
        </p:scale>
        <p:origin x="-9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19460D-C971-42CD-90A9-BB7FC1D76D2E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B4073AC7-19A6-468B-BD29-F4A64AE1658A}">
      <dgm:prSet phldrT="[Text]"/>
      <dgm:spPr/>
      <dgm:t>
        <a:bodyPr/>
        <a:lstStyle/>
        <a:p>
          <a:r>
            <a:rPr lang="en-US" dirty="0" smtClean="0"/>
            <a:t>Attraction </a:t>
          </a:r>
          <a:endParaRPr lang="en-US" dirty="0"/>
        </a:p>
      </dgm:t>
    </dgm:pt>
    <dgm:pt modelId="{8DD5E646-23BF-45B5-A659-611496FE1047}" type="parTrans" cxnId="{C4D3E3E3-D1D9-4B95-A8A5-E460F144B593}">
      <dgm:prSet/>
      <dgm:spPr/>
      <dgm:t>
        <a:bodyPr/>
        <a:lstStyle/>
        <a:p>
          <a:endParaRPr lang="en-US"/>
        </a:p>
      </dgm:t>
    </dgm:pt>
    <dgm:pt modelId="{0F2582AF-1761-4246-AC8C-36AD86C24A21}" type="sibTrans" cxnId="{C4D3E3E3-D1D9-4B95-A8A5-E460F144B593}">
      <dgm:prSet/>
      <dgm:spPr/>
      <dgm:t>
        <a:bodyPr/>
        <a:lstStyle/>
        <a:p>
          <a:endParaRPr lang="en-US"/>
        </a:p>
      </dgm:t>
    </dgm:pt>
    <dgm:pt modelId="{1E3A146C-23E8-4803-9062-49C79667930A}">
      <dgm:prSet phldrT="[Text]"/>
      <dgm:spPr/>
      <dgm:t>
        <a:bodyPr/>
        <a:lstStyle/>
        <a:p>
          <a:r>
            <a:rPr lang="en-US" dirty="0" smtClean="0"/>
            <a:t>Acquaintance</a:t>
          </a:r>
          <a:endParaRPr lang="en-US" dirty="0"/>
        </a:p>
      </dgm:t>
    </dgm:pt>
    <dgm:pt modelId="{0AA581E8-3682-4B4F-AC92-BD6AAE18E292}" type="parTrans" cxnId="{323C2FA7-8926-4E6F-83DC-B3AD2A032204}">
      <dgm:prSet/>
      <dgm:spPr/>
      <dgm:t>
        <a:bodyPr/>
        <a:lstStyle/>
        <a:p>
          <a:endParaRPr lang="en-US"/>
        </a:p>
      </dgm:t>
    </dgm:pt>
    <dgm:pt modelId="{60D9E617-4352-4C37-A739-1FC0867C70AB}" type="sibTrans" cxnId="{323C2FA7-8926-4E6F-83DC-B3AD2A032204}">
      <dgm:prSet/>
      <dgm:spPr/>
      <dgm:t>
        <a:bodyPr/>
        <a:lstStyle/>
        <a:p>
          <a:endParaRPr lang="en-US"/>
        </a:p>
      </dgm:t>
    </dgm:pt>
    <dgm:pt modelId="{030047C7-0AB6-4ECC-ACDA-F2AAA93411AB}">
      <dgm:prSet phldrT="[Text]"/>
      <dgm:spPr/>
      <dgm:t>
        <a:bodyPr/>
        <a:lstStyle/>
        <a:p>
          <a:r>
            <a:rPr lang="en-US" dirty="0" smtClean="0"/>
            <a:t>Establish/ Terminate</a:t>
          </a:r>
          <a:endParaRPr lang="en-US" dirty="0"/>
        </a:p>
      </dgm:t>
    </dgm:pt>
    <dgm:pt modelId="{E605541B-342C-49C4-A31E-1E5B34D5D148}" type="parTrans" cxnId="{313625FE-41C2-4AD3-9F8C-C6AB6D15D1EC}">
      <dgm:prSet/>
      <dgm:spPr/>
      <dgm:t>
        <a:bodyPr/>
        <a:lstStyle/>
        <a:p>
          <a:endParaRPr lang="en-US"/>
        </a:p>
      </dgm:t>
    </dgm:pt>
    <dgm:pt modelId="{70BCDFE8-4388-442E-A90F-1B66EF2A0039}" type="sibTrans" cxnId="{313625FE-41C2-4AD3-9F8C-C6AB6D15D1EC}">
      <dgm:prSet/>
      <dgm:spPr/>
      <dgm:t>
        <a:bodyPr/>
        <a:lstStyle/>
        <a:p>
          <a:endParaRPr lang="en-US"/>
        </a:p>
      </dgm:t>
    </dgm:pt>
    <dgm:pt modelId="{5EE31974-98A0-4A66-AD05-00D8047103A2}" type="pres">
      <dgm:prSet presAssocID="{9A19460D-C971-42CD-90A9-BB7FC1D76D2E}" presName="linearFlow" presStyleCnt="0">
        <dgm:presLayoutVars>
          <dgm:resizeHandles val="exact"/>
        </dgm:presLayoutVars>
      </dgm:prSet>
      <dgm:spPr/>
    </dgm:pt>
    <dgm:pt modelId="{423CC2ED-0E44-444D-B3CD-BD0FE5B37A6E}" type="pres">
      <dgm:prSet presAssocID="{B4073AC7-19A6-468B-BD29-F4A64AE1658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3DD856-F5FF-4F39-8E71-D20F0527605A}" type="pres">
      <dgm:prSet presAssocID="{0F2582AF-1761-4246-AC8C-36AD86C24A21}" presName="sibTrans" presStyleLbl="sibTrans2D1" presStyleIdx="0" presStyleCnt="2"/>
      <dgm:spPr/>
      <dgm:t>
        <a:bodyPr/>
        <a:lstStyle/>
        <a:p>
          <a:endParaRPr lang="en-US"/>
        </a:p>
      </dgm:t>
    </dgm:pt>
    <dgm:pt modelId="{22A618FA-30BF-4B88-B668-769DF1F10D15}" type="pres">
      <dgm:prSet presAssocID="{0F2582AF-1761-4246-AC8C-36AD86C24A21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D87968E3-6D73-43EA-89D6-F4F93D8150DA}" type="pres">
      <dgm:prSet presAssocID="{1E3A146C-23E8-4803-9062-49C79667930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39907-E90F-4AFC-B6EF-B17AB49FF6DC}" type="pres">
      <dgm:prSet presAssocID="{60D9E617-4352-4C37-A739-1FC0867C70A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49B81E6-EA7E-4568-9D3C-A20E83B864F5}" type="pres">
      <dgm:prSet presAssocID="{60D9E617-4352-4C37-A739-1FC0867C70A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EF46AC96-5CEA-4D0C-8EE6-05972C2C5E6F}" type="pres">
      <dgm:prSet presAssocID="{030047C7-0AB6-4ECC-ACDA-F2AAA93411A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2251AD-2CDF-4C5C-AB72-CD8F8DE68F72}" type="presOf" srcId="{030047C7-0AB6-4ECC-ACDA-F2AAA93411AB}" destId="{EF46AC96-5CEA-4D0C-8EE6-05972C2C5E6F}" srcOrd="0" destOrd="0" presId="urn:microsoft.com/office/officeart/2005/8/layout/process2"/>
    <dgm:cxn modelId="{DA3F45D9-57C8-4A89-8A3D-0EB5253593BC}" type="presOf" srcId="{1E3A146C-23E8-4803-9062-49C79667930A}" destId="{D87968E3-6D73-43EA-89D6-F4F93D8150DA}" srcOrd="0" destOrd="0" presId="urn:microsoft.com/office/officeart/2005/8/layout/process2"/>
    <dgm:cxn modelId="{247F4B58-9497-44DE-904F-634E647A13FA}" type="presOf" srcId="{60D9E617-4352-4C37-A739-1FC0867C70AB}" destId="{50839907-E90F-4AFC-B6EF-B17AB49FF6DC}" srcOrd="0" destOrd="0" presId="urn:microsoft.com/office/officeart/2005/8/layout/process2"/>
    <dgm:cxn modelId="{A3A2CD36-FB5C-4855-A36D-4474305184F7}" type="presOf" srcId="{0F2582AF-1761-4246-AC8C-36AD86C24A21}" destId="{DE3DD856-F5FF-4F39-8E71-D20F0527605A}" srcOrd="0" destOrd="0" presId="urn:microsoft.com/office/officeart/2005/8/layout/process2"/>
    <dgm:cxn modelId="{4D01D62D-F4DE-4B2B-B086-E796957EAEA5}" type="presOf" srcId="{B4073AC7-19A6-468B-BD29-F4A64AE1658A}" destId="{423CC2ED-0E44-444D-B3CD-BD0FE5B37A6E}" srcOrd="0" destOrd="0" presId="urn:microsoft.com/office/officeart/2005/8/layout/process2"/>
    <dgm:cxn modelId="{065C7F3D-C368-4E3E-8475-1986C554355C}" type="presOf" srcId="{9A19460D-C971-42CD-90A9-BB7FC1D76D2E}" destId="{5EE31974-98A0-4A66-AD05-00D8047103A2}" srcOrd="0" destOrd="0" presId="urn:microsoft.com/office/officeart/2005/8/layout/process2"/>
    <dgm:cxn modelId="{313625FE-41C2-4AD3-9F8C-C6AB6D15D1EC}" srcId="{9A19460D-C971-42CD-90A9-BB7FC1D76D2E}" destId="{030047C7-0AB6-4ECC-ACDA-F2AAA93411AB}" srcOrd="2" destOrd="0" parTransId="{E605541B-342C-49C4-A31E-1E5B34D5D148}" sibTransId="{70BCDFE8-4388-442E-A90F-1B66EF2A0039}"/>
    <dgm:cxn modelId="{C4D3E3E3-D1D9-4B95-A8A5-E460F144B593}" srcId="{9A19460D-C971-42CD-90A9-BB7FC1D76D2E}" destId="{B4073AC7-19A6-468B-BD29-F4A64AE1658A}" srcOrd="0" destOrd="0" parTransId="{8DD5E646-23BF-45B5-A659-611496FE1047}" sibTransId="{0F2582AF-1761-4246-AC8C-36AD86C24A21}"/>
    <dgm:cxn modelId="{323C2FA7-8926-4E6F-83DC-B3AD2A032204}" srcId="{9A19460D-C971-42CD-90A9-BB7FC1D76D2E}" destId="{1E3A146C-23E8-4803-9062-49C79667930A}" srcOrd="1" destOrd="0" parTransId="{0AA581E8-3682-4B4F-AC92-BD6AAE18E292}" sibTransId="{60D9E617-4352-4C37-A739-1FC0867C70AB}"/>
    <dgm:cxn modelId="{FBAB546F-7550-4FEB-935C-67110B83C6D5}" type="presOf" srcId="{60D9E617-4352-4C37-A739-1FC0867C70AB}" destId="{249B81E6-EA7E-4568-9D3C-A20E83B864F5}" srcOrd="1" destOrd="0" presId="urn:microsoft.com/office/officeart/2005/8/layout/process2"/>
    <dgm:cxn modelId="{140091B2-79CE-479A-8A6D-D3E130B4E721}" type="presOf" srcId="{0F2582AF-1761-4246-AC8C-36AD86C24A21}" destId="{22A618FA-30BF-4B88-B668-769DF1F10D15}" srcOrd="1" destOrd="0" presId="urn:microsoft.com/office/officeart/2005/8/layout/process2"/>
    <dgm:cxn modelId="{474CC28F-27A8-4044-970D-73150BEE4A9C}" type="presParOf" srcId="{5EE31974-98A0-4A66-AD05-00D8047103A2}" destId="{423CC2ED-0E44-444D-B3CD-BD0FE5B37A6E}" srcOrd="0" destOrd="0" presId="urn:microsoft.com/office/officeart/2005/8/layout/process2"/>
    <dgm:cxn modelId="{2794B988-C1F7-47F3-BDB7-982E504F349D}" type="presParOf" srcId="{5EE31974-98A0-4A66-AD05-00D8047103A2}" destId="{DE3DD856-F5FF-4F39-8E71-D20F0527605A}" srcOrd="1" destOrd="0" presId="urn:microsoft.com/office/officeart/2005/8/layout/process2"/>
    <dgm:cxn modelId="{B58F2FE3-19F3-43BA-A7A0-970276C1CBC6}" type="presParOf" srcId="{DE3DD856-F5FF-4F39-8E71-D20F0527605A}" destId="{22A618FA-30BF-4B88-B668-769DF1F10D15}" srcOrd="0" destOrd="0" presId="urn:microsoft.com/office/officeart/2005/8/layout/process2"/>
    <dgm:cxn modelId="{74592ED7-B14E-484C-8013-007481CCE532}" type="presParOf" srcId="{5EE31974-98A0-4A66-AD05-00D8047103A2}" destId="{D87968E3-6D73-43EA-89D6-F4F93D8150DA}" srcOrd="2" destOrd="0" presId="urn:microsoft.com/office/officeart/2005/8/layout/process2"/>
    <dgm:cxn modelId="{2B3DAE73-E535-43B8-8BB5-7A512FD9EBD2}" type="presParOf" srcId="{5EE31974-98A0-4A66-AD05-00D8047103A2}" destId="{50839907-E90F-4AFC-B6EF-B17AB49FF6DC}" srcOrd="3" destOrd="0" presId="urn:microsoft.com/office/officeart/2005/8/layout/process2"/>
    <dgm:cxn modelId="{79B4C39B-3C3B-4C8C-8A57-A35048E1E58B}" type="presParOf" srcId="{50839907-E90F-4AFC-B6EF-B17AB49FF6DC}" destId="{249B81E6-EA7E-4568-9D3C-A20E83B864F5}" srcOrd="0" destOrd="0" presId="urn:microsoft.com/office/officeart/2005/8/layout/process2"/>
    <dgm:cxn modelId="{734B0211-40ED-4D39-8C98-3E99131B3F52}" type="presParOf" srcId="{5EE31974-98A0-4A66-AD05-00D8047103A2}" destId="{EF46AC96-5CEA-4D0C-8EE6-05972C2C5E6F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3CC2ED-0E44-444D-B3CD-BD0FE5B37A6E}">
      <dsp:nvSpPr>
        <dsp:cNvPr id="0" name=""/>
        <dsp:cNvSpPr/>
      </dsp:nvSpPr>
      <dsp:spPr>
        <a:xfrm>
          <a:off x="3096458" y="0"/>
          <a:ext cx="2036683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Attraction </a:t>
          </a:r>
          <a:endParaRPr lang="en-US" sz="2500" kern="1200" dirty="0"/>
        </a:p>
      </dsp:txBody>
      <dsp:txXfrm>
        <a:off x="3129598" y="33140"/>
        <a:ext cx="1970403" cy="1065210"/>
      </dsp:txXfrm>
    </dsp:sp>
    <dsp:sp modelId="{DE3DD856-F5FF-4F39-8E71-D20F0527605A}">
      <dsp:nvSpPr>
        <dsp:cNvPr id="0" name=""/>
        <dsp:cNvSpPr/>
      </dsp:nvSpPr>
      <dsp:spPr>
        <a:xfrm rot="5400000">
          <a:off x="3902645" y="1159778"/>
          <a:ext cx="424309" cy="509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" kern="1200"/>
        </a:p>
      </dsp:txBody>
      <dsp:txXfrm rot="-5400000">
        <a:off x="3962049" y="1202209"/>
        <a:ext cx="305502" cy="297016"/>
      </dsp:txXfrm>
    </dsp:sp>
    <dsp:sp modelId="{D87968E3-6D73-43EA-89D6-F4F93D8150DA}">
      <dsp:nvSpPr>
        <dsp:cNvPr id="0" name=""/>
        <dsp:cNvSpPr/>
      </dsp:nvSpPr>
      <dsp:spPr>
        <a:xfrm>
          <a:off x="3096458" y="1697236"/>
          <a:ext cx="2036683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Acquaintance</a:t>
          </a:r>
          <a:endParaRPr lang="en-US" sz="2500" kern="1200" dirty="0"/>
        </a:p>
      </dsp:txBody>
      <dsp:txXfrm>
        <a:off x="3129598" y="1730376"/>
        <a:ext cx="1970403" cy="1065210"/>
      </dsp:txXfrm>
    </dsp:sp>
    <dsp:sp modelId="{50839907-E90F-4AFC-B6EF-B17AB49FF6DC}">
      <dsp:nvSpPr>
        <dsp:cNvPr id="0" name=""/>
        <dsp:cNvSpPr/>
      </dsp:nvSpPr>
      <dsp:spPr>
        <a:xfrm rot="5400000">
          <a:off x="3902645" y="2857014"/>
          <a:ext cx="424309" cy="509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" kern="1200"/>
        </a:p>
      </dsp:txBody>
      <dsp:txXfrm rot="-5400000">
        <a:off x="3962049" y="2899445"/>
        <a:ext cx="305502" cy="297016"/>
      </dsp:txXfrm>
    </dsp:sp>
    <dsp:sp modelId="{EF46AC96-5CEA-4D0C-8EE6-05972C2C5E6F}">
      <dsp:nvSpPr>
        <dsp:cNvPr id="0" name=""/>
        <dsp:cNvSpPr/>
      </dsp:nvSpPr>
      <dsp:spPr>
        <a:xfrm>
          <a:off x="3096458" y="3394472"/>
          <a:ext cx="2036683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Establish/ Terminate</a:t>
          </a:r>
          <a:endParaRPr lang="en-US" sz="2500" kern="1200" dirty="0"/>
        </a:p>
      </dsp:txBody>
      <dsp:txXfrm>
        <a:off x="3129598" y="3427612"/>
        <a:ext cx="1970403" cy="10652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403B4-4E4B-41BC-B32A-E8A8402E32AC}" type="datetimeFigureOut">
              <a:rPr lang="en-US" smtClean="0"/>
              <a:pPr/>
              <a:t>22-May-15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ABD19-25F4-43B9-A0DC-93F9876D7F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70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Harmonious and obsessive</a:t>
            </a:r>
            <a:r>
              <a:rPr lang="en-US" baseline="0" dirty="0" smtClean="0"/>
              <a:t> passion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BD19-25F4-43B9-A0DC-93F9876D7F4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544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BD19-25F4-43B9-A0DC-93F9876D7F4F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BD19-25F4-43B9-A0DC-93F9876D7F4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theme captures something important about the data in relation to the research question, and represents some level of patterned response or meaning within the data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BD19-25F4-43B9-A0DC-93F9876D7F4F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Passion is at the core of all brand relationships – Fournier 1998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BD19-25F4-43B9-A0DC-93F9876D7F4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171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Literature</a:t>
            </a:r>
            <a:r>
              <a:rPr lang="en-US" baseline="0" dirty="0" smtClean="0"/>
              <a:t> review and expert interviews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BD19-25F4-43B9-A0DC-93F9876D7F4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Literature</a:t>
            </a:r>
            <a:r>
              <a:rPr lang="en-US" baseline="0" dirty="0" smtClean="0"/>
              <a:t> review and expert interviews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BD19-25F4-43B9-A0DC-93F9876D7F4F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Literature</a:t>
            </a:r>
            <a:r>
              <a:rPr lang="en-US" baseline="0" dirty="0" smtClean="0"/>
              <a:t> review and expert interviews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BD19-25F4-43B9-A0DC-93F9876D7F4F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theme captures something important about the data in relation to the research question, and represents some level of patterned response or meaning within the data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BD19-25F4-43B9-A0DC-93F9876D7F4F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Br. admiration comes from</a:t>
            </a:r>
            <a:r>
              <a:rPr lang="en-US" baseline="0" dirty="0" smtClean="0"/>
              <a:t> direct experience with the brand and/or observing the actions of brand in general social setting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BD19-25F4-43B9-A0DC-93F9876D7F4F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feeling of security and confidence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BD19-25F4-43B9-A0DC-93F9876D7F4F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theme captures something important about the data in relation to the research question, and represents some level of patterned response or meaning within the data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ABD19-25F4-43B9-A0DC-93F9876D7F4F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A1B4-3F42-42CD-9054-C9D7E5CC7834}" type="datetime1">
              <a:rPr lang="en-US" smtClean="0"/>
              <a:pPr/>
              <a:t>22-May-15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57F0-8D97-4EAC-A42E-E9FF285BB926}" type="datetime1">
              <a:rPr lang="en-US" smtClean="0"/>
              <a:pPr/>
              <a:t>22-May-15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2EC55-19D7-4932-BABE-99242210B208}" type="datetime1">
              <a:rPr lang="en-US" smtClean="0"/>
              <a:pPr/>
              <a:t>22-May-15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BD76-55A9-4A69-95C5-C58532480186}" type="datetime1">
              <a:rPr lang="en-US" smtClean="0"/>
              <a:pPr/>
              <a:t>22-May-15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6E21-730D-4BE6-B597-BCB395F1BF22}" type="datetime1">
              <a:rPr lang="en-US" smtClean="0"/>
              <a:pPr/>
              <a:t>22-May-15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51A6-4EF4-4F5E-A17D-9E1235AD1FA5}" type="datetime1">
              <a:rPr lang="en-US" smtClean="0"/>
              <a:pPr/>
              <a:t>22-May-15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9309-EDE7-446F-A5B6-8E8250882859}" type="datetime1">
              <a:rPr lang="en-US" smtClean="0"/>
              <a:pPr/>
              <a:t>22-May-15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3C1C9-B0F1-43C5-BDA8-F6ECBFB2DF5C}" type="datetime1">
              <a:rPr lang="en-US" smtClean="0"/>
              <a:pPr/>
              <a:t>22-May-15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9B9E-6BF8-4662-9DA0-1C2E408595D6}" type="datetime1">
              <a:rPr lang="en-US" smtClean="0"/>
              <a:pPr/>
              <a:t>22-May-15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F31D-6CF0-491E-B640-844E442B1755}" type="datetime1">
              <a:rPr lang="en-US" smtClean="0"/>
              <a:pPr/>
              <a:t>22-May-15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A3DE-27B2-4F08-86D7-AB63B87F5FB5}" type="datetime1">
              <a:rPr lang="en-US" smtClean="0"/>
              <a:pPr/>
              <a:t>22-May-15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4F990-CF25-4C91-ABD5-C187120768DA}" type="datetime1">
              <a:rPr lang="en-US" smtClean="0"/>
              <a:pPr/>
              <a:t>22-May-15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 Qualitative </a:t>
            </a:r>
            <a:r>
              <a:rPr lang="en-US" dirty="0" smtClean="0">
                <a:solidFill>
                  <a:schemeClr val="bg1"/>
                </a:solidFill>
              </a:rPr>
              <a:t>study on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Antecedents and Consequents of Brand </a:t>
            </a:r>
            <a:r>
              <a:rPr lang="en-US" dirty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assion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3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Diksha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Rohra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Prof. Dinesh Sharma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SJM School of Management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IIT Bombay,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Methodology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19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Favorite </a:t>
            </a:r>
            <a:r>
              <a:rPr lang="en-US" dirty="0" smtClean="0">
                <a:solidFill>
                  <a:schemeClr val="bg1"/>
                </a:solidFill>
              </a:rPr>
              <a:t>brands they have used (Mobile phones, laptop, sports equipment, perfume, coffee shop, retail, milk products, sports team, car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Thematic analysis of interview transcripts (Braun &amp; Clarke (2008</a:t>
            </a:r>
            <a:r>
              <a:rPr lang="en-US" dirty="0" smtClean="0">
                <a:solidFill>
                  <a:schemeClr val="bg1"/>
                </a:solidFill>
              </a:rPr>
              <a:t>))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Open-ended questions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Coding manual – code name, definition and explanation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Inter rater reliability – </a:t>
            </a:r>
            <a:r>
              <a:rPr lang="en-US" dirty="0" err="1" smtClean="0">
                <a:solidFill>
                  <a:schemeClr val="bg1"/>
                </a:solidFill>
              </a:rPr>
              <a:t>Krippendorf’s</a:t>
            </a:r>
            <a:r>
              <a:rPr lang="en-US" dirty="0" smtClean="0">
                <a:solidFill>
                  <a:schemeClr val="bg1"/>
                </a:solidFill>
              </a:rPr>
              <a:t> alpha, 3 raters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4</a:t>
            </a:r>
            <a:r>
              <a:rPr lang="en-US" dirty="0" smtClean="0">
                <a:solidFill>
                  <a:schemeClr val="bg1"/>
                </a:solidFill>
              </a:rPr>
              <a:t> iterations, clear definitions, minimum overlap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Alpha value in acceptable range (&gt;=0.80) for all themes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56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Findings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Antecedents of Passion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Brand </a:t>
            </a:r>
            <a:r>
              <a:rPr lang="en-US" dirty="0" smtClean="0">
                <a:solidFill>
                  <a:schemeClr val="bg1"/>
                </a:solidFill>
              </a:rPr>
              <a:t>experience </a:t>
            </a:r>
            <a:r>
              <a:rPr lang="en-US" sz="2400" dirty="0">
                <a:solidFill>
                  <a:schemeClr val="bg1"/>
                </a:solidFill>
              </a:rPr>
              <a:t>(</a:t>
            </a:r>
            <a:r>
              <a:rPr lang="en-US" sz="2400" dirty="0" err="1">
                <a:solidFill>
                  <a:schemeClr val="bg1"/>
                </a:solidFill>
              </a:rPr>
              <a:t>Brakus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>
                <a:solidFill>
                  <a:schemeClr val="bg1"/>
                </a:solidFill>
              </a:rPr>
              <a:t>Schmitt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>
                <a:solidFill>
                  <a:schemeClr val="bg1"/>
                </a:solidFill>
              </a:rPr>
              <a:t>&amp; </a:t>
            </a:r>
            <a:r>
              <a:rPr lang="en-US" sz="2400" dirty="0" err="1">
                <a:solidFill>
                  <a:schemeClr val="bg1"/>
                </a:solidFill>
              </a:rPr>
              <a:t>Zarantonello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(2009</a:t>
            </a:r>
            <a:r>
              <a:rPr lang="en-US" sz="2400" dirty="0">
                <a:solidFill>
                  <a:schemeClr val="bg1"/>
                </a:solidFill>
              </a:rPr>
              <a:t>))</a:t>
            </a:r>
            <a:endParaRPr lang="en-US" dirty="0">
              <a:solidFill>
                <a:schemeClr val="bg1"/>
              </a:solidFill>
            </a:endParaRP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Sensory, intellectual, feelings</a:t>
            </a:r>
          </a:p>
          <a:p>
            <a:pPr lvl="3"/>
            <a:r>
              <a:rPr lang="en-US" dirty="0" smtClean="0">
                <a:solidFill>
                  <a:schemeClr val="bg1"/>
                </a:solidFill>
              </a:rPr>
              <a:t>“The </a:t>
            </a:r>
            <a:r>
              <a:rPr lang="en-US" dirty="0">
                <a:solidFill>
                  <a:schemeClr val="bg1"/>
                </a:solidFill>
              </a:rPr>
              <a:t>taste is really good. Best coffee I've had outside </a:t>
            </a:r>
            <a:r>
              <a:rPr lang="en-US" dirty="0" err="1" smtClean="0">
                <a:solidFill>
                  <a:schemeClr val="bg1"/>
                </a:solidFill>
              </a:rPr>
              <a:t>home..it</a:t>
            </a:r>
            <a:r>
              <a:rPr lang="en-US" dirty="0" smtClean="0">
                <a:solidFill>
                  <a:schemeClr val="bg1"/>
                </a:solidFill>
              </a:rPr>
              <a:t> was my daily stress buster (</a:t>
            </a:r>
            <a:r>
              <a:rPr lang="en-US" dirty="0" err="1" smtClean="0">
                <a:solidFill>
                  <a:schemeClr val="bg1"/>
                </a:solidFill>
              </a:rPr>
              <a:t>Kumbakonam</a:t>
            </a:r>
            <a:r>
              <a:rPr lang="en-US" dirty="0" smtClean="0">
                <a:solidFill>
                  <a:schemeClr val="bg1"/>
                </a:solidFill>
              </a:rPr>
              <a:t>)”</a:t>
            </a:r>
          </a:p>
          <a:p>
            <a:pPr lvl="3"/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Brand </a:t>
            </a:r>
            <a:r>
              <a:rPr lang="en-US" dirty="0" smtClean="0">
                <a:solidFill>
                  <a:schemeClr val="bg1"/>
                </a:solidFill>
              </a:rPr>
              <a:t>admiration </a:t>
            </a:r>
            <a:r>
              <a:rPr lang="en-US" sz="2400" dirty="0">
                <a:solidFill>
                  <a:schemeClr val="bg1"/>
                </a:solidFill>
              </a:rPr>
              <a:t>(</a:t>
            </a:r>
            <a:r>
              <a:rPr lang="da-DK" sz="2400" dirty="0">
                <a:solidFill>
                  <a:schemeClr val="bg1"/>
                </a:solidFill>
              </a:rPr>
              <a:t>Kervyn</a:t>
            </a:r>
            <a:r>
              <a:rPr lang="da-DK" sz="2400" dirty="0">
                <a:solidFill>
                  <a:schemeClr val="bg1"/>
                </a:solidFill>
              </a:rPr>
              <a:t>,</a:t>
            </a:r>
            <a:r>
              <a:rPr lang="da-DK" sz="2400" dirty="0">
                <a:solidFill>
                  <a:schemeClr val="bg1"/>
                </a:solidFill>
              </a:rPr>
              <a:t> Fiske </a:t>
            </a:r>
            <a:r>
              <a:rPr lang="da-DK" sz="2400" dirty="0">
                <a:solidFill>
                  <a:schemeClr val="bg1"/>
                </a:solidFill>
              </a:rPr>
              <a:t>&amp; </a:t>
            </a:r>
            <a:r>
              <a:rPr lang="da-DK" sz="2400" dirty="0">
                <a:solidFill>
                  <a:schemeClr val="bg1"/>
                </a:solidFill>
              </a:rPr>
              <a:t>Malone </a:t>
            </a:r>
            <a:r>
              <a:rPr lang="da-DK" sz="2400" dirty="0">
                <a:solidFill>
                  <a:schemeClr val="bg1"/>
                </a:solidFill>
              </a:rPr>
              <a:t>(2012</a:t>
            </a:r>
            <a:r>
              <a:rPr lang="da-DK" sz="2400" dirty="0" smtClean="0">
                <a:solidFill>
                  <a:schemeClr val="bg1"/>
                </a:solidFill>
              </a:rPr>
              <a:t>))</a:t>
            </a:r>
            <a:endParaRPr lang="en-US" sz="2400" dirty="0">
              <a:solidFill>
                <a:schemeClr val="bg1"/>
              </a:solidFill>
            </a:endParaRP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Warmth, competence</a:t>
            </a:r>
            <a:endParaRPr lang="en-US" dirty="0">
              <a:solidFill>
                <a:schemeClr val="bg1"/>
              </a:solidFill>
            </a:endParaRPr>
          </a:p>
          <a:p>
            <a:pPr lvl="3"/>
            <a:r>
              <a:rPr lang="en-US" dirty="0" smtClean="0">
                <a:solidFill>
                  <a:schemeClr val="bg1"/>
                </a:solidFill>
              </a:rPr>
              <a:t>“I visited </a:t>
            </a:r>
            <a:r>
              <a:rPr lang="en-US" dirty="0">
                <a:solidFill>
                  <a:schemeClr val="bg1"/>
                </a:solidFill>
              </a:rPr>
              <a:t>Gujarat, </a:t>
            </a:r>
            <a:r>
              <a:rPr lang="en-US" dirty="0" err="1">
                <a:solidFill>
                  <a:schemeClr val="bg1"/>
                </a:solidFill>
              </a:rPr>
              <a:t>Amul</a:t>
            </a:r>
            <a:r>
              <a:rPr lang="en-US" dirty="0">
                <a:solidFill>
                  <a:schemeClr val="bg1"/>
                </a:solidFill>
              </a:rPr>
              <a:t> has done wonderful things there, people have huge houses, financially well </a:t>
            </a:r>
            <a:r>
              <a:rPr lang="en-US" dirty="0" smtClean="0">
                <a:solidFill>
                  <a:schemeClr val="bg1"/>
                </a:solidFill>
              </a:rPr>
              <a:t>off</a:t>
            </a:r>
            <a:r>
              <a:rPr lang="en-US" dirty="0" smtClean="0">
                <a:solidFill>
                  <a:schemeClr val="bg1"/>
                </a:solidFill>
              </a:rPr>
              <a:t>”</a:t>
            </a:r>
          </a:p>
          <a:p>
            <a:pPr lvl="3"/>
            <a:r>
              <a:rPr lang="en-US" dirty="0" smtClean="0">
                <a:solidFill>
                  <a:schemeClr val="bg1"/>
                </a:solidFill>
              </a:rPr>
              <a:t>“(</a:t>
            </a:r>
            <a:r>
              <a:rPr lang="en-US" dirty="0" err="1" smtClean="0">
                <a:solidFill>
                  <a:schemeClr val="bg1"/>
                </a:solidFill>
              </a:rPr>
              <a:t>Amul</a:t>
            </a:r>
            <a:r>
              <a:rPr lang="en-US" dirty="0" smtClean="0">
                <a:solidFill>
                  <a:schemeClr val="bg1"/>
                </a:solidFill>
              </a:rPr>
              <a:t>) first </a:t>
            </a:r>
            <a:r>
              <a:rPr lang="en-US" dirty="0">
                <a:solidFill>
                  <a:schemeClr val="bg1"/>
                </a:solidFill>
              </a:rPr>
              <a:t>to give milk in </a:t>
            </a:r>
            <a:r>
              <a:rPr lang="en-US" dirty="0" err="1">
                <a:solidFill>
                  <a:schemeClr val="bg1"/>
                </a:solidFill>
              </a:rPr>
              <a:t>pouches..it</a:t>
            </a:r>
            <a:r>
              <a:rPr lang="en-US" dirty="0">
                <a:solidFill>
                  <a:schemeClr val="bg1"/>
                </a:solidFill>
              </a:rPr>
              <a:t> is a pioneer, even 10-13 years ago they had an email-id where me and my father sent an email and they replied</a:t>
            </a:r>
            <a:r>
              <a:rPr lang="en-US" dirty="0" smtClean="0">
                <a:solidFill>
                  <a:schemeClr val="bg1"/>
                </a:solidFill>
              </a:rPr>
              <a:t>!”</a:t>
            </a:r>
            <a:endParaRPr lang="en-US" dirty="0" smtClean="0">
              <a:solidFill>
                <a:schemeClr val="bg1"/>
              </a:solidFill>
            </a:endParaRPr>
          </a:p>
          <a:p>
            <a:pPr lvl="3"/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Brand </a:t>
            </a:r>
            <a:r>
              <a:rPr lang="en-US" dirty="0">
                <a:solidFill>
                  <a:schemeClr val="bg1"/>
                </a:solidFill>
              </a:rPr>
              <a:t>trust </a:t>
            </a:r>
            <a:r>
              <a:rPr lang="en-US" sz="2400" dirty="0" smtClean="0">
                <a:solidFill>
                  <a:schemeClr val="bg1"/>
                </a:solidFill>
              </a:rPr>
              <a:t>(</a:t>
            </a:r>
            <a:r>
              <a:rPr lang="en-US" sz="2400" dirty="0">
                <a:solidFill>
                  <a:schemeClr val="bg1"/>
                </a:solidFill>
              </a:rPr>
              <a:t>Albert, </a:t>
            </a:r>
            <a:r>
              <a:rPr lang="en-US" sz="2400" dirty="0" err="1">
                <a:solidFill>
                  <a:schemeClr val="bg1"/>
                </a:solidFill>
              </a:rPr>
              <a:t>Merunka</a:t>
            </a:r>
            <a:r>
              <a:rPr lang="en-US" sz="2400" dirty="0">
                <a:solidFill>
                  <a:schemeClr val="bg1"/>
                </a:solidFill>
              </a:rPr>
              <a:t> &amp; </a:t>
            </a:r>
            <a:r>
              <a:rPr lang="en-US" sz="2400" dirty="0" err="1">
                <a:solidFill>
                  <a:schemeClr val="bg1"/>
                </a:solidFill>
              </a:rPr>
              <a:t>Valette</a:t>
            </a:r>
            <a:r>
              <a:rPr lang="en-US" sz="2400" dirty="0">
                <a:solidFill>
                  <a:schemeClr val="bg1"/>
                </a:solidFill>
              </a:rPr>
              <a:t>-Florence (2013))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Reliability</a:t>
            </a:r>
          </a:p>
          <a:p>
            <a:pPr lvl="3"/>
            <a:r>
              <a:rPr lang="en-US" dirty="0">
                <a:solidFill>
                  <a:schemeClr val="bg1"/>
                </a:solidFill>
              </a:rPr>
              <a:t>“For me TATA=trust, never tried any other </a:t>
            </a:r>
            <a:r>
              <a:rPr lang="en-US" dirty="0" smtClean="0">
                <a:solidFill>
                  <a:schemeClr val="bg1"/>
                </a:solidFill>
              </a:rPr>
              <a:t>store”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914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Findings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Antecedents of passion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Self-expressiveness </a:t>
            </a:r>
            <a:r>
              <a:rPr lang="en-US" sz="2400" dirty="0" smtClean="0">
                <a:solidFill>
                  <a:schemeClr val="bg1"/>
                </a:solidFill>
              </a:rPr>
              <a:t>(Albert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Merunka</a:t>
            </a:r>
            <a:r>
              <a:rPr lang="en-US" sz="2400" dirty="0">
                <a:solidFill>
                  <a:schemeClr val="bg1"/>
                </a:solidFill>
              </a:rPr>
              <a:t> &amp; </a:t>
            </a:r>
            <a:r>
              <a:rPr lang="en-US" sz="2400" dirty="0" err="1">
                <a:solidFill>
                  <a:schemeClr val="bg1"/>
                </a:solidFill>
              </a:rPr>
              <a:t>Valette</a:t>
            </a:r>
            <a:r>
              <a:rPr lang="en-US" sz="2400" dirty="0">
                <a:solidFill>
                  <a:schemeClr val="bg1"/>
                </a:solidFill>
              </a:rPr>
              <a:t>-Florence (2013))</a:t>
            </a:r>
            <a:endParaRPr lang="en-US" sz="2400" dirty="0">
              <a:solidFill>
                <a:schemeClr val="bg1"/>
              </a:solidFill>
            </a:endParaRPr>
          </a:p>
          <a:p>
            <a:pPr lvl="2"/>
            <a:r>
              <a:rPr lang="en-US" dirty="0">
                <a:solidFill>
                  <a:schemeClr val="bg1"/>
                </a:solidFill>
              </a:rPr>
              <a:t>Self concept connection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Social self</a:t>
            </a:r>
          </a:p>
          <a:p>
            <a:pPr lvl="3"/>
            <a:r>
              <a:rPr lang="en-US" dirty="0">
                <a:solidFill>
                  <a:schemeClr val="bg1"/>
                </a:solidFill>
              </a:rPr>
              <a:t>“the color of clothes they have suits my personality - not jarring but </a:t>
            </a:r>
            <a:r>
              <a:rPr lang="en-US" dirty="0" smtClean="0">
                <a:solidFill>
                  <a:schemeClr val="bg1"/>
                </a:solidFill>
              </a:rPr>
              <a:t>subtle </a:t>
            </a:r>
            <a:r>
              <a:rPr lang="en-US" dirty="0">
                <a:solidFill>
                  <a:schemeClr val="bg1"/>
                </a:solidFill>
              </a:rPr>
              <a:t>and soft </a:t>
            </a:r>
            <a:r>
              <a:rPr lang="en-US" dirty="0" smtClean="0">
                <a:solidFill>
                  <a:schemeClr val="bg1"/>
                </a:solidFill>
              </a:rPr>
              <a:t>colors (</a:t>
            </a:r>
            <a:r>
              <a:rPr lang="en-US" dirty="0">
                <a:solidFill>
                  <a:schemeClr val="bg1"/>
                </a:solidFill>
              </a:rPr>
              <a:t>W</a:t>
            </a:r>
            <a:r>
              <a:rPr lang="en-US" dirty="0" smtClean="0">
                <a:solidFill>
                  <a:schemeClr val="bg1"/>
                </a:solidFill>
              </a:rPr>
              <a:t>estside)”</a:t>
            </a:r>
            <a:endParaRPr lang="en-US" dirty="0" smtClean="0">
              <a:solidFill>
                <a:schemeClr val="bg1"/>
              </a:solidFill>
            </a:endParaRPr>
          </a:p>
          <a:p>
            <a:pPr lvl="3"/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Consequents </a:t>
            </a:r>
            <a:r>
              <a:rPr lang="en-US" dirty="0">
                <a:solidFill>
                  <a:schemeClr val="bg1"/>
                </a:solidFill>
              </a:rPr>
              <a:t>of Passion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Loyalty: continue to buy this brand, </a:t>
            </a:r>
            <a:r>
              <a:rPr lang="en-US" dirty="0" smtClean="0">
                <a:solidFill>
                  <a:schemeClr val="bg1"/>
                </a:solidFill>
              </a:rPr>
              <a:t>no intention </a:t>
            </a:r>
            <a:r>
              <a:rPr lang="en-US" dirty="0">
                <a:solidFill>
                  <a:schemeClr val="bg1"/>
                </a:solidFill>
              </a:rPr>
              <a:t>to switch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articipate </a:t>
            </a:r>
            <a:r>
              <a:rPr lang="en-US" dirty="0">
                <a:solidFill>
                  <a:schemeClr val="bg1"/>
                </a:solidFill>
              </a:rPr>
              <a:t>in online </a:t>
            </a:r>
            <a:r>
              <a:rPr lang="en-US" dirty="0" smtClean="0">
                <a:solidFill>
                  <a:schemeClr val="bg1"/>
                </a:solidFill>
              </a:rPr>
              <a:t>community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Willing to engage with the brand through coupons, advertisements, in-store promotion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Attitude to online community influences participation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88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Model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781800" y="2438400"/>
            <a:ext cx="1981200" cy="100791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Loyalty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269673" y="4419600"/>
            <a:ext cx="1835727" cy="9144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Self expressive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352800" y="3124200"/>
            <a:ext cx="1600200" cy="9144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Brand passion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352800" y="1828800"/>
            <a:ext cx="1600200" cy="9144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Brand trust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85800" y="2209800"/>
            <a:ext cx="1828800" cy="9144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Brand experience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685800" y="4038600"/>
            <a:ext cx="1839191" cy="9144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Brand admiration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11" idx="4"/>
            <a:endCxn id="10" idx="0"/>
          </p:cNvCxnSpPr>
          <p:nvPr/>
        </p:nvCxnSpPr>
        <p:spPr>
          <a:xfrm>
            <a:off x="4152900" y="2743200"/>
            <a:ext cx="0" cy="3810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3" idx="6"/>
            <a:endCxn id="10" idx="2"/>
          </p:cNvCxnSpPr>
          <p:nvPr/>
        </p:nvCxnSpPr>
        <p:spPr>
          <a:xfrm flipV="1">
            <a:off x="2524991" y="3581400"/>
            <a:ext cx="827809" cy="9144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2" idx="6"/>
            <a:endCxn id="10" idx="2"/>
          </p:cNvCxnSpPr>
          <p:nvPr/>
        </p:nvCxnSpPr>
        <p:spPr>
          <a:xfrm>
            <a:off x="2514600" y="2667000"/>
            <a:ext cx="838200" cy="9144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9" idx="0"/>
            <a:endCxn id="10" idx="4"/>
          </p:cNvCxnSpPr>
          <p:nvPr/>
        </p:nvCxnSpPr>
        <p:spPr>
          <a:xfrm flipH="1" flipV="1">
            <a:off x="4152900" y="4038600"/>
            <a:ext cx="34637" cy="3810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6"/>
            <a:endCxn id="7" idx="2"/>
          </p:cNvCxnSpPr>
          <p:nvPr/>
        </p:nvCxnSpPr>
        <p:spPr>
          <a:xfrm flipV="1">
            <a:off x="4953000" y="2942359"/>
            <a:ext cx="1828800" cy="639041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6"/>
            <a:endCxn id="7" idx="2"/>
          </p:cNvCxnSpPr>
          <p:nvPr/>
        </p:nvCxnSpPr>
        <p:spPr>
          <a:xfrm flipV="1">
            <a:off x="5105400" y="2942359"/>
            <a:ext cx="1676400" cy="1934441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1" idx="6"/>
            <a:endCxn id="7" idx="2"/>
          </p:cNvCxnSpPr>
          <p:nvPr/>
        </p:nvCxnSpPr>
        <p:spPr>
          <a:xfrm>
            <a:off x="4953000" y="2286000"/>
            <a:ext cx="1828800" cy="656359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6705600" y="3886200"/>
            <a:ext cx="2057400" cy="100791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Attitude towards BC participation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>
            <a:stCxn id="10" idx="6"/>
            <a:endCxn id="24" idx="2"/>
          </p:cNvCxnSpPr>
          <p:nvPr/>
        </p:nvCxnSpPr>
        <p:spPr>
          <a:xfrm>
            <a:off x="4953000" y="3581400"/>
            <a:ext cx="1752600" cy="808759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5334000" y="4876800"/>
            <a:ext cx="1371600" cy="6096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General attitude</a:t>
            </a:r>
          </a:p>
        </p:txBody>
      </p:sp>
      <p:cxnSp>
        <p:nvCxnSpPr>
          <p:cNvPr id="30" name="Straight Arrow Connector 29"/>
          <p:cNvCxnSpPr>
            <a:stCxn id="29" idx="0"/>
          </p:cNvCxnSpPr>
          <p:nvPr/>
        </p:nvCxnSpPr>
        <p:spPr>
          <a:xfrm flipV="1">
            <a:off x="6019800" y="4495800"/>
            <a:ext cx="685800" cy="3810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8823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Conclusion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Apart from </a:t>
            </a:r>
            <a:r>
              <a:rPr lang="en-US" dirty="0" smtClean="0">
                <a:solidFill>
                  <a:schemeClr val="bg1"/>
                </a:solidFill>
              </a:rPr>
              <a:t>self-expressiveness &amp; trust </a:t>
            </a:r>
            <a:r>
              <a:rPr lang="en-US" dirty="0" smtClean="0">
                <a:solidFill>
                  <a:schemeClr val="bg1"/>
                </a:solidFill>
              </a:rPr>
              <a:t>consumers are passionate about a brand because of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Brand experience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Brand </a:t>
            </a:r>
            <a:r>
              <a:rPr lang="en-US" dirty="0" smtClean="0">
                <a:solidFill>
                  <a:schemeClr val="bg1"/>
                </a:solidFill>
              </a:rPr>
              <a:t>admiration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Passionate consumers are willing to interact with </a:t>
            </a:r>
            <a:r>
              <a:rPr lang="en-US" dirty="0" smtClean="0">
                <a:solidFill>
                  <a:schemeClr val="bg1"/>
                </a:solidFill>
              </a:rPr>
              <a:t>brands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Participate in brand communities but that is also influenced by their general attitude towards online community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88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Thank You!!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8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Aristotle (1952 edition) - Functions of adult </a:t>
            </a:r>
            <a:r>
              <a:rPr lang="en-US" dirty="0" smtClean="0"/>
              <a:t>friendships or friendship expectations</a:t>
            </a:r>
            <a:endParaRPr lang="en-US" dirty="0" smtClean="0"/>
          </a:p>
          <a:p>
            <a:pPr lvl="1"/>
            <a:r>
              <a:rPr lang="en-US" dirty="0" smtClean="0"/>
              <a:t>Utility (useful to me) - benefit</a:t>
            </a:r>
          </a:p>
          <a:p>
            <a:pPr lvl="1"/>
            <a:r>
              <a:rPr lang="en-US" dirty="0" smtClean="0"/>
              <a:t>Pleasure (games, stimulating conversations, etc.)</a:t>
            </a:r>
          </a:p>
          <a:p>
            <a:pPr lvl="1"/>
            <a:r>
              <a:rPr lang="en-US" dirty="0" smtClean="0"/>
              <a:t>Virtue (admirable qualities)</a:t>
            </a:r>
          </a:p>
          <a:p>
            <a:pPr lvl="2"/>
            <a:r>
              <a:rPr lang="en-US" dirty="0" smtClean="0"/>
              <a:t>Utility and pleasure are present but secondary</a:t>
            </a:r>
          </a:p>
          <a:p>
            <a:pPr lvl="2"/>
            <a:r>
              <a:rPr lang="en-US" dirty="0" smtClean="0"/>
              <a:t>Probably last longer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process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676400"/>
            <a:ext cx="2284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Proximity, familiarity,</a:t>
            </a:r>
          </a:p>
          <a:p>
            <a:r>
              <a:rPr lang="en-US" dirty="0" smtClean="0"/>
              <a:t>Physical attractiveness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3505200"/>
            <a:ext cx="18110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Reciprocal liking, </a:t>
            </a:r>
          </a:p>
          <a:p>
            <a:r>
              <a:rPr lang="en-US" dirty="0" smtClean="0"/>
              <a:t>Similarity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53340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Mutual decision on how to continue further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16002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-Familiarity - Ads. friends/ relatives/ reference group, news</a:t>
            </a:r>
          </a:p>
          <a:p>
            <a:r>
              <a:rPr lang="en-US" dirty="0" smtClean="0"/>
              <a:t>- Attraction factor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248400" y="5105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Decision by consumer to continue/terminate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3352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-Using the brand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Method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Thematic analysis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1. transcription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2. identify codes (data driven)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3. combine codes to identify themes (</a:t>
            </a:r>
            <a:r>
              <a:rPr lang="en-US" dirty="0">
                <a:solidFill>
                  <a:schemeClr val="bg1"/>
                </a:solidFill>
              </a:rPr>
              <a:t>relationship between codes, between themes, and between different levels of themes)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4. Review themes (</a:t>
            </a:r>
            <a:r>
              <a:rPr lang="en-US" dirty="0">
                <a:solidFill>
                  <a:schemeClr val="bg1"/>
                </a:solidFill>
              </a:rPr>
              <a:t>Data within themes should cohere together meaningfully, while there should be clear and identifiable distinctions between </a:t>
            </a:r>
            <a:r>
              <a:rPr lang="en-US" dirty="0" smtClean="0">
                <a:solidFill>
                  <a:schemeClr val="bg1"/>
                </a:solidFill>
              </a:rPr>
              <a:t>themes)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5. </a:t>
            </a:r>
            <a:r>
              <a:rPr lang="en-US" dirty="0">
                <a:solidFill>
                  <a:schemeClr val="bg1"/>
                </a:solidFill>
              </a:rPr>
              <a:t>By ‘define and refine’, we mean identifying the ‘essence’ of what each theme is about (as well as the themes overall), and determining what aspect of the data each theme captures</a:t>
            </a:r>
            <a:r>
              <a:rPr lang="en-US" dirty="0"/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914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Brand trust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Definition: Beliefs about safety and honesty are important facets of trust; a process that is well thought out and carefully considered.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 trust this brand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This is an honest brand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This brand is </a:t>
            </a:r>
            <a:r>
              <a:rPr lang="en-US" dirty="0" smtClean="0">
                <a:solidFill>
                  <a:schemeClr val="bg1"/>
                </a:solidFill>
              </a:rPr>
              <a:t>safe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85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Agenda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Brand Passion – definition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Need for study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Literature review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Research Gap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Research Question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Research Methodology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Findings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Conclusions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78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Brand Experience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First hand interaction with brand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Describe – Five senses, intellectual pleasure, how using the brand makes them feel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evoked </a:t>
            </a:r>
            <a:r>
              <a:rPr lang="en-US" dirty="0">
                <a:solidFill>
                  <a:schemeClr val="bg1"/>
                </a:solidFill>
              </a:rPr>
              <a:t>by brand-related stimuli that are part of a brand’s design and identity, packaging, </a:t>
            </a:r>
            <a:r>
              <a:rPr lang="en-US" dirty="0" smtClean="0">
                <a:solidFill>
                  <a:schemeClr val="bg1"/>
                </a:solidFill>
              </a:rPr>
              <a:t>communications</a:t>
            </a:r>
            <a:r>
              <a:rPr lang="en-US" dirty="0" smtClean="0"/>
              <a:t> </a:t>
            </a:r>
            <a:r>
              <a:rPr lang="en-US" dirty="0">
                <a:solidFill>
                  <a:schemeClr val="bg1"/>
                </a:solidFill>
              </a:rPr>
              <a:t>and environments”.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Environments – in store, employee interaction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But not all ‘usage’ statements are experience e.g. using for X years, no problems – Trust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446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Brand self expressiveness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Definition: Self-expressive brand is the consumer’s perception of the degree to which the specific brand enhances one’s social self and/or reflects one’s inner self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Self-concept connection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This brand symbolizes the kind of person I really am inside.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This brand reflects my personality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This brand is an extension of my inner self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This brand mirrors the real me.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Social Self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This brand contributes to my image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This brand adds to a social ‘role’ I play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This brand has a positive impact on what others think of me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This brand improves the way society views 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02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Loyalty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schemeClr val="bg1"/>
                </a:solidFill>
              </a:rPr>
              <a:t>I will buy this brand the next time I buy [product category]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I intend to keep purchasing this brand.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If I got any [product category] for free, I would choose this </a:t>
            </a:r>
            <a:r>
              <a:rPr lang="en-US" dirty="0" smtClean="0">
                <a:solidFill>
                  <a:schemeClr val="bg1"/>
                </a:solidFill>
              </a:rPr>
              <a:t>brand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054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Attitude towards brand community participation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Positive- yes willing to though may not currently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Negative-not willing, not interested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736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Brand trust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i="1" dirty="0" err="1" smtClean="0">
                <a:solidFill>
                  <a:schemeClr val="bg1"/>
                </a:solidFill>
              </a:rPr>
              <a:t>fiability</a:t>
            </a:r>
            <a:r>
              <a:rPr lang="en-US" i="1" dirty="0" smtClean="0">
                <a:solidFill>
                  <a:schemeClr val="bg1"/>
                </a:solidFill>
              </a:rPr>
              <a:t> dimension of brand trust has a technical nature because it concerns </a:t>
            </a:r>
            <a:r>
              <a:rPr lang="en-US" dirty="0" smtClean="0">
                <a:solidFill>
                  <a:schemeClr val="bg1"/>
                </a:solidFill>
              </a:rPr>
              <a:t>the perception that the brand can fulfill or satisfy consumers needs. It is related to the individual’s belief that the brand accomplishes its value promise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Underlying this dimension there is a sense of predictability that the brand satisfies the individuals' needs in consistently positive ways.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trust as a feeling of security and confidence, and this is the view adopted by us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X1: With brand [X] I obtain what I look for in a [product]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X2: Brand [X] is always at my consumption expectations level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X3: Brand [X] gives me confidence and certainty in the consumption of a [product]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X4: Brand [X] never disappoints me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dirty="0"/>
              <a:t>Sung, Y., &amp; Choi, S. M. (2010). </a:t>
            </a:r>
            <a:r>
              <a:rPr lang="en-US" sz="1800" dirty="0"/>
              <a:t>“ I Won’t Leave You Although You Disappoint Me”: The Interplay Between Satisfaction , Investment , and Alternatives in Determining Consumer – Brand Relationship Commitment. </a:t>
            </a:r>
            <a:r>
              <a:rPr lang="en-US" sz="1800" i="1" dirty="0"/>
              <a:t>Psychology &amp; Marketing</a:t>
            </a:r>
            <a:r>
              <a:rPr lang="en-US" sz="1800" dirty="0"/>
              <a:t>, </a:t>
            </a:r>
            <a:r>
              <a:rPr lang="en-US" sz="1800" i="1" dirty="0"/>
              <a:t>27</a:t>
            </a:r>
            <a:r>
              <a:rPr lang="en-US" sz="1800" dirty="0"/>
              <a:t>(11), 1050–1074. </a:t>
            </a:r>
            <a:endParaRPr lang="en-US" sz="1800" dirty="0" smtClean="0"/>
          </a:p>
          <a:p>
            <a:pPr lvl="1"/>
            <a:r>
              <a:rPr lang="en-US" sz="1800" dirty="0"/>
              <a:t>Loyal consumers who repeatedly purchase the brand without strong brand preference are likely to switch to another </a:t>
            </a:r>
            <a:r>
              <a:rPr lang="en-US" sz="1800" dirty="0" smtClean="0"/>
              <a:t>brand</a:t>
            </a:r>
          </a:p>
          <a:p>
            <a:r>
              <a:rPr lang="en-US" sz="1800" b="1" dirty="0" err="1"/>
              <a:t>Chernev</a:t>
            </a:r>
            <a:r>
              <a:rPr lang="en-US" sz="1800" b="1" dirty="0"/>
              <a:t>, A., Hamilton, R., &amp; Gal, D. (2011). </a:t>
            </a:r>
            <a:r>
              <a:rPr lang="en-US" sz="1800" dirty="0"/>
              <a:t>Competing for Consumer Identity : Limits to Self-Expression and the Perils of Lifestyle Branding. Journal of Marketing, 75(May), 66–82</a:t>
            </a:r>
            <a:r>
              <a:rPr lang="en-US" sz="1800" dirty="0"/>
              <a:t>.</a:t>
            </a:r>
          </a:p>
          <a:p>
            <a:pPr lvl="1"/>
            <a:r>
              <a:rPr lang="en-US" sz="1800" dirty="0"/>
              <a:t>Prior research has documented the role of brands as a means of self-expression in various contexts. </a:t>
            </a:r>
            <a:r>
              <a:rPr lang="en-US" sz="1800" dirty="0" smtClean="0"/>
              <a:t>If </a:t>
            </a:r>
            <a:r>
              <a:rPr lang="en-US" sz="1800" dirty="0"/>
              <a:t>consumers are able to find alternative means of self expression then their need to use the brand as a means of self expression decreases.</a:t>
            </a: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Brand Passion - Definition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Brand passion is defined as: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a strong desire to use the brand  (</a:t>
            </a:r>
            <a:r>
              <a:rPr lang="en-US" sz="2400" dirty="0" err="1" smtClean="0">
                <a:solidFill>
                  <a:schemeClr val="bg1"/>
                </a:solidFill>
              </a:rPr>
              <a:t>Batra</a:t>
            </a:r>
            <a:r>
              <a:rPr lang="en-US" sz="2400" dirty="0" smtClean="0">
                <a:solidFill>
                  <a:schemeClr val="bg1"/>
                </a:solidFill>
              </a:rPr>
              <a:t> et al. (2012))</a:t>
            </a:r>
          </a:p>
          <a:p>
            <a:pPr lvl="1"/>
            <a:endParaRPr lang="en-US" sz="2400" dirty="0" smtClean="0">
              <a:solidFill>
                <a:schemeClr val="bg1"/>
              </a:solidFill>
            </a:endParaRP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desire </a:t>
            </a:r>
            <a:r>
              <a:rPr lang="en-US" sz="2400" dirty="0" smtClean="0">
                <a:solidFill>
                  <a:schemeClr val="bg1"/>
                </a:solidFill>
              </a:rPr>
              <a:t>is </a:t>
            </a:r>
            <a:r>
              <a:rPr lang="en-US" sz="2400" dirty="0" smtClean="0">
                <a:solidFill>
                  <a:schemeClr val="bg1"/>
                </a:solidFill>
              </a:rPr>
              <a:t>self-controlled rather than forced due to external pressure (harmonious) (</a:t>
            </a:r>
            <a:r>
              <a:rPr lang="en-US" sz="2400" dirty="0" err="1" smtClean="0">
                <a:solidFill>
                  <a:schemeClr val="bg1"/>
                </a:solidFill>
              </a:rPr>
              <a:t>Swimberghe</a:t>
            </a:r>
            <a:r>
              <a:rPr lang="en-US" sz="2400" dirty="0" smtClean="0">
                <a:solidFill>
                  <a:schemeClr val="bg1"/>
                </a:solidFill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</a:rPr>
              <a:t>Astakhova</a:t>
            </a:r>
            <a:r>
              <a:rPr lang="en-US" sz="2400" dirty="0" smtClean="0">
                <a:solidFill>
                  <a:schemeClr val="bg1"/>
                </a:solidFill>
              </a:rPr>
              <a:t>, &amp; Wooldridge, 2014)</a:t>
            </a:r>
          </a:p>
          <a:p>
            <a:pPr lvl="1"/>
            <a:endParaRPr lang="en-US" sz="2400" dirty="0" smtClean="0">
              <a:solidFill>
                <a:schemeClr val="bg1"/>
              </a:solidFill>
            </a:endParaRP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More than brand preference including a feeling of something being missing when unable to use the brand (Fournier, 1998)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Need for study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Autofit/>
          </a:bodyPr>
          <a:lstStyle/>
          <a:p>
            <a:r>
              <a:rPr lang="en-US" sz="2600" dirty="0" smtClean="0">
                <a:solidFill>
                  <a:schemeClr val="bg1"/>
                </a:solidFill>
              </a:rPr>
              <a:t>Increasing </a:t>
            </a:r>
            <a:r>
              <a:rPr lang="en-US" sz="2600" dirty="0">
                <a:solidFill>
                  <a:schemeClr val="bg1"/>
                </a:solidFill>
              </a:rPr>
              <a:t>interest in academic research </a:t>
            </a:r>
            <a:r>
              <a:rPr lang="en-US" sz="2600" dirty="0" smtClean="0">
                <a:solidFill>
                  <a:schemeClr val="bg1"/>
                </a:solidFill>
              </a:rPr>
              <a:t>&amp; </a:t>
            </a:r>
            <a:r>
              <a:rPr lang="en-US" sz="2600" dirty="0">
                <a:solidFill>
                  <a:schemeClr val="bg1"/>
                </a:solidFill>
              </a:rPr>
              <a:t>practitioners in the concept of ‘brand love’ (</a:t>
            </a:r>
            <a:r>
              <a:rPr lang="en-US" sz="2600" dirty="0" err="1">
                <a:solidFill>
                  <a:schemeClr val="bg1"/>
                </a:solidFill>
              </a:rPr>
              <a:t>Batra</a:t>
            </a:r>
            <a:r>
              <a:rPr lang="en-US" sz="2600" dirty="0">
                <a:solidFill>
                  <a:schemeClr val="bg1"/>
                </a:solidFill>
              </a:rPr>
              <a:t>, </a:t>
            </a:r>
            <a:r>
              <a:rPr lang="en-US" sz="2600" dirty="0" err="1">
                <a:solidFill>
                  <a:schemeClr val="bg1"/>
                </a:solidFill>
              </a:rPr>
              <a:t>Ahuvia</a:t>
            </a:r>
            <a:r>
              <a:rPr lang="en-US" sz="2600" dirty="0">
                <a:solidFill>
                  <a:schemeClr val="bg1"/>
                </a:solidFill>
              </a:rPr>
              <a:t> &amp; </a:t>
            </a:r>
            <a:r>
              <a:rPr lang="en-US" sz="2600" dirty="0" err="1">
                <a:solidFill>
                  <a:schemeClr val="bg1"/>
                </a:solidFill>
              </a:rPr>
              <a:t>Bagozzi</a:t>
            </a:r>
            <a:r>
              <a:rPr lang="en-US" sz="2600" dirty="0">
                <a:solidFill>
                  <a:schemeClr val="bg1"/>
                </a:solidFill>
              </a:rPr>
              <a:t>(2012</a:t>
            </a:r>
            <a:r>
              <a:rPr lang="en-US" sz="2600" dirty="0" smtClean="0">
                <a:solidFill>
                  <a:schemeClr val="bg1"/>
                </a:solidFill>
              </a:rPr>
              <a:t>))</a:t>
            </a:r>
            <a:endParaRPr lang="en-US" sz="2600" dirty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If we can understand brand love we can understand true loyalty among consumers (</a:t>
            </a:r>
            <a:r>
              <a:rPr lang="en-US" sz="2600" dirty="0" err="1" smtClean="0">
                <a:solidFill>
                  <a:schemeClr val="bg1"/>
                </a:solidFill>
              </a:rPr>
              <a:t>Batra</a:t>
            </a:r>
            <a:r>
              <a:rPr lang="en-US" sz="2600" dirty="0" smtClean="0">
                <a:solidFill>
                  <a:schemeClr val="bg1"/>
                </a:solidFill>
              </a:rPr>
              <a:t>, et. al (2012));</a:t>
            </a:r>
          </a:p>
          <a:p>
            <a:r>
              <a:rPr lang="en-US" sz="2600" dirty="0">
                <a:solidFill>
                  <a:schemeClr val="bg1"/>
                </a:solidFill>
              </a:rPr>
              <a:t>Passion is a key element for brand love (Fournier (1998))</a:t>
            </a:r>
          </a:p>
          <a:p>
            <a:r>
              <a:rPr lang="en-US" sz="2600" dirty="0">
                <a:solidFill>
                  <a:schemeClr val="bg1"/>
                </a:solidFill>
              </a:rPr>
              <a:t>Without passion there may be repeat purchase based on liking but no love (</a:t>
            </a:r>
            <a:r>
              <a:rPr lang="en-US" sz="2600" dirty="0" err="1">
                <a:solidFill>
                  <a:schemeClr val="bg1"/>
                </a:solidFill>
              </a:rPr>
              <a:t>Shimp</a:t>
            </a:r>
            <a:r>
              <a:rPr lang="en-US" sz="2600" dirty="0">
                <a:solidFill>
                  <a:schemeClr val="bg1"/>
                </a:solidFill>
              </a:rPr>
              <a:t> &amp; Madden (</a:t>
            </a:r>
            <a:r>
              <a:rPr lang="en-US" sz="2600" dirty="0" smtClean="0">
                <a:solidFill>
                  <a:schemeClr val="bg1"/>
                </a:solidFill>
              </a:rPr>
              <a:t>1988))</a:t>
            </a:r>
          </a:p>
          <a:p>
            <a:r>
              <a:rPr lang="en-US" sz="2600" dirty="0" smtClean="0">
                <a:solidFill>
                  <a:schemeClr val="bg1"/>
                </a:solidFill>
              </a:rPr>
              <a:t>Need to understand passion to understand brand love and loyalty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Need for study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Another important area of study is brand community participation</a:t>
            </a:r>
          </a:p>
          <a:p>
            <a:pPr marL="742950" lvl="2" indent="-342900"/>
            <a:r>
              <a:rPr lang="en-US" dirty="0">
                <a:solidFill>
                  <a:schemeClr val="bg1"/>
                </a:solidFill>
              </a:rPr>
              <a:t>is known to affect loyalty and adoption of new products of a brand (Tsai, Huang, &amp; Chiu(2012)).</a:t>
            </a:r>
          </a:p>
          <a:p>
            <a:pPr marL="742950" lvl="2" indent="-342900"/>
            <a:endParaRPr lang="en-US" sz="2000" dirty="0" smtClean="0">
              <a:solidFill>
                <a:schemeClr val="bg1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It is expected that passion would positively affect brand community participation among consumers</a:t>
            </a:r>
          </a:p>
          <a:p>
            <a:pPr marL="1200150" lvl="3" indent="-342900"/>
            <a:r>
              <a:rPr lang="en-US" sz="2400" dirty="0" smtClean="0">
                <a:solidFill>
                  <a:schemeClr val="bg1"/>
                </a:solidFill>
              </a:rPr>
              <a:t>Increased desire to be with the object of passion (</a:t>
            </a:r>
            <a:r>
              <a:rPr lang="en-US" sz="2400" dirty="0" err="1" smtClean="0">
                <a:solidFill>
                  <a:schemeClr val="bg1"/>
                </a:solidFill>
              </a:rPr>
              <a:t>Batra</a:t>
            </a:r>
            <a:r>
              <a:rPr lang="en-US" sz="2400" dirty="0" smtClean="0">
                <a:solidFill>
                  <a:schemeClr val="bg1"/>
                </a:solidFill>
              </a:rPr>
              <a:t>, et. Al (2012))</a:t>
            </a:r>
          </a:p>
          <a:p>
            <a:pPr marL="1200150" lvl="3" indent="-342900"/>
            <a:r>
              <a:rPr lang="en-US" sz="2400" dirty="0" smtClean="0">
                <a:solidFill>
                  <a:schemeClr val="bg1"/>
                </a:solidFill>
              </a:rPr>
              <a:t>Increased desire to know more about the object of passion (Hatfield &amp; </a:t>
            </a:r>
            <a:r>
              <a:rPr lang="en-US" sz="2400" dirty="0" err="1" smtClean="0">
                <a:solidFill>
                  <a:schemeClr val="bg1"/>
                </a:solidFill>
              </a:rPr>
              <a:t>Sprecher</a:t>
            </a:r>
            <a:r>
              <a:rPr lang="en-US" sz="2400" dirty="0" smtClean="0">
                <a:solidFill>
                  <a:schemeClr val="bg1"/>
                </a:solidFill>
              </a:rPr>
              <a:t> (1986))</a:t>
            </a:r>
          </a:p>
          <a:p>
            <a:pPr marL="1200150" lvl="3" indent="-342900"/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659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Literature review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Antecedents of passion in previous studies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brand self-expression, trust (favorite brand) </a:t>
            </a:r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dirty="0" smtClean="0">
                <a:solidFill>
                  <a:schemeClr val="bg1"/>
                </a:solidFill>
              </a:rPr>
              <a:t>Albert, </a:t>
            </a:r>
            <a:r>
              <a:rPr lang="en-US" dirty="0" err="1" smtClean="0">
                <a:solidFill>
                  <a:schemeClr val="bg1"/>
                </a:solidFill>
              </a:rPr>
              <a:t>Merunka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&amp; </a:t>
            </a:r>
            <a:r>
              <a:rPr lang="en-US" dirty="0" err="1" smtClean="0">
                <a:solidFill>
                  <a:schemeClr val="bg1"/>
                </a:solidFill>
              </a:rPr>
              <a:t>Valette</a:t>
            </a:r>
            <a:r>
              <a:rPr lang="en-US" dirty="0" smtClean="0">
                <a:solidFill>
                  <a:schemeClr val="bg1"/>
                </a:solidFill>
              </a:rPr>
              <a:t>-Florence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(2013)) </a:t>
            </a:r>
            <a:endParaRPr lang="en-US" dirty="0">
              <a:solidFill>
                <a:schemeClr val="bg1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affiliation </a:t>
            </a:r>
            <a:r>
              <a:rPr lang="en-US" dirty="0" smtClean="0">
                <a:solidFill>
                  <a:schemeClr val="bg1"/>
                </a:solidFill>
              </a:rPr>
              <a:t>to in-group, prestige (Apple, Porsche) </a:t>
            </a:r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dirty="0" smtClean="0">
                <a:solidFill>
                  <a:schemeClr val="bg1"/>
                </a:solidFill>
              </a:rPr>
              <a:t>Bauer, Heinrich </a:t>
            </a:r>
            <a:r>
              <a:rPr lang="en-US" dirty="0">
                <a:solidFill>
                  <a:schemeClr val="bg1"/>
                </a:solidFill>
              </a:rPr>
              <a:t>&amp; </a:t>
            </a:r>
            <a:r>
              <a:rPr lang="en-US" dirty="0" smtClean="0">
                <a:solidFill>
                  <a:schemeClr val="bg1"/>
                </a:solidFill>
              </a:rPr>
              <a:t>Martin(2007))</a:t>
            </a:r>
          </a:p>
          <a:p>
            <a:pPr marL="457200" lvl="1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Fournier (2009):Academics </a:t>
            </a:r>
            <a:r>
              <a:rPr lang="en-US" sz="2800" dirty="0">
                <a:solidFill>
                  <a:schemeClr val="bg1"/>
                </a:solidFill>
              </a:rPr>
              <a:t>and managers alike fall into the trap of assuming that brand relationships are all about identity expression 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All </a:t>
            </a:r>
            <a:r>
              <a:rPr lang="en-US" dirty="0">
                <a:solidFill>
                  <a:schemeClr val="bg1"/>
                </a:solidFill>
              </a:rPr>
              <a:t>brands are not bought for identity expression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Other </a:t>
            </a:r>
            <a:r>
              <a:rPr lang="en-US" dirty="0" smtClean="0">
                <a:solidFill>
                  <a:schemeClr val="bg1"/>
                </a:solidFill>
              </a:rPr>
              <a:t>purposes?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Online brand community participation as an outcome of brand passion has not yet been studied in literature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8308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Gap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RG1: Why are consumers passionate about brands? Are there any other reasons apart from identity expression?</a:t>
            </a: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RG2: How does brand passion affect online brand community participation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Question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RQ1- What triggers brand passion among consumers?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RQ2 – What is the relationship between ‘brand passion’ </a:t>
            </a:r>
            <a:r>
              <a:rPr lang="en-US" sz="2800" dirty="0" smtClean="0">
                <a:solidFill>
                  <a:schemeClr val="bg1"/>
                </a:solidFill>
              </a:rPr>
              <a:t>and intention </a:t>
            </a:r>
            <a:r>
              <a:rPr lang="en-US" sz="2800" dirty="0">
                <a:solidFill>
                  <a:schemeClr val="bg1"/>
                </a:solidFill>
              </a:rPr>
              <a:t>to participate in brand community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967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Methodology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Semi-structured </a:t>
            </a:r>
            <a:r>
              <a:rPr lang="en-US" sz="2800" dirty="0" smtClean="0">
                <a:solidFill>
                  <a:schemeClr val="bg1"/>
                </a:solidFill>
              </a:rPr>
              <a:t>interviews </a:t>
            </a:r>
            <a:r>
              <a:rPr lang="en-US" sz="2800" dirty="0" smtClean="0">
                <a:solidFill>
                  <a:schemeClr val="bg1"/>
                </a:solidFill>
              </a:rPr>
              <a:t>on the most favorite brand</a:t>
            </a:r>
            <a:endParaRPr lang="en-US" sz="2800" dirty="0">
              <a:solidFill>
                <a:schemeClr val="bg1"/>
              </a:solidFill>
            </a:endParaRP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Open ended questions: Their </a:t>
            </a:r>
            <a:r>
              <a:rPr lang="en-US" sz="2400" dirty="0">
                <a:solidFill>
                  <a:schemeClr val="bg1"/>
                </a:solidFill>
              </a:rPr>
              <a:t>story with the brand: </a:t>
            </a:r>
            <a:r>
              <a:rPr lang="en-US" sz="2400" dirty="0" smtClean="0">
                <a:solidFill>
                  <a:schemeClr val="bg1"/>
                </a:solidFill>
              </a:rPr>
              <a:t>first </a:t>
            </a:r>
            <a:r>
              <a:rPr lang="en-US" sz="2400" dirty="0">
                <a:solidFill>
                  <a:schemeClr val="bg1"/>
                </a:solidFill>
              </a:rPr>
              <a:t>interaction with </a:t>
            </a:r>
            <a:r>
              <a:rPr lang="en-US" sz="2400" dirty="0" smtClean="0">
                <a:solidFill>
                  <a:schemeClr val="bg1"/>
                </a:solidFill>
              </a:rPr>
              <a:t>brand, why it is their favorite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Specific questions: Passion, loyalty, online </a:t>
            </a:r>
            <a:r>
              <a:rPr lang="en-US" sz="2400" dirty="0">
                <a:solidFill>
                  <a:schemeClr val="bg1"/>
                </a:solidFill>
              </a:rPr>
              <a:t>community </a:t>
            </a:r>
            <a:r>
              <a:rPr lang="en-US" sz="2400" dirty="0" smtClean="0">
                <a:solidFill>
                  <a:schemeClr val="bg1"/>
                </a:solidFill>
              </a:rPr>
              <a:t>participation</a:t>
            </a:r>
          </a:p>
          <a:p>
            <a:pPr lvl="1"/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18 interviews, 3 major cities of India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3576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5996</TotalTime>
  <Words>1708</Words>
  <Application>Microsoft Office PowerPoint</Application>
  <PresentationFormat>On-screen Show (4:3)</PresentationFormat>
  <Paragraphs>232</Paragraphs>
  <Slides>25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A Qualitative study on  Antecedents and Consequents of Brand Passion</vt:lpstr>
      <vt:lpstr>Agenda</vt:lpstr>
      <vt:lpstr>Brand Passion - Definition</vt:lpstr>
      <vt:lpstr>Need for study</vt:lpstr>
      <vt:lpstr>Need for study</vt:lpstr>
      <vt:lpstr>Literature review</vt:lpstr>
      <vt:lpstr>Research Gap</vt:lpstr>
      <vt:lpstr>Research Question</vt:lpstr>
      <vt:lpstr>Research Methodology</vt:lpstr>
      <vt:lpstr>Research Methodology</vt:lpstr>
      <vt:lpstr>Findings</vt:lpstr>
      <vt:lpstr>Findings</vt:lpstr>
      <vt:lpstr>Model</vt:lpstr>
      <vt:lpstr>Conclusion</vt:lpstr>
      <vt:lpstr>Thank You!!</vt:lpstr>
      <vt:lpstr>Purpose of relationships</vt:lpstr>
      <vt:lpstr>Relationship process</vt:lpstr>
      <vt:lpstr>Research Method</vt:lpstr>
      <vt:lpstr>Brand trust</vt:lpstr>
      <vt:lpstr>Brand Experience</vt:lpstr>
      <vt:lpstr>Brand self expressiveness</vt:lpstr>
      <vt:lpstr>Loyalty</vt:lpstr>
      <vt:lpstr>Attitude towards brand community participation</vt:lpstr>
      <vt:lpstr>Brand trust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Diksha</dc:creator>
  <cp:lastModifiedBy>Diksha</cp:lastModifiedBy>
  <cp:revision>666</cp:revision>
  <dcterms:created xsi:type="dcterms:W3CDTF">2006-08-16T00:00:00Z</dcterms:created>
  <dcterms:modified xsi:type="dcterms:W3CDTF">2015-05-22T06:31:19Z</dcterms:modified>
</cp:coreProperties>
</file>